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8" r:id="rId2"/>
    <p:sldMasterId id="2147483741" r:id="rId3"/>
    <p:sldMasterId id="2147483767" r:id="rId4"/>
    <p:sldMasterId id="2147483958" r:id="rId5"/>
  </p:sldMasterIdLst>
  <p:notesMasterIdLst>
    <p:notesMasterId r:id="rId70"/>
  </p:notesMasterIdLst>
  <p:sldIdLst>
    <p:sldId id="575" r:id="rId6"/>
    <p:sldId id="496" r:id="rId7"/>
    <p:sldId id="582" r:id="rId8"/>
    <p:sldId id="483" r:id="rId9"/>
    <p:sldId id="488" r:id="rId10"/>
    <p:sldId id="569" r:id="rId11"/>
    <p:sldId id="578" r:id="rId12"/>
    <p:sldId id="490" r:id="rId13"/>
    <p:sldId id="570" r:id="rId14"/>
    <p:sldId id="585" r:id="rId15"/>
    <p:sldId id="584" r:id="rId16"/>
    <p:sldId id="396" r:id="rId17"/>
    <p:sldId id="395" r:id="rId18"/>
    <p:sldId id="270" r:id="rId19"/>
    <p:sldId id="398" r:id="rId20"/>
    <p:sldId id="445" r:id="rId21"/>
    <p:sldId id="498" r:id="rId22"/>
    <p:sldId id="500" r:id="rId23"/>
    <p:sldId id="476" r:id="rId24"/>
    <p:sldId id="477" r:id="rId25"/>
    <p:sldId id="478" r:id="rId26"/>
    <p:sldId id="479" r:id="rId27"/>
    <p:sldId id="501" r:id="rId28"/>
    <p:sldId id="502" r:id="rId29"/>
    <p:sldId id="590" r:id="rId30"/>
    <p:sldId id="503" r:id="rId31"/>
    <p:sldId id="504" r:id="rId32"/>
    <p:sldId id="586" r:id="rId33"/>
    <p:sldId id="520" r:id="rId34"/>
    <p:sldId id="544" r:id="rId35"/>
    <p:sldId id="591" r:id="rId36"/>
    <p:sldId id="554" r:id="rId37"/>
    <p:sldId id="555" r:id="rId38"/>
    <p:sldId id="556" r:id="rId39"/>
    <p:sldId id="557" r:id="rId40"/>
    <p:sldId id="558" r:id="rId41"/>
    <p:sldId id="559" r:id="rId42"/>
    <p:sldId id="560" r:id="rId43"/>
    <p:sldId id="505" r:id="rId44"/>
    <p:sldId id="515" r:id="rId45"/>
    <p:sldId id="535" r:id="rId46"/>
    <p:sldId id="536" r:id="rId47"/>
    <p:sldId id="517" r:id="rId48"/>
    <p:sldId id="561" r:id="rId49"/>
    <p:sldId id="545" r:id="rId50"/>
    <p:sldId id="546" r:id="rId51"/>
    <p:sldId id="547" r:id="rId52"/>
    <p:sldId id="548" r:id="rId53"/>
    <p:sldId id="549" r:id="rId54"/>
    <p:sldId id="550" r:id="rId55"/>
    <p:sldId id="551" r:id="rId56"/>
    <p:sldId id="552" r:id="rId57"/>
    <p:sldId id="553" r:id="rId58"/>
    <p:sldId id="568" r:id="rId59"/>
    <p:sldId id="574" r:id="rId60"/>
    <p:sldId id="537" r:id="rId61"/>
    <p:sldId id="541" r:id="rId62"/>
    <p:sldId id="562" r:id="rId63"/>
    <p:sldId id="563" r:id="rId64"/>
    <p:sldId id="567" r:id="rId65"/>
    <p:sldId id="540" r:id="rId66"/>
    <p:sldId id="581" r:id="rId67"/>
    <p:sldId id="588" r:id="rId68"/>
    <p:sldId id="530" r:id="rId6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478"/>
    <a:srgbClr val="96AC09"/>
    <a:srgbClr val="223903"/>
    <a:srgbClr val="408000"/>
    <a:srgbClr val="4A80CD"/>
    <a:srgbClr val="78816C"/>
    <a:srgbClr val="4C4C4C"/>
    <a:srgbClr val="505648"/>
    <a:srgbClr val="737F8F"/>
    <a:srgbClr val="828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Estilo claro 3 - Énfasi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55" autoAdjust="0"/>
    <p:restoredTop sz="99612" autoAdjust="0"/>
  </p:normalViewPr>
  <p:slideViewPr>
    <p:cSldViewPr>
      <p:cViewPr varScale="1">
        <p:scale>
          <a:sx n="79" d="100"/>
          <a:sy n="79" d="100"/>
        </p:scale>
        <p:origin x="-9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42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notesMaster" Target="notesMasters/notes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3281F-0CED-4B68-8E50-ECB49D2D9FC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A69CF05-6713-4D2A-920F-A136C3093BE2}">
      <dgm:prSet phldrT="[Texto]"/>
      <dgm:spPr/>
      <dgm:t>
        <a:bodyPr/>
        <a:lstStyle/>
        <a:p>
          <a:endParaRPr lang="es-ES" dirty="0"/>
        </a:p>
      </dgm:t>
    </dgm:pt>
    <dgm:pt modelId="{14D87690-B7A2-4DE7-8482-A7150C32D94F}" type="sibTrans" cxnId="{4C6A2C97-F905-40E6-A9D9-B5A777249DF9}">
      <dgm:prSet/>
      <dgm:spPr/>
      <dgm:t>
        <a:bodyPr/>
        <a:lstStyle/>
        <a:p>
          <a:endParaRPr lang="es-ES"/>
        </a:p>
      </dgm:t>
    </dgm:pt>
    <dgm:pt modelId="{9064E87F-28A4-42F9-B20E-C242E48CE7BC}" type="parTrans" cxnId="{4C6A2C97-F905-40E6-A9D9-B5A777249DF9}">
      <dgm:prSet/>
      <dgm:spPr/>
      <dgm:t>
        <a:bodyPr/>
        <a:lstStyle/>
        <a:p>
          <a:endParaRPr lang="es-ES"/>
        </a:p>
      </dgm:t>
    </dgm:pt>
    <dgm:pt modelId="{9B78C548-D59D-436D-8AF9-24A4840F5A1E}" type="pres">
      <dgm:prSet presAssocID="{D9A3281F-0CED-4B68-8E50-ECB49D2D9FCB}" presName="arrowDiagram" presStyleCnt="0">
        <dgm:presLayoutVars>
          <dgm:chMax val="5"/>
          <dgm:dir/>
          <dgm:resizeHandles val="exact"/>
        </dgm:presLayoutVars>
      </dgm:prSet>
      <dgm:spPr/>
    </dgm:pt>
    <dgm:pt modelId="{7C8495E1-AC9D-4AFF-955C-800D977FB6B9}" type="pres">
      <dgm:prSet presAssocID="{D9A3281F-0CED-4B68-8E50-ECB49D2D9FCB}" presName="arrow" presStyleLbl="bgShp" presStyleIdx="0" presStyleCnt="1" custLinFactNeighborY="5417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08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64A9FD33-B899-4C70-A0BC-0F930D78E18D}" type="pres">
      <dgm:prSet presAssocID="{D9A3281F-0CED-4B68-8E50-ECB49D2D9FCB}" presName="arrowDiagram1" presStyleCnt="0">
        <dgm:presLayoutVars>
          <dgm:bulletEnabled val="1"/>
        </dgm:presLayoutVars>
      </dgm:prSet>
      <dgm:spPr/>
    </dgm:pt>
    <dgm:pt modelId="{D4090523-FF5B-4F57-9434-7F3F19FE5BBB}" type="pres">
      <dgm:prSet presAssocID="{BA69CF05-6713-4D2A-920F-A136C3093BE2}" presName="bullet1" presStyleLbl="node1" presStyleIdx="0" presStyleCnt="1" custFlipVert="1" custScaleX="76021" custScaleY="73061"/>
      <dgm:spPr>
        <a:noFill/>
        <a:ln>
          <a:noFill/>
        </a:ln>
      </dgm:spPr>
    </dgm:pt>
    <dgm:pt modelId="{B218CFA0-974F-48A0-BD20-6E6B0ADCA0E4}" type="pres">
      <dgm:prSet presAssocID="{BA69CF05-6713-4D2A-920F-A136C3093BE2}" presName="textBox1" presStyleLbl="revTx" presStyleIdx="0" presStyleCnt="1" custAng="212117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F530E1A-C97D-4A41-98DE-A19E14BDE6D0}" type="presOf" srcId="{D9A3281F-0CED-4B68-8E50-ECB49D2D9FCB}" destId="{9B78C548-D59D-436D-8AF9-24A4840F5A1E}" srcOrd="0" destOrd="0" presId="urn:microsoft.com/office/officeart/2005/8/layout/arrow2"/>
    <dgm:cxn modelId="{4C6A2C97-F905-40E6-A9D9-B5A777249DF9}" srcId="{D9A3281F-0CED-4B68-8E50-ECB49D2D9FCB}" destId="{BA69CF05-6713-4D2A-920F-A136C3093BE2}" srcOrd="0" destOrd="0" parTransId="{9064E87F-28A4-42F9-B20E-C242E48CE7BC}" sibTransId="{14D87690-B7A2-4DE7-8482-A7150C32D94F}"/>
    <dgm:cxn modelId="{73FF89CD-E3FB-4549-B3E2-0E132EE92C4A}" type="presOf" srcId="{BA69CF05-6713-4D2A-920F-A136C3093BE2}" destId="{B218CFA0-974F-48A0-BD20-6E6B0ADCA0E4}" srcOrd="0" destOrd="0" presId="urn:microsoft.com/office/officeart/2005/8/layout/arrow2"/>
    <dgm:cxn modelId="{A1D5F472-E70D-D94D-A5A4-86487AAD1AA8}" type="presParOf" srcId="{9B78C548-D59D-436D-8AF9-24A4840F5A1E}" destId="{7C8495E1-AC9D-4AFF-955C-800D977FB6B9}" srcOrd="0" destOrd="0" presId="urn:microsoft.com/office/officeart/2005/8/layout/arrow2"/>
    <dgm:cxn modelId="{64642CD3-382B-C847-979E-1A55138145D8}" type="presParOf" srcId="{9B78C548-D59D-436D-8AF9-24A4840F5A1E}" destId="{64A9FD33-B899-4C70-A0BC-0F930D78E18D}" srcOrd="1" destOrd="0" presId="urn:microsoft.com/office/officeart/2005/8/layout/arrow2"/>
    <dgm:cxn modelId="{0F3CCBA1-BE91-4D45-B45C-CCD1D7B5D89B}" type="presParOf" srcId="{64A9FD33-B899-4C70-A0BC-0F930D78E18D}" destId="{D4090523-FF5B-4F57-9434-7F3F19FE5BBB}" srcOrd="0" destOrd="0" presId="urn:microsoft.com/office/officeart/2005/8/layout/arrow2"/>
    <dgm:cxn modelId="{14252C44-032D-E24A-909F-976C2E37491B}" type="presParOf" srcId="{64A9FD33-B899-4C70-A0BC-0F930D78E18D}" destId="{B218CFA0-974F-48A0-BD20-6E6B0ADCA0E4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495E1-AC9D-4AFF-955C-800D977FB6B9}">
      <dsp:nvSpPr>
        <dsp:cNvPr id="0" name=""/>
        <dsp:cNvSpPr/>
      </dsp:nvSpPr>
      <dsp:spPr>
        <a:xfrm>
          <a:off x="0" y="471048"/>
          <a:ext cx="6000791" cy="3750494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0800000" scaled="1"/>
          <a:tileRect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90523-FF5B-4F57-9434-7F3F19FE5BBB}">
      <dsp:nvSpPr>
        <dsp:cNvPr id="0" name=""/>
        <dsp:cNvSpPr/>
      </dsp:nvSpPr>
      <dsp:spPr>
        <a:xfrm flipV="1">
          <a:off x="4631843" y="1088297"/>
          <a:ext cx="337577" cy="324433"/>
        </a:xfrm>
        <a:prstGeom prst="ellipse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8CFA0-974F-48A0-BD20-6E6B0ADCA0E4}">
      <dsp:nvSpPr>
        <dsp:cNvPr id="0" name=""/>
        <dsp:cNvSpPr/>
      </dsp:nvSpPr>
      <dsp:spPr>
        <a:xfrm rot="21211751">
          <a:off x="2400316" y="1250513"/>
          <a:ext cx="2400316" cy="276786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5297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2517490" y="1367687"/>
        <a:ext cx="2165968" cy="2533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4C12-6C87-48CF-9965-AE711712BEE9}" type="datetimeFigureOut">
              <a:rPr lang="es-CO" smtClean="0"/>
              <a:pPr/>
              <a:t>9/11/13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6F621-1BF7-4502-92AA-25FFE7C8A0E2}" type="slidenum">
              <a:rPr lang="es-CO" smtClean="0"/>
              <a:pPr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/>
              <a:t>Son enfermedades respiratorias crónicas de alta prevalencia en Colombia.</a:t>
            </a:r>
          </a:p>
          <a:p>
            <a:r>
              <a:rPr lang="es-ES" sz="1200" dirty="0" smtClean="0"/>
              <a:t>Nuestro mejor entendimiento ha permitido modificar su definición y entender mejor sus similitudes y diferencias</a:t>
            </a:r>
            <a:r>
              <a:rPr lang="es-ES" sz="1200" baseline="0" dirty="0" smtClean="0"/>
              <a:t> que nos llevan a emplear diferentes estrategias terapéuticas para lograr diferentes metas en su manejo.</a:t>
            </a:r>
            <a:endParaRPr lang="es-ES" sz="1200" dirty="0" smtClean="0"/>
          </a:p>
          <a:p>
            <a:r>
              <a:rPr lang="es-ES" sz="1200" dirty="0" smtClean="0"/>
              <a:t>Hoy se ha reconocido que la inflamación crónica subyace en ambas. La naturaleza de la inflamación es, sin embargo</a:t>
            </a:r>
            <a:r>
              <a:rPr lang="es-ES" sz="1200" baseline="0" dirty="0" smtClean="0"/>
              <a:t> diferente, como lo es su respuesta a medicamentos anti-inflamatorios.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F621-1BF7-4502-92AA-25FFE7C8A0E2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044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dirty="0" smtClean="0"/>
              <a:t>Son enfermedades respiratorias crónicas de alta prevalencia en Colombia.</a:t>
            </a:r>
          </a:p>
          <a:p>
            <a:r>
              <a:rPr lang="es-ES" sz="1200" dirty="0" smtClean="0"/>
              <a:t>Nuestro mejor entendimiento ha permitido modificar su definición y entender mejor sus similitudes y diferencias</a:t>
            </a:r>
            <a:r>
              <a:rPr lang="es-ES" sz="1200" baseline="0" dirty="0" smtClean="0"/>
              <a:t> que nos llevan a emplear diferentes estrategias terapéuticas para lograr diferentes metas en su manejo.</a:t>
            </a:r>
            <a:endParaRPr lang="es-ES" sz="1200" dirty="0" smtClean="0"/>
          </a:p>
          <a:p>
            <a:r>
              <a:rPr lang="es-ES" sz="1200" dirty="0" smtClean="0"/>
              <a:t>Hoy se ha reconocido que la inflamación crónica subyace en ambas. La naturaleza de la inflamación es, sin embargo</a:t>
            </a:r>
            <a:r>
              <a:rPr lang="es-ES" sz="1200" baseline="0" dirty="0" smtClean="0"/>
              <a:t> diferente, como lo es su respuesta a medicamentos anti-inflamatorios.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F621-1BF7-4502-92AA-25FFE7C8A0E2}" type="slidenum">
              <a:rPr lang="es-CO" smtClean="0"/>
              <a:pPr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04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F942B-FB62-4FC2-BD8E-1E2B6EDC9449}" type="slidenum">
              <a:rPr lang="en-US"/>
              <a:pPr/>
              <a:t>6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714375"/>
            <a:ext cx="4560888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9750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Results based on a cross-sectional observational study of ambulatory COPD patients in Spain. 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General practitioners (N=201) completed a questionnaire on COPD characteristics of 1001 patients between October 1994 and May 1995.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An exacerbation was defined as an increase in dyspnea, sputum volume, and/or sputum purulence.</a:t>
            </a:r>
          </a:p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714375"/>
            <a:ext cx="4560888" cy="34194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914400" y="4349750"/>
            <a:ext cx="5029200" cy="4133850"/>
          </a:xfrm>
          <a:noFill/>
        </p:spPr>
        <p:txBody>
          <a:bodyPr wrap="square" lIns="53752" tIns="53752" rIns="53752" bIns="53752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33795" name="Foliennummernplatzhalter 3"/>
          <p:cNvSpPr txBox="1">
            <a:spLocks noGrp="1"/>
          </p:cNvSpPr>
          <p:nvPr/>
        </p:nvSpPr>
        <p:spPr bwMode="auto">
          <a:xfrm>
            <a:off x="3886200" y="8697913"/>
            <a:ext cx="2971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3752" tIns="53752" rIns="53752" bIns="53752" anchor="b"/>
          <a:lstStyle/>
          <a:p>
            <a:pPr algn="r" defTabSz="909638" eaLnBrk="0" hangingPunct="0"/>
            <a:fld id="{F0A00FC4-3740-4FDB-9433-C54541DEBE63}" type="slidenum">
              <a:rPr lang="de-DE" sz="1200">
                <a:solidFill>
                  <a:prstClr val="black"/>
                </a:solidFill>
              </a:rPr>
              <a:pPr algn="r" defTabSz="909638" eaLnBrk="0" hangingPunct="0"/>
              <a:t>21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AA6ED-6C09-4EA2-B9EE-D3B39F19E6FD}" type="slidenum">
              <a:rPr lang="es-ES" smtClean="0">
                <a:latin typeface="Arial" charset="0"/>
              </a:rPr>
              <a:pPr/>
              <a:t>24</a:t>
            </a:fld>
            <a:endParaRPr lang="es-ES" smtClean="0"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MX" smtClean="0">
                <a:latin typeface="Arial" charset="0"/>
              </a:rPr>
              <a:t>Auto explicatoria</a:t>
            </a:r>
            <a:endParaRPr lang="es-E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5CD8F-9D8A-4C4F-A83A-645152EC6772}" type="slidenum">
              <a:rPr lang="es-ES">
                <a:solidFill>
                  <a:prstClr val="black"/>
                </a:solidFill>
              </a:rPr>
              <a:pPr/>
              <a:t>28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Se ilustra de manera general los conceptos de Calidad de Vida y Sobrevida como objetivos generales de la práctica de la medicina.</a:t>
            </a:r>
            <a:endParaRPr lang="es-ES"/>
          </a:p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5CD8F-9D8A-4C4F-A83A-645152EC6772}" type="slidenum">
              <a:rPr lang="es-ES">
                <a:solidFill>
                  <a:prstClr val="black"/>
                </a:solidFill>
              </a:rPr>
              <a:pPr/>
              <a:t>44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/>
              <a:t>Se ilustra de manera general los conceptos de Calidad de Vida y Sobrevida como objetivos generales de la práctica de la medicina.</a:t>
            </a:r>
            <a:endParaRPr lang="es-ES"/>
          </a:p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168275"/>
            <a:ext cx="2100262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168275"/>
            <a:ext cx="614838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168275"/>
            <a:ext cx="8075612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6413" y="196850"/>
            <a:ext cx="8075612" cy="11445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168275"/>
            <a:ext cx="2100262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168275"/>
            <a:ext cx="614838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168275"/>
            <a:ext cx="8075612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244475"/>
            <a:ext cx="2100262" cy="5540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1788" y="244475"/>
            <a:ext cx="6153150" cy="5540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44475"/>
            <a:ext cx="84010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244475"/>
            <a:ext cx="840105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600200"/>
            <a:ext cx="4124325" cy="418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168275"/>
            <a:ext cx="2100262" cy="5616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6550" y="168275"/>
            <a:ext cx="6148388" cy="5616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168275"/>
            <a:ext cx="8075612" cy="1144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6413" y="196850"/>
            <a:ext cx="8075612" cy="11445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336550" y="1600200"/>
            <a:ext cx="8401050" cy="418465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026FFF-49E1-43E6-B046-69AD5386081B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6D2343-D979-426D-BBC2-8ED26D372DAC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E9CC69-CC04-40CA-8604-89129495EDBA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BE425-DD62-46C0-A79E-2C85D12A0972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338D9-9846-41C9-891E-935DAA21EF39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ACB54-4ADA-4C07-9B6D-A689E2973EDD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C344DD-E666-4DE0-879C-6FBC3E1C8603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6BB6A-E099-4EE6-96CE-309539AEDF18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D1A6C-2D22-45F8-A40D-239456708B27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4D98F2-996D-4D97-9D35-5C1C457D1FC3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108F1-E6C6-4241-B8B7-24158A15CC3D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98733-2D34-468C-91A2-258EE1DE995A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76ACC-4DEB-4F83-A63E-4FDCBD952CC5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546CC-AC9A-4031-9DB6-7C87E50A9DC0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37C0B-0014-4827-A394-6425774CCFF7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177E7-0586-4D2D-9093-F191FA2C1174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B9FB6-7490-4462-B00A-BACCC1C4C2DD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1C6CF-98D8-464E-BE91-3EE1811A4085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A4BAF-75DC-440A-A33C-83D77A62F6B7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EA36C-A024-4029-8D67-DEF9D9D6757C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6F5B8-7D1F-403E-A4D8-E6CCF29FFF2A}" type="datetimeFigureOut">
              <a:rPr lang="es-ES" smtClean="0">
                <a:solidFill>
                  <a:srgbClr val="D6ECFF"/>
                </a:solidFill>
              </a:rPr>
              <a:pPr>
                <a:defRPr/>
              </a:pPr>
              <a:t>9/11/13</a:t>
            </a:fld>
            <a:endParaRPr lang="es-E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253317-A80D-412B-BA3C-89B783C6EEF6}" type="slidenum">
              <a:rPr lang="es-ES" smtClean="0">
                <a:solidFill>
                  <a:srgbClr val="D6ECFF"/>
                </a:solidFill>
              </a:rPr>
              <a:pPr>
                <a:defRPr/>
              </a:pPr>
              <a:t>‹Nr.›</a:t>
            </a:fld>
            <a:endParaRPr lang="es-ES">
              <a:solidFill>
                <a:srgbClr val="D6EC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1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96850"/>
            <a:ext cx="807561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600200"/>
            <a:ext cx="8401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ransition xmlns:p14="http://schemas.microsoft.com/office/powerpoint/2010/main">
    <p:fade/>
  </p:transition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+mj-lt"/>
          <a:ea typeface="ＭＳ Ｐゴシック" pitchFamily="1" charset="-128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80988" indent="-280988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•"/>
        <a:defRPr sz="2200">
          <a:solidFill>
            <a:schemeClr val="bg1"/>
          </a:solidFill>
          <a:latin typeface="+mn-lt"/>
          <a:ea typeface="ＭＳ Ｐゴシック" pitchFamily="1" charset="-128"/>
          <a:cs typeface="+mn-cs"/>
        </a:defRPr>
      </a:lvl1pPr>
      <a:lvl2pPr marL="757238" indent="-285750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–"/>
        <a:defRPr sz="2000">
          <a:solidFill>
            <a:schemeClr val="bg1"/>
          </a:solidFill>
          <a:latin typeface="+mn-lt"/>
          <a:ea typeface="ＭＳ Ｐゴシック" pitchFamily="1" charset="-128"/>
        </a:defRPr>
      </a:lvl2pPr>
      <a:lvl3pPr marL="11763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>
          <a:solidFill>
            <a:schemeClr val="bg1"/>
          </a:solidFill>
          <a:latin typeface="+mn-lt"/>
          <a:ea typeface="ＭＳ Ｐゴシック" pitchFamily="1" charset="-128"/>
        </a:defRPr>
      </a:lvl3pPr>
      <a:lvl4pPr marL="15954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ＭＳ Ｐゴシック" pitchFamily="1" charset="-128"/>
        </a:defRPr>
      </a:lvl4pPr>
      <a:lvl5pPr marL="20145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ＭＳ Ｐゴシック" pitchFamily="1" charset="-128"/>
        </a:defRPr>
      </a:lvl5pPr>
      <a:lvl6pPr marL="24717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6pPr>
      <a:lvl7pPr marL="29289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7pPr>
      <a:lvl8pPr marL="33861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8pPr>
      <a:lvl9pPr marL="38433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196850"/>
            <a:ext cx="8075612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600200"/>
            <a:ext cx="8401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ransition xmlns:p14="http://schemas.microsoft.com/office/powerpoint/2010/main">
    <p:fade/>
  </p:transition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80988" indent="-280988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•"/>
        <a:defRPr sz="2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57238" indent="-285750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–"/>
        <a:defRPr sz="2000">
          <a:solidFill>
            <a:schemeClr val="bg1"/>
          </a:solidFill>
          <a:latin typeface="+mn-lt"/>
          <a:ea typeface="ＭＳ Ｐゴシック" pitchFamily="34" charset="-128"/>
        </a:defRPr>
      </a:lvl2pPr>
      <a:lvl3pPr marL="11763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>
          <a:solidFill>
            <a:schemeClr val="bg1"/>
          </a:solidFill>
          <a:latin typeface="+mn-lt"/>
          <a:ea typeface="ＭＳ Ｐゴシック" pitchFamily="34" charset="-128"/>
        </a:defRPr>
      </a:lvl3pPr>
      <a:lvl4pPr marL="15954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20145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24717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6pPr>
      <a:lvl7pPr marL="29289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7pPr>
      <a:lvl8pPr marL="33861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8pPr>
      <a:lvl9pPr marL="38433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4186" y="182565"/>
            <a:ext cx="7848652" cy="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25" y="1858941"/>
            <a:ext cx="7853413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4 Rectángulo"/>
          <p:cNvSpPr/>
          <p:nvPr/>
        </p:nvSpPr>
        <p:spPr>
          <a:xfrm flipV="1">
            <a:off x="0" y="1386324"/>
            <a:ext cx="9144000" cy="144000"/>
          </a:xfrm>
          <a:prstGeom prst="rect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9539" y="1021194"/>
            <a:ext cx="446031" cy="7302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92104" y="1646211"/>
            <a:ext cx="446031" cy="7302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9539" y="2163741"/>
            <a:ext cx="446031" cy="73026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xmlns:p14="http://schemas.microsoft.com/office/powerpoint/2010/main">
    <p:fade/>
  </p:transition>
  <p:txStyles>
    <p:titleStyle>
      <a:lvl1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3600" b="1">
          <a:solidFill>
            <a:srgbClr val="FFFF99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80988" indent="-280988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•"/>
        <a:defRPr sz="2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57238" indent="-285750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–"/>
        <a:defRPr sz="2000">
          <a:solidFill>
            <a:schemeClr val="bg1"/>
          </a:solidFill>
          <a:latin typeface="+mn-lt"/>
          <a:ea typeface="ＭＳ Ｐゴシック" pitchFamily="34" charset="-128"/>
        </a:defRPr>
      </a:lvl2pPr>
      <a:lvl3pPr marL="11763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>
          <a:solidFill>
            <a:schemeClr val="bg1"/>
          </a:solidFill>
          <a:latin typeface="+mn-lt"/>
          <a:ea typeface="ＭＳ Ｐゴシック" pitchFamily="34" charset="-128"/>
        </a:defRPr>
      </a:lvl3pPr>
      <a:lvl4pPr marL="15954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</a:defRPr>
      </a:lvl4pPr>
      <a:lvl5pPr marL="20145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</a:defRPr>
      </a:lvl5pPr>
      <a:lvl6pPr marL="24717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6pPr>
      <a:lvl7pPr marL="29289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7pPr>
      <a:lvl8pPr marL="33861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8pPr>
      <a:lvl9pPr marL="38433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7673" y="196850"/>
            <a:ext cx="7734351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7674" y="1822429"/>
            <a:ext cx="7889926" cy="449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3 Rectángulo"/>
          <p:cNvSpPr/>
          <p:nvPr userDrawn="1"/>
        </p:nvSpPr>
        <p:spPr bwMode="auto">
          <a:xfrm flipV="1">
            <a:off x="0" y="1384272"/>
            <a:ext cx="9144000" cy="1800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smtClean="0">
              <a:solidFill>
                <a:srgbClr val="000000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 bwMode="auto">
          <a:xfrm rot="16200000" flipV="1">
            <a:off x="-2944919" y="3321000"/>
            <a:ext cx="6858002" cy="216000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240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ransition xmlns:p14="http://schemas.microsoft.com/office/powerpoint/2010/main">
    <p:fade/>
  </p:transition>
  <p:txStyles>
    <p:titleStyle>
      <a:lvl1pPr algn="ctr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3600" b="1">
          <a:solidFill>
            <a:schemeClr val="bg1"/>
          </a:solidFill>
          <a:latin typeface="+mj-lt"/>
          <a:ea typeface="ＭＳ Ｐゴシック" pitchFamily="1" charset="-128"/>
          <a:cs typeface="+mj-cs"/>
        </a:defRPr>
      </a:lvl1pPr>
      <a:lvl2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fontAlgn="base">
        <a:lnSpc>
          <a:spcPts val="3100"/>
        </a:lnSpc>
        <a:spcBef>
          <a:spcPct val="0"/>
        </a:spcBef>
        <a:spcAft>
          <a:spcPts val="600"/>
        </a:spcAft>
        <a:defRPr sz="28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280988" indent="-280988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•"/>
        <a:defRPr sz="2400">
          <a:solidFill>
            <a:srgbClr val="FFFF99"/>
          </a:solidFill>
          <a:latin typeface="+mn-lt"/>
          <a:ea typeface="ＭＳ Ｐゴシック" pitchFamily="1" charset="-128"/>
          <a:cs typeface="+mn-cs"/>
        </a:defRPr>
      </a:lvl1pPr>
      <a:lvl2pPr marL="757238" indent="-285750" algn="l" rtl="0" eaLnBrk="0" fontAlgn="base" hangingPunct="0">
        <a:lnSpc>
          <a:spcPts val="2500"/>
        </a:lnSpc>
        <a:spcBef>
          <a:spcPct val="0"/>
        </a:spcBef>
        <a:spcAft>
          <a:spcPts val="800"/>
        </a:spcAft>
        <a:buClr>
          <a:schemeClr val="accent2"/>
        </a:buClr>
        <a:buChar char="–"/>
        <a:defRPr sz="2400">
          <a:solidFill>
            <a:srgbClr val="FFFF99"/>
          </a:solidFill>
          <a:latin typeface="+mn-lt"/>
          <a:ea typeface="ＭＳ Ｐゴシック" pitchFamily="1" charset="-128"/>
        </a:defRPr>
      </a:lvl2pPr>
      <a:lvl3pPr marL="11763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2000">
          <a:solidFill>
            <a:srgbClr val="FFFF99"/>
          </a:solidFill>
          <a:latin typeface="+mn-lt"/>
          <a:ea typeface="ＭＳ Ｐゴシック" pitchFamily="1" charset="-128"/>
        </a:defRPr>
      </a:lvl3pPr>
      <a:lvl4pPr marL="15954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800">
          <a:solidFill>
            <a:srgbClr val="FFFF99"/>
          </a:solidFill>
          <a:latin typeface="+mn-lt"/>
          <a:ea typeface="ＭＳ Ｐゴシック" pitchFamily="1" charset="-128"/>
        </a:defRPr>
      </a:lvl4pPr>
      <a:lvl5pPr marL="2014538" indent="-228600" algn="l" rtl="0" eaLnBrk="0" fontAlgn="base" hangingPunct="0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800">
          <a:solidFill>
            <a:srgbClr val="FFFF99"/>
          </a:solidFill>
          <a:latin typeface="+mn-lt"/>
          <a:ea typeface="ＭＳ Ｐゴシック" pitchFamily="1" charset="-128"/>
        </a:defRPr>
      </a:lvl5pPr>
      <a:lvl6pPr marL="24717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6pPr>
      <a:lvl7pPr marL="29289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7pPr>
      <a:lvl8pPr marL="33861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8pPr>
      <a:lvl9pPr marL="3843338" indent="-228600" algn="l" rtl="0" fontAlgn="base">
        <a:lnSpc>
          <a:spcPts val="2200"/>
        </a:lnSpc>
        <a:spcBef>
          <a:spcPct val="0"/>
        </a:spcBef>
        <a:spcAft>
          <a:spcPts val="400"/>
        </a:spcAft>
        <a:buClr>
          <a:schemeClr val="accent2"/>
        </a:buClr>
        <a:buChar char="–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9/11/13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hyperlink" Target="http://www.ginasthma.org" TargetMode="External"/><Relationship Id="rId3" Type="http://schemas.openxmlformats.org/officeDocument/2006/relationships/hyperlink" Target="http://www.goldcopd.or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hyperlink" Target="http://www.ginasthma.org" TargetMode="External"/><Relationship Id="rId3" Type="http://schemas.openxmlformats.org/officeDocument/2006/relationships/hyperlink" Target="http://www.goldcopd.or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4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4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7.xml"/><Relationship Id="rId2" Type="http://schemas.openxmlformats.org/officeDocument/2006/relationships/diagramData" Target="../diagrams/data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5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png"/><Relationship Id="rId14" Type="http://schemas.microsoft.com/office/2007/relationships/hdphoto" Target="../media/hdphoto5.wdp"/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6.png"/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9.png"/><Relationship Id="rId9" Type="http://schemas.microsoft.com/office/2007/relationships/hdphoto" Target="../media/hdphoto4.wdp"/><Relationship Id="rId10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4753428"/>
          </a:xfrm>
          <a:prstGeom prst="rect">
            <a:avLst/>
          </a:prstGeom>
        </p:spPr>
      </p:pic>
      <p:sp>
        <p:nvSpPr>
          <p:cNvPr id="7" name="6 Título"/>
          <p:cNvSpPr>
            <a:spLocks noGrp="1"/>
          </p:cNvSpPr>
          <p:nvPr>
            <p:ph type="ctrTitle" idx="4294967295"/>
          </p:nvPr>
        </p:nvSpPr>
        <p:spPr>
          <a:xfrm>
            <a:off x="323528" y="4581128"/>
            <a:ext cx="7608887" cy="1874838"/>
          </a:xfrm>
          <a:effectLst>
            <a:outerShdw blurRad="114300" dist="215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CO" sz="4800" b="1" dirty="0" smtClean="0">
                <a:solidFill>
                  <a:schemeClr val="tx1"/>
                </a:solidFill>
              </a:rPr>
              <a:t>Asma y EPOC: </a:t>
            </a:r>
            <a:br>
              <a:rPr lang="es-CO" sz="4800" b="1" dirty="0" smtClean="0">
                <a:solidFill>
                  <a:schemeClr val="tx1"/>
                </a:solidFill>
              </a:rPr>
            </a:br>
            <a:r>
              <a:rPr lang="es-CO" sz="4800" b="1" dirty="0" smtClean="0">
                <a:solidFill>
                  <a:schemeClr val="tx1"/>
                </a:solidFill>
              </a:rPr>
              <a:t>Metas terapéuticas</a:t>
            </a:r>
            <a:endParaRPr lang="es-ES" sz="48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28184" y="4861609"/>
            <a:ext cx="2818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i="1" dirty="0" smtClean="0"/>
              <a:t>Carlos E. Salgado T.</a:t>
            </a:r>
          </a:p>
          <a:p>
            <a:pPr algn="r"/>
            <a:r>
              <a:rPr lang="es-CO" i="1" dirty="0" smtClean="0"/>
              <a:t>Centro Médico </a:t>
            </a:r>
            <a:r>
              <a:rPr lang="es-CO" i="1" dirty="0" err="1" smtClean="0"/>
              <a:t>Imbanaco</a:t>
            </a:r>
            <a:endParaRPr lang="es-CO" i="1" dirty="0" smtClean="0"/>
          </a:p>
          <a:p>
            <a:pPr algn="r"/>
            <a:r>
              <a:rPr lang="es-CO" i="1" dirty="0" smtClean="0"/>
              <a:t>Cali - Colombia</a:t>
            </a:r>
            <a:endParaRPr lang="es-ES" i="1" dirty="0"/>
          </a:p>
        </p:txBody>
      </p:sp>
      <p:grpSp>
        <p:nvGrpSpPr>
          <p:cNvPr id="15" name="16 Grupo"/>
          <p:cNvGrpSpPr>
            <a:grpSpLocks/>
          </p:cNvGrpSpPr>
          <p:nvPr/>
        </p:nvGrpSpPr>
        <p:grpSpPr bwMode="auto">
          <a:xfrm>
            <a:off x="395536" y="188640"/>
            <a:ext cx="2078866" cy="963281"/>
            <a:chOff x="3110058" y="807661"/>
            <a:chExt cx="2761895" cy="1278636"/>
          </a:xfrm>
        </p:grpSpPr>
        <p:grpSp>
          <p:nvGrpSpPr>
            <p:cNvPr id="16" name="Group 113"/>
            <p:cNvGrpSpPr>
              <a:grpSpLocks/>
            </p:cNvGrpSpPr>
            <p:nvPr/>
          </p:nvGrpSpPr>
          <p:grpSpPr bwMode="auto">
            <a:xfrm>
              <a:off x="4254215" y="807661"/>
              <a:ext cx="1617738" cy="1278636"/>
              <a:chOff x="2183" y="389"/>
              <a:chExt cx="520" cy="411"/>
            </a:xfrm>
          </p:grpSpPr>
          <p:sp>
            <p:nvSpPr>
              <p:cNvPr id="21" name="Text Box 89"/>
              <p:cNvSpPr txBox="1">
                <a:spLocks noChangeArrowheads="1"/>
              </p:cNvSpPr>
              <p:nvPr/>
            </p:nvSpPr>
            <p:spPr bwMode="auto">
              <a:xfrm>
                <a:off x="2240" y="389"/>
                <a:ext cx="39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5000" dir="5400000" sy="-100000" algn="bl" rotWithShape="0"/>
              </a:effec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Centro</a:t>
                </a:r>
                <a:endParaRPr kumimoji="0" lang="es-ES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Text Box 90"/>
              <p:cNvSpPr txBox="1">
                <a:spLocks noChangeArrowheads="1"/>
              </p:cNvSpPr>
              <p:nvPr/>
            </p:nvSpPr>
            <p:spPr bwMode="auto">
              <a:xfrm>
                <a:off x="2211" y="515"/>
                <a:ext cx="41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5000" dir="5400000" sy="-100000" algn="bl" rotWithShape="0"/>
              </a:effec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Médico</a:t>
                </a:r>
                <a:endParaRPr kumimoji="0" lang="es-ES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" name="Text Box 91"/>
              <p:cNvSpPr txBox="1">
                <a:spLocks noChangeArrowheads="1"/>
              </p:cNvSpPr>
              <p:nvPr/>
            </p:nvSpPr>
            <p:spPr bwMode="auto">
              <a:xfrm>
                <a:off x="2183" y="629"/>
                <a:ext cx="520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0000" endA="300" endPos="55000" dir="5400000" sy="-100000" algn="bl" rotWithShape="0"/>
              </a:effectLst>
            </p:spPr>
            <p:txBody>
              <a:bodyPr wrap="none">
                <a:spAutoFit/>
              </a:bodyPr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0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Imbanaco</a:t>
                </a:r>
                <a:endParaRPr kumimoji="0" lang="es-ES" sz="2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09"/>
            <p:cNvGrpSpPr>
              <a:grpSpLocks/>
            </p:cNvGrpSpPr>
            <p:nvPr/>
          </p:nvGrpSpPr>
          <p:grpSpPr bwMode="auto">
            <a:xfrm>
              <a:off x="3110058" y="899487"/>
              <a:ext cx="1287970" cy="1116862"/>
              <a:chOff x="1824" y="432"/>
              <a:chExt cx="1104" cy="960"/>
            </a:xfrm>
            <a:gradFill flip="none" rotWithShape="1">
              <a:gsLst>
                <a:gs pos="0">
                  <a:srgbClr val="DEDEDE">
                    <a:lumMod val="75000"/>
                    <a:shade val="30000"/>
                    <a:satMod val="115000"/>
                  </a:srgbClr>
                </a:gs>
                <a:gs pos="50000">
                  <a:srgbClr val="DEDEDE">
                    <a:lumMod val="75000"/>
                    <a:shade val="67500"/>
                    <a:satMod val="115000"/>
                  </a:srgbClr>
                </a:gs>
                <a:gs pos="100000">
                  <a:srgbClr val="DEDEDE">
                    <a:lumMod val="75000"/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effectLst>
              <a:reflection blurRad="6350" stA="50000" endA="300" endPos="55000" dir="5400000" sy="-100000" algn="bl" rotWithShape="0"/>
            </a:effectLst>
          </p:grpSpPr>
          <p:sp>
            <p:nvSpPr>
              <p:cNvPr id="18" name="AutoShape 100"/>
              <p:cNvSpPr>
                <a:spLocks noChangeArrowheads="1"/>
              </p:cNvSpPr>
              <p:nvPr/>
            </p:nvSpPr>
            <p:spPr bwMode="auto">
              <a:xfrm>
                <a:off x="1824" y="432"/>
                <a:ext cx="432" cy="960"/>
              </a:xfrm>
              <a:prstGeom prst="parallelogram">
                <a:avLst>
                  <a:gd name="adj" fmla="val 33102"/>
                </a:avLst>
              </a:prstGeom>
              <a:solidFill>
                <a:schemeClr val="bg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9" name="AutoShape 107"/>
              <p:cNvSpPr>
                <a:spLocks noChangeArrowheads="1"/>
              </p:cNvSpPr>
              <p:nvPr/>
            </p:nvSpPr>
            <p:spPr bwMode="auto">
              <a:xfrm>
                <a:off x="2160" y="432"/>
                <a:ext cx="432" cy="960"/>
              </a:xfrm>
              <a:prstGeom prst="parallelogram">
                <a:avLst>
                  <a:gd name="adj" fmla="val 33102"/>
                </a:avLst>
              </a:prstGeom>
              <a:solidFill>
                <a:schemeClr val="bg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0" name="AutoShape 108"/>
              <p:cNvSpPr>
                <a:spLocks noChangeArrowheads="1"/>
              </p:cNvSpPr>
              <p:nvPr/>
            </p:nvSpPr>
            <p:spPr bwMode="auto">
              <a:xfrm>
                <a:off x="2496" y="432"/>
                <a:ext cx="432" cy="960"/>
              </a:xfrm>
              <a:prstGeom prst="parallelogram">
                <a:avLst>
                  <a:gd name="adj" fmla="val 33102"/>
                </a:avLst>
              </a:prstGeom>
              <a:solidFill>
                <a:schemeClr val="bg2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0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76192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MX" sz="4000" dirty="0" smtClean="0">
                <a:solidFill>
                  <a:schemeClr val="tx2"/>
                </a:solidFill>
                <a:latin typeface="+mj-lt"/>
              </a:rPr>
              <a:t>Asma: Enfermedad Inflamatoria</a:t>
            </a:r>
            <a:endParaRPr lang="es-ES" sz="4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187624" y="2060848"/>
            <a:ext cx="2160240" cy="3888433"/>
            <a:chOff x="4355976" y="2276873"/>
            <a:chExt cx="2160240" cy="3600400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9" name="18 Pentágono"/>
            <p:cNvSpPr/>
            <p:nvPr/>
          </p:nvSpPr>
          <p:spPr>
            <a:xfrm rot="16200000">
              <a:off x="3635896" y="2996953"/>
              <a:ext cx="3600400" cy="2160239"/>
            </a:xfrm>
            <a:prstGeom prst="homePlate">
              <a:avLst>
                <a:gd name="adj" fmla="val 37402"/>
              </a:avLst>
            </a:prstGeom>
            <a:gradFill flip="none" rotWithShape="1">
              <a:gsLst>
                <a:gs pos="0">
                  <a:srgbClr val="FF9933"/>
                </a:gs>
                <a:gs pos="82000">
                  <a:srgbClr val="FF00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4369690" y="5231312"/>
              <a:ext cx="2146526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</a:t>
              </a:r>
              <a:r>
                <a:rPr lang="es-CO" sz="2400" dirty="0" err="1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nflamación</a:t>
              </a:r>
              <a:r>
                <a:rPr lang="es-CO" sz="2400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endParaRPr lang="es-CO" sz="2400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Crónica</a:t>
              </a:r>
              <a:endParaRPr lang="es-ES" sz="24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4363291" y="2924944"/>
              <a:ext cx="2146526" cy="538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</a:t>
              </a:r>
              <a:r>
                <a:rPr lang="es-CO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nflamación</a:t>
              </a:r>
              <a:r>
                <a:rPr lang="es-CO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endPara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Aguda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5940153" y="2060848"/>
            <a:ext cx="2160239" cy="3888433"/>
            <a:chOff x="4427985" y="2060848"/>
            <a:chExt cx="2160239" cy="3888433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21" name="20 Pentágono"/>
            <p:cNvSpPr/>
            <p:nvPr/>
          </p:nvSpPr>
          <p:spPr>
            <a:xfrm rot="16200000">
              <a:off x="3563888" y="2924945"/>
              <a:ext cx="3888433" cy="2160239"/>
            </a:xfrm>
            <a:prstGeom prst="homePlate">
              <a:avLst>
                <a:gd name="adj" fmla="val 37402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4441698" y="5271806"/>
              <a:ext cx="2146526" cy="5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Hiperreactividad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4435299" y="2780928"/>
              <a:ext cx="2146526" cy="5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Disnea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4441698" y="4649087"/>
              <a:ext cx="2146526" cy="5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Tos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4441698" y="3403647"/>
              <a:ext cx="2146526" cy="5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Sibilancias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4441698" y="4026367"/>
              <a:ext cx="2146526" cy="58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Opresión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3709427" y="3212976"/>
            <a:ext cx="1880217" cy="595035"/>
          </a:xfrm>
          <a:prstGeom prst="rect">
            <a:avLst/>
          </a:prstGeom>
          <a:noFill/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Factores</a:t>
            </a:r>
          </a:p>
          <a:p>
            <a:pPr algn="ctr">
              <a:lnSpc>
                <a:spcPct val="80000"/>
              </a:lnSpc>
            </a:pPr>
            <a:r>
              <a:rPr lang="es-CO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Desencadenantes</a:t>
            </a:r>
            <a:endParaRPr lang="es-CO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718961" y="3967896"/>
            <a:ext cx="1861151" cy="1477328"/>
          </a:xfrm>
          <a:prstGeom prst="rect">
            <a:avLst/>
          </a:prstGeom>
          <a:noFill/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Infecciones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s-CO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Alergenos</a:t>
            </a: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Ejercicio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’s Temperatura</a:t>
            </a:r>
          </a:p>
          <a:p>
            <a:pPr marL="285750" indent="-285750">
              <a:buClr>
                <a:schemeClr val="tx2"/>
              </a:buClr>
              <a:buFont typeface="Wingdings" pitchFamily="2" charset="2"/>
              <a:buChar char="§"/>
            </a:pP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sym typeface="Symbol"/>
              </a:rPr>
              <a:t>Estrés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8" name="Flecha izquierda y derecha 27"/>
          <p:cNvSpPr/>
          <p:nvPr/>
        </p:nvSpPr>
        <p:spPr>
          <a:xfrm flipV="1">
            <a:off x="3347864" y="5589240"/>
            <a:ext cx="2592288" cy="288032"/>
          </a:xfrm>
          <a:prstGeom prst="leftRightArrow">
            <a:avLst>
              <a:gd name="adj1" fmla="val 51808"/>
              <a:gd name="adj2" fmla="val 50000"/>
            </a:avLst>
          </a:prstGeom>
          <a:solidFill>
            <a:schemeClr val="tx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87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-0.3884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28" grpId="0" animBg="1"/>
      <p:bldP spid="28" grpId="1" animBg="1"/>
      <p:bldP spid="2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29 Grupo"/>
          <p:cNvGrpSpPr>
            <a:grpSpLocks/>
          </p:cNvGrpSpPr>
          <p:nvPr/>
        </p:nvGrpSpPr>
        <p:grpSpPr bwMode="auto">
          <a:xfrm>
            <a:off x="1500188" y="4643438"/>
            <a:ext cx="6500812" cy="1314450"/>
            <a:chOff x="1500166" y="4643446"/>
            <a:chExt cx="6500857" cy="1314450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6406" name="26 Grupo"/>
            <p:cNvGrpSpPr>
              <a:grpSpLocks/>
            </p:cNvGrpSpPr>
            <p:nvPr/>
          </p:nvGrpSpPr>
          <p:grpSpPr bwMode="auto">
            <a:xfrm>
              <a:off x="1500166" y="4643446"/>
              <a:ext cx="6500857" cy="1314450"/>
              <a:chOff x="1462049" y="4643446"/>
              <a:chExt cx="6538975" cy="1314450"/>
            </a:xfrm>
          </p:grpSpPr>
          <p:sp>
            <p:nvSpPr>
              <p:cNvPr id="16408" name="Freeform 8"/>
              <p:cNvSpPr>
                <a:spLocks/>
              </p:cNvSpPr>
              <p:nvPr/>
            </p:nvSpPr>
            <p:spPr bwMode="auto">
              <a:xfrm>
                <a:off x="1500166" y="4932371"/>
                <a:ext cx="6500858" cy="1025525"/>
              </a:xfrm>
              <a:custGeom>
                <a:avLst/>
                <a:gdLst>
                  <a:gd name="T0" fmla="*/ 0 w 4142"/>
                  <a:gd name="T1" fmla="*/ 0 h 646"/>
                  <a:gd name="T2" fmla="*/ 2147483647 w 4142"/>
                  <a:gd name="T3" fmla="*/ 2147483647 h 646"/>
                  <a:gd name="T4" fmla="*/ 2147483647 w 4142"/>
                  <a:gd name="T5" fmla="*/ 2147483647 h 646"/>
                  <a:gd name="T6" fmla="*/ 0 w 4142"/>
                  <a:gd name="T7" fmla="*/ 0 h 6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42"/>
                  <a:gd name="T13" fmla="*/ 0 h 646"/>
                  <a:gd name="T14" fmla="*/ 4142 w 4142"/>
                  <a:gd name="T15" fmla="*/ 646 h 6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42" h="646">
                    <a:moveTo>
                      <a:pt x="0" y="0"/>
                    </a:moveTo>
                    <a:lnTo>
                      <a:pt x="4141" y="645"/>
                    </a:lnTo>
                    <a:lnTo>
                      <a:pt x="4141" y="2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99"/>
              </a:solidFill>
              <a:ln w="57150" cap="rnd">
                <a:solidFill>
                  <a:srgbClr val="6666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sz="2000">
                  <a:latin typeface="Georgia" pitchFamily="18" charset="0"/>
                </a:endParaRPr>
              </a:p>
            </p:txBody>
          </p:sp>
          <p:sp>
            <p:nvSpPr>
              <p:cNvPr id="16409" name="Rectangle 15"/>
              <p:cNvSpPr>
                <a:spLocks noChangeArrowheads="1"/>
              </p:cNvSpPr>
              <p:nvPr/>
            </p:nvSpPr>
            <p:spPr bwMode="auto">
              <a:xfrm>
                <a:off x="1462049" y="4643446"/>
                <a:ext cx="6538975" cy="379412"/>
              </a:xfrm>
              <a:prstGeom prst="rect">
                <a:avLst/>
              </a:prstGeom>
              <a:solidFill>
                <a:srgbClr val="666699"/>
              </a:solidFill>
              <a:ln w="57150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 sz="2000">
                  <a:latin typeface="Georgia" pitchFamily="18" charset="0"/>
                </a:endParaRPr>
              </a:p>
            </p:txBody>
          </p:sp>
        </p:grp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4929190" y="4978408"/>
              <a:ext cx="289403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Cambios   Estructurales</a:t>
              </a:r>
              <a:endPara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609600" y="6029325"/>
            <a:ext cx="7064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Tiempo</a:t>
            </a:r>
            <a:endPara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2272" name="Line 0"/>
          <p:cNvSpPr>
            <a:spLocks noChangeShapeType="1"/>
          </p:cNvSpPr>
          <p:nvPr/>
        </p:nvSpPr>
        <p:spPr bwMode="auto">
          <a:xfrm>
            <a:off x="1547813" y="6237288"/>
            <a:ext cx="6516687" cy="0"/>
          </a:xfrm>
          <a:prstGeom prst="line">
            <a:avLst/>
          </a:prstGeom>
          <a:noFill/>
          <a:ln w="57150">
            <a:solidFill>
              <a:srgbClr val="A0A089"/>
            </a:solidFill>
            <a:round/>
            <a:headEnd type="none" w="med" len="med"/>
            <a:tailEnd type="arrow" w="med" len="med"/>
          </a:ln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500063" y="512763"/>
            <a:ext cx="81153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s-CO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Asma: Enfermedad inflamatoria crónica</a:t>
            </a:r>
            <a:endParaRPr lang="es-ES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267743" y="1928802"/>
            <a:ext cx="4824537" cy="1140159"/>
            <a:chOff x="2267743" y="1928802"/>
            <a:chExt cx="4824537" cy="1140159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16389" name="23 Grupo"/>
            <p:cNvGrpSpPr>
              <a:grpSpLocks/>
            </p:cNvGrpSpPr>
            <p:nvPr/>
          </p:nvGrpSpPr>
          <p:grpSpPr bwMode="auto">
            <a:xfrm>
              <a:off x="2267743" y="2384425"/>
              <a:ext cx="4824537" cy="684536"/>
              <a:chOff x="2267743" y="2384425"/>
              <a:chExt cx="4824537" cy="684536"/>
            </a:xfrm>
          </p:grpSpPr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 flipH="1">
                <a:off x="2267743" y="2384425"/>
                <a:ext cx="1583531" cy="396503"/>
              </a:xfrm>
              <a:prstGeom prst="line">
                <a:avLst/>
              </a:prstGeom>
              <a:noFill/>
              <a:ln w="25400">
                <a:solidFill>
                  <a:schemeClr val="bg2">
                    <a:lumMod val="50000"/>
                    <a:lumOff val="50000"/>
                  </a:schemeClr>
                </a:solidFill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3334" name="Line 22"/>
              <p:cNvSpPr>
                <a:spLocks noChangeShapeType="1"/>
              </p:cNvSpPr>
              <p:nvPr/>
            </p:nvSpPr>
            <p:spPr bwMode="auto">
              <a:xfrm flipH="1">
                <a:off x="3779911" y="2565400"/>
                <a:ext cx="504751" cy="503560"/>
              </a:xfrm>
              <a:prstGeom prst="line">
                <a:avLst/>
              </a:prstGeom>
              <a:noFill/>
              <a:ln w="25400">
                <a:solidFill>
                  <a:schemeClr val="bg2">
                    <a:lumMod val="50000"/>
                    <a:lumOff val="50000"/>
                  </a:schemeClr>
                </a:solidFill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>
                <a:off x="4967288" y="2565401"/>
                <a:ext cx="324792" cy="215527"/>
              </a:xfrm>
              <a:prstGeom prst="line">
                <a:avLst/>
              </a:prstGeom>
              <a:noFill/>
              <a:ln w="25400">
                <a:solidFill>
                  <a:schemeClr val="bg2">
                    <a:lumMod val="50000"/>
                    <a:lumOff val="50000"/>
                  </a:schemeClr>
                </a:solidFill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>
                <a:off x="5329238" y="2470151"/>
                <a:ext cx="1763042" cy="598810"/>
              </a:xfrm>
              <a:prstGeom prst="line">
                <a:avLst/>
              </a:prstGeom>
              <a:noFill/>
              <a:ln w="25400">
                <a:solidFill>
                  <a:schemeClr val="bg2">
                    <a:lumMod val="50000"/>
                    <a:lumOff val="50000"/>
                  </a:schemeClr>
                </a:solidFill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latin typeface="+mn-lt"/>
                </a:endParaRPr>
              </a:p>
            </p:txBody>
          </p:sp>
        </p:grp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3786182" y="1928802"/>
              <a:ext cx="1643075" cy="55882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4A4C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3958906" y="1988840"/>
              <a:ext cx="1405182" cy="539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auto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Inflamación</a:t>
              </a:r>
            </a:p>
            <a:p>
              <a:pPr algn="ctr" eaLnBrk="0" fontAlgn="auto" hangingPunct="0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0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/>
                  <a:cs typeface="Arial Narrow"/>
                </a:rPr>
                <a:t>Aguda</a:t>
              </a:r>
              <a:endPara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/>
                <a:cs typeface="Arial Narrow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1475655" y="2754768"/>
            <a:ext cx="6570001" cy="1860432"/>
            <a:chOff x="1475655" y="2754768"/>
            <a:chExt cx="6570001" cy="1860432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3" name="Agrupar 2"/>
            <p:cNvGrpSpPr/>
            <p:nvPr/>
          </p:nvGrpSpPr>
          <p:grpSpPr>
            <a:xfrm>
              <a:off x="1475655" y="2754768"/>
              <a:ext cx="6570001" cy="1860432"/>
              <a:chOff x="1475657" y="2754768"/>
              <a:chExt cx="6387091" cy="1860432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1475657" y="3956400"/>
                <a:ext cx="6372711" cy="658800"/>
              </a:xfrm>
              <a:prstGeom prst="rect">
                <a:avLst/>
              </a:prstGeom>
              <a:solidFill>
                <a:srgbClr val="FF8000"/>
              </a:solidFill>
              <a:ln w="76200" cmpd="sng"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" name="Forma libre 1"/>
              <p:cNvSpPr/>
              <p:nvPr/>
            </p:nvSpPr>
            <p:spPr>
              <a:xfrm>
                <a:off x="1475658" y="2754768"/>
                <a:ext cx="6387090" cy="1222890"/>
              </a:xfrm>
              <a:custGeom>
                <a:avLst/>
                <a:gdLst>
                  <a:gd name="connsiteX0" fmla="*/ 0 w 6370699"/>
                  <a:gd name="connsiteY0" fmla="*/ 1186890 h 1186890"/>
                  <a:gd name="connsiteX1" fmla="*/ 499663 w 6370699"/>
                  <a:gd name="connsiteY1" fmla="*/ 27987 h 1186890"/>
                  <a:gd name="connsiteX2" fmla="*/ 1387952 w 6370699"/>
                  <a:gd name="connsiteY2" fmla="*/ 1068918 h 1186890"/>
                  <a:gd name="connsiteX3" fmla="*/ 2130506 w 6370699"/>
                  <a:gd name="connsiteY3" fmla="*/ 368025 h 1186890"/>
                  <a:gd name="connsiteX4" fmla="*/ 3032675 w 6370699"/>
                  <a:gd name="connsiteY4" fmla="*/ 992583 h 1186890"/>
                  <a:gd name="connsiteX5" fmla="*/ 3823807 w 6370699"/>
                  <a:gd name="connsiteY5" fmla="*/ 229 h 1186890"/>
                  <a:gd name="connsiteX6" fmla="*/ 4781494 w 6370699"/>
                  <a:gd name="connsiteY6" fmla="*/ 895430 h 1186890"/>
                  <a:gd name="connsiteX7" fmla="*/ 5669783 w 6370699"/>
                  <a:gd name="connsiteY7" fmla="*/ 402723 h 1186890"/>
                  <a:gd name="connsiteX8" fmla="*/ 6370699 w 6370699"/>
                  <a:gd name="connsiteY8" fmla="*/ 1186890 h 1186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70699" h="1186890">
                    <a:moveTo>
                      <a:pt x="0" y="1186890"/>
                    </a:moveTo>
                    <a:cubicBezTo>
                      <a:pt x="134169" y="617269"/>
                      <a:pt x="268338" y="47649"/>
                      <a:pt x="499663" y="27987"/>
                    </a:cubicBezTo>
                    <a:cubicBezTo>
                      <a:pt x="730988" y="8325"/>
                      <a:pt x="1116145" y="1012245"/>
                      <a:pt x="1387952" y="1068918"/>
                    </a:cubicBezTo>
                    <a:cubicBezTo>
                      <a:pt x="1659759" y="1125591"/>
                      <a:pt x="1856386" y="380747"/>
                      <a:pt x="2130506" y="368025"/>
                    </a:cubicBezTo>
                    <a:cubicBezTo>
                      <a:pt x="2404626" y="355303"/>
                      <a:pt x="2750458" y="1053882"/>
                      <a:pt x="3032675" y="992583"/>
                    </a:cubicBezTo>
                    <a:cubicBezTo>
                      <a:pt x="3314892" y="931284"/>
                      <a:pt x="3532337" y="16421"/>
                      <a:pt x="3823807" y="229"/>
                    </a:cubicBezTo>
                    <a:cubicBezTo>
                      <a:pt x="4115277" y="-15963"/>
                      <a:pt x="4473831" y="828348"/>
                      <a:pt x="4781494" y="895430"/>
                    </a:cubicBezTo>
                    <a:cubicBezTo>
                      <a:pt x="5089157" y="962512"/>
                      <a:pt x="5404916" y="354146"/>
                      <a:pt x="5669783" y="402723"/>
                    </a:cubicBezTo>
                    <a:cubicBezTo>
                      <a:pt x="5934651" y="451300"/>
                      <a:pt x="6370699" y="1186890"/>
                      <a:pt x="6370699" y="1186890"/>
                    </a:cubicBezTo>
                  </a:path>
                </a:pathLst>
              </a:custGeom>
              <a:gradFill flip="none" rotWithShape="1">
                <a:gsLst>
                  <a:gs pos="0">
                    <a:srgbClr val="FF8000"/>
                  </a:gs>
                  <a:gs pos="100000">
                    <a:srgbClr val="FF0000"/>
                  </a:gs>
                </a:gsLst>
                <a:lin ang="16200000" scaled="0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558254" y="4168177"/>
              <a:ext cx="26118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Inflamación   Crónica</a:t>
              </a:r>
              <a:endParaRPr lang="es-E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Patogénesis</a:t>
            </a:r>
            <a:endParaRPr lang="es-ES" dirty="0"/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142976" y="1556792"/>
            <a:ext cx="3429024" cy="345440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4572000" y="1556792"/>
            <a:ext cx="3429024" cy="3454400"/>
          </a:xfrm>
          <a:prstGeom prst="rect">
            <a:avLst/>
          </a:prstGeom>
          <a:gradFill rotWithShape="1">
            <a:gsLst>
              <a:gs pos="0">
                <a:srgbClr val="DDDDDD">
                  <a:gamma/>
                  <a:shade val="76078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76078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5000628" y="3264948"/>
            <a:ext cx="2357454" cy="1000132"/>
            <a:chOff x="5000628" y="3429000"/>
            <a:chExt cx="2357454" cy="1000132"/>
          </a:xfrm>
        </p:grpSpPr>
        <p:sp>
          <p:nvSpPr>
            <p:cNvPr id="31" name="30 Rectángulo"/>
            <p:cNvSpPr/>
            <p:nvPr/>
          </p:nvSpPr>
          <p:spPr>
            <a:xfrm>
              <a:off x="6143636" y="3429000"/>
              <a:ext cx="121444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5000628" y="4000504"/>
              <a:ext cx="121444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5929322" y="4214818"/>
              <a:ext cx="785818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1571604" y="3264948"/>
            <a:ext cx="2357454" cy="1000132"/>
            <a:chOff x="1571604" y="3429000"/>
            <a:chExt cx="2357454" cy="1000132"/>
          </a:xfrm>
        </p:grpSpPr>
        <p:sp>
          <p:nvSpPr>
            <p:cNvPr id="35" name="34 Rectángulo"/>
            <p:cNvSpPr/>
            <p:nvPr/>
          </p:nvSpPr>
          <p:spPr>
            <a:xfrm>
              <a:off x="2714612" y="3429000"/>
              <a:ext cx="121444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1571604" y="4000504"/>
              <a:ext cx="1214446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2428860" y="4214818"/>
              <a:ext cx="785818" cy="2143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2059811" y="1686961"/>
            <a:ext cx="14927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rgbClr val="4E5B6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ASMA</a:t>
            </a:r>
            <a:endParaRPr lang="es-MX" sz="3200" b="1" dirty="0">
              <a:solidFill>
                <a:srgbClr val="4E5B6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5529712" y="1681170"/>
            <a:ext cx="1399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 smtClean="0">
                <a:solidFill>
                  <a:srgbClr val="4E5B6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EPOC</a:t>
            </a:r>
            <a:endParaRPr lang="es-MX" sz="3200" b="1" dirty="0">
              <a:solidFill>
                <a:srgbClr val="4E5B6F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2" name="21 Grupo"/>
          <p:cNvGrpSpPr/>
          <p:nvPr/>
        </p:nvGrpSpPr>
        <p:grpSpPr>
          <a:xfrm>
            <a:off x="1393009" y="2466988"/>
            <a:ext cx="2928958" cy="1926851"/>
            <a:chOff x="1393009" y="2631040"/>
            <a:chExt cx="2928958" cy="1926851"/>
          </a:xfrm>
        </p:grpSpPr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1668701" y="2631040"/>
              <a:ext cx="2403223" cy="36933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Agente </a:t>
              </a:r>
              <a:r>
                <a:rPr lang="es-MX" dirty="0" err="1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Sensibilizante</a:t>
              </a:r>
              <a:endParaRPr lang="es-ES" dirty="0">
                <a:solidFill>
                  <a:srgbClr val="4E5B6F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1393009" y="3357562"/>
              <a:ext cx="2928958" cy="1200329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Inflamación </a:t>
              </a:r>
              <a:r>
                <a:rPr lang="es-MX" dirty="0" err="1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E</a:t>
              </a:r>
              <a:r>
                <a:rPr lang="es-MX" dirty="0" err="1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osinofílica</a:t>
              </a: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 de vías aéreas mediada por</a:t>
              </a:r>
              <a:endParaRPr lang="es-MX" dirty="0">
                <a:solidFill>
                  <a:srgbClr val="4E5B6F">
                    <a:lumMod val="75000"/>
                  </a:srgbClr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  </a:t>
              </a:r>
              <a:r>
                <a:rPr lang="es-MX" dirty="0" err="1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Mastocitos</a:t>
              </a: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 y Linfocitos T CD4+</a:t>
              </a:r>
              <a:endParaRPr lang="es-MX" dirty="0">
                <a:solidFill>
                  <a:srgbClr val="4E5B6F">
                    <a:lumMod val="75000"/>
                  </a:srgbClr>
                </a:solidFill>
                <a:latin typeface="Arial" charset="0"/>
              </a:endParaRPr>
            </a:p>
          </p:txBody>
        </p:sp>
        <p:cxnSp>
          <p:nvCxnSpPr>
            <p:cNvPr id="45" name="44 Conector recto de flecha"/>
            <p:cNvCxnSpPr>
              <a:stCxn id="43" idx="2"/>
              <a:endCxn id="44" idx="0"/>
            </p:cNvCxnSpPr>
            <p:nvPr/>
          </p:nvCxnSpPr>
          <p:spPr>
            <a:xfrm rot="5400000">
              <a:off x="2685306" y="3172555"/>
              <a:ext cx="357190" cy="1282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arrow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23 Grupo"/>
          <p:cNvGrpSpPr/>
          <p:nvPr/>
        </p:nvGrpSpPr>
        <p:grpSpPr>
          <a:xfrm>
            <a:off x="4786314" y="2466988"/>
            <a:ext cx="3000396" cy="1926851"/>
            <a:chOff x="4786314" y="2631040"/>
            <a:chExt cx="3000396" cy="1926851"/>
          </a:xfrm>
        </p:grpSpPr>
        <p:sp>
          <p:nvSpPr>
            <p:cNvPr id="47" name="Text Box 6"/>
            <p:cNvSpPr txBox="1">
              <a:spLocks noChangeArrowheads="1"/>
            </p:cNvSpPr>
            <p:nvPr/>
          </p:nvSpPr>
          <p:spPr bwMode="auto">
            <a:xfrm>
              <a:off x="5452790" y="2631040"/>
              <a:ext cx="1685077" cy="36933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Agente </a:t>
              </a:r>
              <a:r>
                <a:rPr lang="es-MX" dirty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Nocivo</a:t>
              </a:r>
              <a:endParaRPr lang="es-ES" dirty="0">
                <a:solidFill>
                  <a:srgbClr val="4E5B6F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786314" y="3357562"/>
              <a:ext cx="3000396" cy="1200329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Inflamación  </a:t>
              </a:r>
              <a:r>
                <a:rPr lang="es-MX" dirty="0" err="1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N</a:t>
              </a:r>
              <a:r>
                <a:rPr lang="es-MX" dirty="0" err="1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eutrofílica</a:t>
              </a: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 de vías aéreas mediada por</a:t>
              </a:r>
              <a:endParaRPr lang="es-MX" dirty="0">
                <a:solidFill>
                  <a:srgbClr val="4E5B6F">
                    <a:lumMod val="75000"/>
                  </a:srgbClr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 Macrófagos y Linfocitos 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rgbClr val="4E5B6F">
                      <a:lumMod val="75000"/>
                    </a:srgbClr>
                  </a:solidFill>
                  <a:latin typeface="Arial" charset="0"/>
                </a:rPr>
                <a:t>CD8+</a:t>
              </a:r>
              <a:endParaRPr lang="es-MX" dirty="0">
                <a:solidFill>
                  <a:srgbClr val="4E5B6F">
                    <a:lumMod val="75000"/>
                  </a:srgbClr>
                </a:solidFill>
                <a:latin typeface="Arial" charset="0"/>
              </a:endParaRPr>
            </a:p>
          </p:txBody>
        </p:sp>
        <p:cxnSp>
          <p:nvCxnSpPr>
            <p:cNvPr id="49" name="48 Conector recto de flecha"/>
            <p:cNvCxnSpPr>
              <a:stCxn id="47" idx="2"/>
              <a:endCxn id="48" idx="0"/>
            </p:cNvCxnSpPr>
            <p:nvPr/>
          </p:nvCxnSpPr>
          <p:spPr>
            <a:xfrm rot="5400000">
              <a:off x="6112326" y="3174559"/>
              <a:ext cx="357190" cy="8817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arrow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Agrupar 1"/>
          <p:cNvGrpSpPr/>
          <p:nvPr/>
        </p:nvGrpSpPr>
        <p:grpSpPr>
          <a:xfrm>
            <a:off x="1142976" y="4407956"/>
            <a:ext cx="6858048" cy="1785950"/>
            <a:chOff x="1142976" y="4572008"/>
            <a:chExt cx="6858048" cy="1785950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1142976" y="5168900"/>
              <a:ext cx="6858048" cy="118905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6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chemeClr val="bg2">
                    <a:lumMod val="60000"/>
                    <a:lumOff val="40000"/>
                  </a:schemeClr>
                </a:solidFill>
                <a:latin typeface="Arial" charset="0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3643306" y="5244604"/>
              <a:ext cx="1857388" cy="1021556"/>
            </a:xfrm>
            <a:prstGeom prst="roundRect">
              <a:avLst/>
            </a:prstGeom>
            <a:solidFill>
              <a:srgbClr val="FF993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Alteraciones </a:t>
              </a:r>
              <a:endParaRPr lang="es-MX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Anatómicas y Fisiológicas</a:t>
              </a:r>
              <a:endParaRPr lang="es-ES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grpSp>
          <p:nvGrpSpPr>
            <p:cNvPr id="50" name="24 Grupo"/>
            <p:cNvGrpSpPr/>
            <p:nvPr/>
          </p:nvGrpSpPr>
          <p:grpSpPr>
            <a:xfrm>
              <a:off x="1702163" y="4572008"/>
              <a:ext cx="5941671" cy="1396695"/>
              <a:chOff x="1702163" y="4572008"/>
              <a:chExt cx="5941671" cy="1396695"/>
            </a:xfrm>
          </p:grpSpPr>
          <p:sp>
            <p:nvSpPr>
              <p:cNvPr id="51" name="Text Box 14"/>
              <p:cNvSpPr txBox="1">
                <a:spLocks noChangeArrowheads="1"/>
              </p:cNvSpPr>
              <p:nvPr/>
            </p:nvSpPr>
            <p:spPr bwMode="auto">
              <a:xfrm>
                <a:off x="1702163" y="5507038"/>
                <a:ext cx="174438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Reversibles</a:t>
                </a:r>
                <a:endParaRPr lang="es-ES" sz="2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5742351" y="5507038"/>
                <a:ext cx="190148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40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Irreversibles</a:t>
                </a:r>
                <a:endParaRPr lang="es-ES" sz="24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cxnSp>
            <p:nvCxnSpPr>
              <p:cNvPr id="53" name="52 Conector recto de flecha"/>
              <p:cNvCxnSpPr/>
              <p:nvPr/>
            </p:nvCxnSpPr>
            <p:spPr>
              <a:xfrm rot="5400000">
                <a:off x="2106595" y="5035561"/>
                <a:ext cx="928694" cy="1588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arrow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53 Conector recto de flecha"/>
              <p:cNvCxnSpPr/>
              <p:nvPr/>
            </p:nvCxnSpPr>
            <p:spPr>
              <a:xfrm rot="5400000">
                <a:off x="6178561" y="5035561"/>
                <a:ext cx="928694" cy="1588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arrow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Agenda</a:t>
            </a:r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286248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EPOC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572264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1637" y="2179065"/>
            <a:ext cx="8213767" cy="902435"/>
            <a:chOff x="501637" y="1883623"/>
            <a:chExt cx="8213767" cy="902435"/>
          </a:xfrm>
        </p:grpSpPr>
        <p:sp>
          <p:nvSpPr>
            <p:cNvPr id="5" name="4 Rectángulo redondeado"/>
            <p:cNvSpPr/>
            <p:nvPr/>
          </p:nvSpPr>
          <p:spPr>
            <a:xfrm>
              <a:off x="1285852" y="200024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Patogénesis 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286248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500430" y="214311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01637" y="1883623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6572264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Eosinofílica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00034" y="3436410"/>
            <a:ext cx="8215370" cy="892975"/>
            <a:chOff x="500034" y="3339703"/>
            <a:chExt cx="8215370" cy="892975"/>
          </a:xfrm>
        </p:grpSpPr>
        <p:sp>
          <p:nvSpPr>
            <p:cNvPr id="8" name="7 Rectángulo redondeado"/>
            <p:cNvSpPr/>
            <p:nvPr/>
          </p:nvSpPr>
          <p:spPr>
            <a:xfrm>
              <a:off x="4286248" y="344686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Sistémica</a:t>
              </a:r>
              <a:endParaRPr lang="es-ES" sz="2000" dirty="0">
                <a:solidFill>
                  <a:srgbClr val="505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3500430" y="358973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285852" y="344686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Impacto Clínico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0034" y="333970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6572264" y="344686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Respiratoria</a:t>
              </a:r>
              <a:endParaRPr lang="es-ES" sz="2000" dirty="0">
                <a:solidFill>
                  <a:srgbClr val="505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04041" y="4660546"/>
            <a:ext cx="8211363" cy="928694"/>
            <a:chOff x="504041" y="4786322"/>
            <a:chExt cx="8211363" cy="928694"/>
          </a:xfrm>
        </p:grpSpPr>
        <p:sp>
          <p:nvSpPr>
            <p:cNvPr id="10" name="9 Rectángulo redondeado"/>
            <p:cNvSpPr/>
            <p:nvPr/>
          </p:nvSpPr>
          <p:spPr>
            <a:xfrm>
              <a:off x="4286248" y="4929198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-88900">
                <a:lnSpc>
                  <a:spcPct val="80000"/>
                </a:lnSpc>
                <a:buFont typeface="Wingdings" charset="2"/>
                <a:buChar char="§"/>
              </a:pPr>
              <a:r>
                <a:rPr lang="es-CO" sz="19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Calidad de Vida</a:t>
              </a:r>
            </a:p>
            <a:p>
              <a:pPr marL="88900" indent="-88900">
                <a:lnSpc>
                  <a:spcPct val="80000"/>
                </a:lnSpc>
                <a:buFont typeface="Wingdings" charset="2"/>
                <a:buChar char="§"/>
              </a:pPr>
              <a:r>
                <a:rPr lang="es-CO" sz="19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Exacerbaciones</a:t>
              </a:r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3500430" y="5072074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1285852" y="4929198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 de Manejo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04041" y="4786322"/>
              <a:ext cx="4844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6572264" y="4929198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Ausencia de Síntomas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108 Grupo"/>
          <p:cNvGrpSpPr/>
          <p:nvPr/>
        </p:nvGrpSpPr>
        <p:grpSpPr>
          <a:xfrm>
            <a:off x="1684579" y="3511861"/>
            <a:ext cx="5715040" cy="1422266"/>
            <a:chOff x="1684579" y="3511861"/>
            <a:chExt cx="5715040" cy="1422266"/>
          </a:xfrm>
        </p:grpSpPr>
        <p:sp>
          <p:nvSpPr>
            <p:cNvPr id="87" name="86 Flecha abajo"/>
            <p:cNvSpPr/>
            <p:nvPr/>
          </p:nvSpPr>
          <p:spPr>
            <a:xfrm>
              <a:off x="4327785" y="3869051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6" name="85 Cerrar corchete"/>
            <p:cNvSpPr/>
            <p:nvPr/>
          </p:nvSpPr>
          <p:spPr>
            <a:xfrm rot="5400000" flipV="1">
              <a:off x="4363504" y="832936"/>
              <a:ext cx="357190" cy="571504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3191765" y="4226241"/>
              <a:ext cx="2700669" cy="707886"/>
            </a:xfrm>
            <a:prstGeom prst="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Mediadores Inflamatorios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Agentes Oxidantes</a:t>
              </a:r>
              <a:endParaRPr lang="es-E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10" name="109 Grupo"/>
          <p:cNvGrpSpPr/>
          <p:nvPr/>
        </p:nvGrpSpPr>
        <p:grpSpPr>
          <a:xfrm>
            <a:off x="1684579" y="4940621"/>
            <a:ext cx="5715040" cy="1285884"/>
            <a:chOff x="1684579" y="4940621"/>
            <a:chExt cx="5715040" cy="1285884"/>
          </a:xfrm>
        </p:grpSpPr>
        <p:grpSp>
          <p:nvGrpSpPr>
            <p:cNvPr id="107" name="106 Grupo"/>
            <p:cNvGrpSpPr/>
            <p:nvPr/>
          </p:nvGrpSpPr>
          <p:grpSpPr>
            <a:xfrm>
              <a:off x="1804339" y="5517977"/>
              <a:ext cx="5475521" cy="708528"/>
              <a:chOff x="1842263" y="5517977"/>
              <a:chExt cx="5475521" cy="708528"/>
            </a:xfrm>
          </p:grpSpPr>
          <p:sp>
            <p:nvSpPr>
              <p:cNvPr id="91" name="Rectangle 98"/>
              <p:cNvSpPr>
                <a:spLocks noChangeArrowheads="1"/>
              </p:cNvSpPr>
              <p:nvPr/>
            </p:nvSpPr>
            <p:spPr bwMode="auto">
              <a:xfrm>
                <a:off x="3906762" y="5517977"/>
                <a:ext cx="1122102" cy="7085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9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Enfisema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MX" sz="1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92" name="Rectangle 99"/>
              <p:cNvSpPr>
                <a:spLocks noChangeArrowheads="1"/>
              </p:cNvSpPr>
              <p:nvPr/>
            </p:nvSpPr>
            <p:spPr bwMode="auto">
              <a:xfrm>
                <a:off x="5613791" y="5517977"/>
                <a:ext cx="1703993" cy="7085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Hipersecreción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err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Mucoide</a:t>
                </a:r>
                <a:endParaRPr lang="es-E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93" name="Rectangle 99"/>
              <p:cNvSpPr>
                <a:spLocks noChangeArrowheads="1"/>
              </p:cNvSpPr>
              <p:nvPr/>
            </p:nvSpPr>
            <p:spPr bwMode="auto">
              <a:xfrm>
                <a:off x="1842263" y="5517977"/>
                <a:ext cx="1479572" cy="708528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Bronquiolitis</a:t>
                </a:r>
                <a:endParaRPr lang="es-MX" sz="2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Obstructiva</a:t>
                </a:r>
                <a:endParaRPr lang="es-E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94" name="93 Cerrar corchete"/>
            <p:cNvSpPr/>
            <p:nvPr/>
          </p:nvSpPr>
          <p:spPr>
            <a:xfrm rot="16200000">
              <a:off x="4363504" y="2690324"/>
              <a:ext cx="357190" cy="571504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0" name="89 Flecha abajo"/>
            <p:cNvSpPr/>
            <p:nvPr/>
          </p:nvSpPr>
          <p:spPr>
            <a:xfrm>
              <a:off x="4327785" y="4940621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99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Patogénesis: EPOC</a:t>
            </a:r>
            <a:endParaRPr lang="es-ES" dirty="0"/>
          </a:p>
        </p:txBody>
      </p:sp>
      <p:grpSp>
        <p:nvGrpSpPr>
          <p:cNvPr id="108" name="107 Grupo"/>
          <p:cNvGrpSpPr/>
          <p:nvPr/>
        </p:nvGrpSpPr>
        <p:grpSpPr>
          <a:xfrm>
            <a:off x="1684579" y="1285860"/>
            <a:ext cx="5761975" cy="2503794"/>
            <a:chOff x="1684579" y="1285860"/>
            <a:chExt cx="5761975" cy="2503794"/>
          </a:xfrm>
        </p:grpSpPr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1809523" y="3088906"/>
              <a:ext cx="912740" cy="339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i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Neutrófilo</a:t>
              </a:r>
              <a:endParaRPr lang="es-ES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133970" y="3196709"/>
              <a:ext cx="1312584" cy="59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Linfocito T CD8+ </a:t>
              </a: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3867229" y="3327652"/>
              <a:ext cx="115625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Macrófago </a:t>
              </a:r>
              <a:endParaRPr lang="es-ES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104" name="103 Grupo"/>
            <p:cNvGrpSpPr/>
            <p:nvPr/>
          </p:nvGrpSpPr>
          <p:grpSpPr>
            <a:xfrm>
              <a:off x="1823929" y="2552974"/>
              <a:ext cx="797350" cy="517157"/>
              <a:chOff x="1823929" y="2552974"/>
              <a:chExt cx="797350" cy="517157"/>
            </a:xfrm>
          </p:grpSpPr>
          <p:sp>
            <p:nvSpPr>
              <p:cNvPr id="51" name="Oval 17"/>
              <p:cNvSpPr>
                <a:spLocks noChangeArrowheads="1"/>
              </p:cNvSpPr>
              <p:nvPr/>
            </p:nvSpPr>
            <p:spPr bwMode="auto">
              <a:xfrm rot="6228492" flipH="1">
                <a:off x="2201335" y="2622058"/>
                <a:ext cx="439259" cy="400629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>
                <a:solidFill>
                  <a:srgbClr val="0099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2" name="Freeform 18"/>
              <p:cNvSpPr>
                <a:spLocks/>
              </p:cNvSpPr>
              <p:nvPr/>
            </p:nvSpPr>
            <p:spPr bwMode="auto">
              <a:xfrm rot="6228492">
                <a:off x="2530438" y="2818119"/>
                <a:ext cx="73980" cy="49635"/>
              </a:xfrm>
              <a:custGeom>
                <a:avLst/>
                <a:gdLst/>
                <a:ahLst/>
                <a:cxnLst>
                  <a:cxn ang="0">
                    <a:pos x="59" y="10"/>
                  </a:cxn>
                  <a:cxn ang="0">
                    <a:pos x="54" y="7"/>
                  </a:cxn>
                  <a:cxn ang="0">
                    <a:pos x="49" y="4"/>
                  </a:cxn>
                  <a:cxn ang="0">
                    <a:pos x="44" y="2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5" y="9"/>
                  </a:cxn>
                  <a:cxn ang="0">
                    <a:pos x="2" y="13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4" y="33"/>
                  </a:cxn>
                  <a:cxn ang="0">
                    <a:pos x="8" y="36"/>
                  </a:cxn>
                  <a:cxn ang="0">
                    <a:pos x="12" y="37"/>
                  </a:cxn>
                  <a:cxn ang="0">
                    <a:pos x="17" y="39"/>
                  </a:cxn>
                  <a:cxn ang="0">
                    <a:pos x="21" y="40"/>
                  </a:cxn>
                  <a:cxn ang="0">
                    <a:pos x="26" y="41"/>
                  </a:cxn>
                  <a:cxn ang="0">
                    <a:pos x="32" y="41"/>
                  </a:cxn>
                  <a:cxn ang="0">
                    <a:pos x="37" y="41"/>
                  </a:cxn>
                  <a:cxn ang="0">
                    <a:pos x="41" y="41"/>
                  </a:cxn>
                  <a:cxn ang="0">
                    <a:pos x="46" y="40"/>
                  </a:cxn>
                  <a:cxn ang="0">
                    <a:pos x="50" y="38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8" y="30"/>
                  </a:cxn>
                  <a:cxn ang="0">
                    <a:pos x="59" y="25"/>
                  </a:cxn>
                  <a:cxn ang="0">
                    <a:pos x="59" y="22"/>
                  </a:cxn>
                  <a:cxn ang="0">
                    <a:pos x="60" y="22"/>
                  </a:cxn>
                  <a:cxn ang="0">
                    <a:pos x="60" y="21"/>
                  </a:cxn>
                  <a:cxn ang="0">
                    <a:pos x="60" y="20"/>
                  </a:cxn>
                  <a:cxn ang="0">
                    <a:pos x="61" y="19"/>
                  </a:cxn>
                  <a:cxn ang="0">
                    <a:pos x="61" y="18"/>
                  </a:cxn>
                  <a:cxn ang="0">
                    <a:pos x="61" y="17"/>
                  </a:cxn>
                  <a:cxn ang="0">
                    <a:pos x="61" y="16"/>
                  </a:cxn>
                  <a:cxn ang="0">
                    <a:pos x="62" y="15"/>
                  </a:cxn>
                  <a:cxn ang="0">
                    <a:pos x="62" y="15"/>
                  </a:cxn>
                  <a:cxn ang="0">
                    <a:pos x="62" y="14"/>
                  </a:cxn>
                </a:cxnLst>
                <a:rect l="0" t="0" r="r" b="b"/>
                <a:pathLst>
                  <a:path w="64" h="42">
                    <a:moveTo>
                      <a:pt x="63" y="13"/>
                    </a:moveTo>
                    <a:lnTo>
                      <a:pt x="59" y="10"/>
                    </a:lnTo>
                    <a:lnTo>
                      <a:pt x="56" y="8"/>
                    </a:lnTo>
                    <a:lnTo>
                      <a:pt x="54" y="7"/>
                    </a:lnTo>
                    <a:lnTo>
                      <a:pt x="52" y="5"/>
                    </a:lnTo>
                    <a:lnTo>
                      <a:pt x="49" y="4"/>
                    </a:lnTo>
                    <a:lnTo>
                      <a:pt x="47" y="3"/>
                    </a:lnTo>
                    <a:lnTo>
                      <a:pt x="44" y="2"/>
                    </a:lnTo>
                    <a:lnTo>
                      <a:pt x="41" y="2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8" y="36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4" y="38"/>
                    </a:lnTo>
                    <a:lnTo>
                      <a:pt x="17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39" y="41"/>
                    </a:lnTo>
                    <a:lnTo>
                      <a:pt x="41" y="41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7"/>
                    </a:lnTo>
                    <a:lnTo>
                      <a:pt x="53" y="36"/>
                    </a:lnTo>
                    <a:lnTo>
                      <a:pt x="55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0"/>
                    </a:lnTo>
                    <a:lnTo>
                      <a:pt x="59" y="28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3" name="Freeform 19"/>
              <p:cNvSpPr>
                <a:spLocks/>
              </p:cNvSpPr>
              <p:nvPr/>
            </p:nvSpPr>
            <p:spPr bwMode="auto">
              <a:xfrm rot="6228492">
                <a:off x="2528398" y="2763990"/>
                <a:ext cx="49706" cy="3545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9" y="1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3" y="4"/>
                  </a:cxn>
                  <a:cxn ang="0">
                    <a:pos x="32" y="5"/>
                  </a:cxn>
                  <a:cxn ang="0">
                    <a:pos x="30" y="6"/>
                  </a:cxn>
                  <a:cxn ang="0">
                    <a:pos x="29" y="6"/>
                  </a:cxn>
                  <a:cxn ang="0">
                    <a:pos x="28" y="7"/>
                  </a:cxn>
                  <a:cxn ang="0">
                    <a:pos x="26" y="8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22" y="11"/>
                  </a:cxn>
                  <a:cxn ang="0">
                    <a:pos x="21" y="12"/>
                  </a:cxn>
                  <a:cxn ang="0">
                    <a:pos x="20" y="13"/>
                  </a:cxn>
                  <a:cxn ang="0">
                    <a:pos x="19" y="14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10" y="21"/>
                  </a:cxn>
                  <a:cxn ang="0">
                    <a:pos x="8" y="22"/>
                  </a:cxn>
                  <a:cxn ang="0">
                    <a:pos x="7" y="23"/>
                  </a:cxn>
                  <a:cxn ang="0">
                    <a:pos x="6" y="24"/>
                  </a:cxn>
                  <a:cxn ang="0">
                    <a:pos x="4" y="25"/>
                  </a:cxn>
                  <a:cxn ang="0">
                    <a:pos x="3" y="26"/>
                  </a:cxn>
                  <a:cxn ang="0">
                    <a:pos x="2" y="27"/>
                  </a:cxn>
                  <a:cxn ang="0">
                    <a:pos x="1" y="28"/>
                  </a:cxn>
                  <a:cxn ang="0">
                    <a:pos x="0" y="29"/>
                  </a:cxn>
                </a:cxnLst>
                <a:rect l="0" t="0" r="r" b="b"/>
                <a:pathLst>
                  <a:path w="43" h="30">
                    <a:moveTo>
                      <a:pt x="42" y="0"/>
                    </a:moveTo>
                    <a:lnTo>
                      <a:pt x="39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9"/>
                    </a:lnTo>
                  </a:path>
                </a:pathLst>
              </a:custGeom>
              <a:noFill/>
              <a:ln w="254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6228492">
                <a:off x="2468018" y="2683218"/>
                <a:ext cx="93632" cy="63817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51" y="2"/>
                  </a:cxn>
                  <a:cxn ang="0">
                    <a:pos x="45" y="1"/>
                  </a:cxn>
                  <a:cxn ang="0">
                    <a:pos x="40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5" y="3"/>
                  </a:cxn>
                  <a:cxn ang="0">
                    <a:pos x="20" y="6"/>
                  </a:cxn>
                  <a:cxn ang="0">
                    <a:pos x="15" y="8"/>
                  </a:cxn>
                  <a:cxn ang="0">
                    <a:pos x="11" y="12"/>
                  </a:cxn>
                  <a:cxn ang="0">
                    <a:pos x="7" y="16"/>
                  </a:cxn>
                  <a:cxn ang="0">
                    <a:pos x="4" y="20"/>
                  </a:cxn>
                  <a:cxn ang="0">
                    <a:pos x="2" y="2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" y="40"/>
                  </a:cxn>
                  <a:cxn ang="0">
                    <a:pos x="6" y="45"/>
                  </a:cxn>
                  <a:cxn ang="0">
                    <a:pos x="10" y="47"/>
                  </a:cxn>
                  <a:cxn ang="0">
                    <a:pos x="15" y="49"/>
                  </a:cxn>
                  <a:cxn ang="0">
                    <a:pos x="19" y="51"/>
                  </a:cxn>
                  <a:cxn ang="0">
                    <a:pos x="24" y="52"/>
                  </a:cxn>
                  <a:cxn ang="0">
                    <a:pos x="28" y="53"/>
                  </a:cxn>
                  <a:cxn ang="0">
                    <a:pos x="33" y="53"/>
                  </a:cxn>
                  <a:cxn ang="0">
                    <a:pos x="38" y="53"/>
                  </a:cxn>
                  <a:cxn ang="0">
                    <a:pos x="42" y="53"/>
                  </a:cxn>
                  <a:cxn ang="0">
                    <a:pos x="47" y="53"/>
                  </a:cxn>
                  <a:cxn ang="0">
                    <a:pos x="51" y="53"/>
                  </a:cxn>
                  <a:cxn ang="0">
                    <a:pos x="56" y="53"/>
                  </a:cxn>
                  <a:cxn ang="0">
                    <a:pos x="61" y="53"/>
                  </a:cxn>
                  <a:cxn ang="0">
                    <a:pos x="66" y="53"/>
                  </a:cxn>
                  <a:cxn ang="0">
                    <a:pos x="70" y="53"/>
                  </a:cxn>
                  <a:cxn ang="0">
                    <a:pos x="75" y="50"/>
                  </a:cxn>
                  <a:cxn ang="0">
                    <a:pos x="77" y="47"/>
                  </a:cxn>
                  <a:cxn ang="0">
                    <a:pos x="78" y="44"/>
                  </a:cxn>
                  <a:cxn ang="0">
                    <a:pos x="79" y="40"/>
                  </a:cxn>
                  <a:cxn ang="0">
                    <a:pos x="80" y="36"/>
                  </a:cxn>
                  <a:cxn ang="0">
                    <a:pos x="80" y="33"/>
                  </a:cxn>
                  <a:cxn ang="0">
                    <a:pos x="79" y="29"/>
                  </a:cxn>
                  <a:cxn ang="0">
                    <a:pos x="79" y="25"/>
                  </a:cxn>
                  <a:cxn ang="0">
                    <a:pos x="77" y="22"/>
                  </a:cxn>
                  <a:cxn ang="0">
                    <a:pos x="76" y="18"/>
                  </a:cxn>
                  <a:cxn ang="0">
                    <a:pos x="74" y="15"/>
                  </a:cxn>
                  <a:cxn ang="0">
                    <a:pos x="72" y="12"/>
                  </a:cxn>
                  <a:cxn ang="0">
                    <a:pos x="69" y="10"/>
                  </a:cxn>
                  <a:cxn ang="0">
                    <a:pos x="66" y="7"/>
                  </a:cxn>
                  <a:cxn ang="0">
                    <a:pos x="63" y="5"/>
                  </a:cxn>
                  <a:cxn ang="0">
                    <a:pos x="60" y="4"/>
                  </a:cxn>
                  <a:cxn ang="0">
                    <a:pos x="60" y="5"/>
                  </a:cxn>
                  <a:cxn ang="0">
                    <a:pos x="60" y="6"/>
                  </a:cxn>
                  <a:cxn ang="0">
                    <a:pos x="60" y="7"/>
                  </a:cxn>
                </a:cxnLst>
                <a:rect l="0" t="0" r="r" b="b"/>
                <a:pathLst>
                  <a:path w="81" h="54">
                    <a:moveTo>
                      <a:pt x="60" y="7"/>
                    </a:moveTo>
                    <a:lnTo>
                      <a:pt x="55" y="4"/>
                    </a:lnTo>
                    <a:lnTo>
                      <a:pt x="53" y="3"/>
                    </a:lnTo>
                    <a:lnTo>
                      <a:pt x="51" y="2"/>
                    </a:lnTo>
                    <a:lnTo>
                      <a:pt x="48" y="1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10" y="47"/>
                    </a:lnTo>
                    <a:lnTo>
                      <a:pt x="13" y="48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3" y="53"/>
                    </a:lnTo>
                    <a:lnTo>
                      <a:pt x="35" y="53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3" y="53"/>
                    </a:lnTo>
                    <a:lnTo>
                      <a:pt x="75" y="50"/>
                    </a:lnTo>
                    <a:lnTo>
                      <a:pt x="76" y="49"/>
                    </a:lnTo>
                    <a:lnTo>
                      <a:pt x="77" y="47"/>
                    </a:lnTo>
                    <a:lnTo>
                      <a:pt x="78" y="45"/>
                    </a:lnTo>
                    <a:lnTo>
                      <a:pt x="78" y="44"/>
                    </a:lnTo>
                    <a:lnTo>
                      <a:pt x="79" y="42"/>
                    </a:lnTo>
                    <a:lnTo>
                      <a:pt x="79" y="40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79" y="29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8" y="24"/>
                    </a:lnTo>
                    <a:lnTo>
                      <a:pt x="77" y="22"/>
                    </a:lnTo>
                    <a:lnTo>
                      <a:pt x="77" y="20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4" y="15"/>
                    </a:lnTo>
                    <a:lnTo>
                      <a:pt x="73" y="14"/>
                    </a:lnTo>
                    <a:lnTo>
                      <a:pt x="72" y="12"/>
                    </a:lnTo>
                    <a:lnTo>
                      <a:pt x="70" y="11"/>
                    </a:lnTo>
                    <a:lnTo>
                      <a:pt x="69" y="10"/>
                    </a:lnTo>
                    <a:lnTo>
                      <a:pt x="68" y="8"/>
                    </a:lnTo>
                    <a:lnTo>
                      <a:pt x="66" y="7"/>
                    </a:lnTo>
                    <a:lnTo>
                      <a:pt x="65" y="6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0" y="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5" name="Freeform 21"/>
              <p:cNvSpPr>
                <a:spLocks/>
              </p:cNvSpPr>
              <p:nvPr/>
            </p:nvSpPr>
            <p:spPr bwMode="auto">
              <a:xfrm rot="6228492">
                <a:off x="2439740" y="2641945"/>
                <a:ext cx="17339" cy="8272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4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0" y="11"/>
                  </a:cxn>
                  <a:cxn ang="0">
                    <a:pos x="10" y="13"/>
                  </a:cxn>
                  <a:cxn ang="0">
                    <a:pos x="9" y="15"/>
                  </a:cxn>
                  <a:cxn ang="0">
                    <a:pos x="8" y="18"/>
                  </a:cxn>
                  <a:cxn ang="0">
                    <a:pos x="7" y="20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2" y="34"/>
                  </a:cxn>
                  <a:cxn ang="0">
                    <a:pos x="1" y="36"/>
                  </a:cxn>
                  <a:cxn ang="0">
                    <a:pos x="1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1" y="58"/>
                  </a:cxn>
                  <a:cxn ang="0">
                    <a:pos x="2" y="60"/>
                  </a:cxn>
                  <a:cxn ang="0">
                    <a:pos x="3" y="62"/>
                  </a:cxn>
                  <a:cxn ang="0">
                    <a:pos x="5" y="64"/>
                  </a:cxn>
                  <a:cxn ang="0">
                    <a:pos x="6" y="66"/>
                  </a:cxn>
                  <a:cxn ang="0">
                    <a:pos x="8" y="67"/>
                  </a:cxn>
                  <a:cxn ang="0">
                    <a:pos x="10" y="69"/>
                  </a:cxn>
                </a:cxnLst>
                <a:rect l="0" t="0" r="r" b="b"/>
                <a:pathLst>
                  <a:path w="15" h="70">
                    <a:moveTo>
                      <a:pt x="14" y="0"/>
                    </a:moveTo>
                    <a:lnTo>
                      <a:pt x="12" y="4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2" y="34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1" y="58"/>
                    </a:lnTo>
                    <a:lnTo>
                      <a:pt x="2" y="60"/>
                    </a:lnTo>
                    <a:lnTo>
                      <a:pt x="3" y="62"/>
                    </a:lnTo>
                    <a:lnTo>
                      <a:pt x="5" y="64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9"/>
                    </a:lnTo>
                  </a:path>
                </a:pathLst>
              </a:custGeom>
              <a:noFill/>
              <a:ln w="254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6" name="Freeform 22"/>
              <p:cNvSpPr>
                <a:spLocks/>
              </p:cNvSpPr>
              <p:nvPr/>
            </p:nvSpPr>
            <p:spPr bwMode="auto">
              <a:xfrm rot="6228492">
                <a:off x="2329006" y="2667728"/>
                <a:ext cx="76292" cy="68544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1" y="26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1" y="39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6" y="47"/>
                  </a:cxn>
                  <a:cxn ang="0">
                    <a:pos x="24" y="55"/>
                  </a:cxn>
                  <a:cxn ang="0">
                    <a:pos x="35" y="57"/>
                  </a:cxn>
                  <a:cxn ang="0">
                    <a:pos x="44" y="57"/>
                  </a:cxn>
                  <a:cxn ang="0">
                    <a:pos x="51" y="54"/>
                  </a:cxn>
                  <a:cxn ang="0">
                    <a:pos x="57" y="50"/>
                  </a:cxn>
                  <a:cxn ang="0">
                    <a:pos x="61" y="44"/>
                  </a:cxn>
                  <a:cxn ang="0">
                    <a:pos x="64" y="37"/>
                  </a:cxn>
                  <a:cxn ang="0">
                    <a:pos x="65" y="30"/>
                  </a:cxn>
                  <a:cxn ang="0">
                    <a:pos x="65" y="22"/>
                  </a:cxn>
                  <a:cxn ang="0">
                    <a:pos x="63" y="15"/>
                  </a:cxn>
                  <a:cxn ang="0">
                    <a:pos x="60" y="9"/>
                  </a:cxn>
                  <a:cxn ang="0">
                    <a:pos x="55" y="5"/>
                  </a:cxn>
                  <a:cxn ang="0">
                    <a:pos x="49" y="1"/>
                  </a:cxn>
                  <a:cxn ang="0">
                    <a:pos x="41" y="0"/>
                  </a:cxn>
                  <a:cxn ang="0">
                    <a:pos x="31" y="2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23" y="4"/>
                  </a:cxn>
                  <a:cxn ang="0">
                    <a:pos x="22" y="5"/>
                  </a:cxn>
                  <a:cxn ang="0">
                    <a:pos x="21" y="5"/>
                  </a:cxn>
                  <a:cxn ang="0">
                    <a:pos x="20" y="5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4" y="7"/>
                  </a:cxn>
                  <a:cxn ang="0">
                    <a:pos x="13" y="7"/>
                  </a:cxn>
                </a:cxnLst>
                <a:rect l="0" t="0" r="r" b="b"/>
                <a:pathLst>
                  <a:path w="66" h="58">
                    <a:moveTo>
                      <a:pt x="13" y="7"/>
                    </a:moveTo>
                    <a:lnTo>
                      <a:pt x="11" y="9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5" y="45"/>
                    </a:lnTo>
                    <a:lnTo>
                      <a:pt x="6" y="47"/>
                    </a:lnTo>
                    <a:lnTo>
                      <a:pt x="19" y="53"/>
                    </a:lnTo>
                    <a:lnTo>
                      <a:pt x="24" y="55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39" y="57"/>
                    </a:lnTo>
                    <a:lnTo>
                      <a:pt x="44" y="57"/>
                    </a:lnTo>
                    <a:lnTo>
                      <a:pt x="47" y="56"/>
                    </a:lnTo>
                    <a:lnTo>
                      <a:pt x="51" y="54"/>
                    </a:lnTo>
                    <a:lnTo>
                      <a:pt x="54" y="52"/>
                    </a:lnTo>
                    <a:lnTo>
                      <a:pt x="57" y="50"/>
                    </a:lnTo>
                    <a:lnTo>
                      <a:pt x="59" y="47"/>
                    </a:lnTo>
                    <a:lnTo>
                      <a:pt x="61" y="44"/>
                    </a:lnTo>
                    <a:lnTo>
                      <a:pt x="63" y="41"/>
                    </a:lnTo>
                    <a:lnTo>
                      <a:pt x="64" y="37"/>
                    </a:lnTo>
                    <a:lnTo>
                      <a:pt x="65" y="34"/>
                    </a:lnTo>
                    <a:lnTo>
                      <a:pt x="65" y="30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19"/>
                    </a:lnTo>
                    <a:lnTo>
                      <a:pt x="63" y="15"/>
                    </a:lnTo>
                    <a:lnTo>
                      <a:pt x="62" y="12"/>
                    </a:lnTo>
                    <a:lnTo>
                      <a:pt x="60" y="9"/>
                    </a:lnTo>
                    <a:lnTo>
                      <a:pt x="58" y="7"/>
                    </a:lnTo>
                    <a:lnTo>
                      <a:pt x="55" y="5"/>
                    </a:lnTo>
                    <a:lnTo>
                      <a:pt x="52" y="3"/>
                    </a:lnTo>
                    <a:lnTo>
                      <a:pt x="49" y="1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6" y="1"/>
                    </a:lnTo>
                    <a:lnTo>
                      <a:pt x="31" y="2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80FFFF"/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7" name="Freeform 23"/>
              <p:cNvSpPr>
                <a:spLocks/>
              </p:cNvSpPr>
              <p:nvPr/>
            </p:nvSpPr>
            <p:spPr bwMode="auto">
              <a:xfrm rot="6228492">
                <a:off x="2226007" y="2749599"/>
                <a:ext cx="139869" cy="68544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6" y="23"/>
                  </a:cxn>
                  <a:cxn ang="0">
                    <a:pos x="23" y="25"/>
                  </a:cxn>
                  <a:cxn ang="0">
                    <a:pos x="30" y="26"/>
                  </a:cxn>
                  <a:cxn ang="0">
                    <a:pos x="37" y="26"/>
                  </a:cxn>
                  <a:cxn ang="0">
                    <a:pos x="42" y="24"/>
                  </a:cxn>
                  <a:cxn ang="0">
                    <a:pos x="48" y="21"/>
                  </a:cxn>
                  <a:cxn ang="0">
                    <a:pos x="54" y="18"/>
                  </a:cxn>
                  <a:cxn ang="0">
                    <a:pos x="60" y="14"/>
                  </a:cxn>
                  <a:cxn ang="0">
                    <a:pos x="66" y="10"/>
                  </a:cxn>
                  <a:cxn ang="0">
                    <a:pos x="71" y="7"/>
                  </a:cxn>
                  <a:cxn ang="0">
                    <a:pos x="77" y="4"/>
                  </a:cxn>
                  <a:cxn ang="0">
                    <a:pos x="83" y="1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2"/>
                  </a:cxn>
                  <a:cxn ang="0">
                    <a:pos x="112" y="6"/>
                  </a:cxn>
                  <a:cxn ang="0">
                    <a:pos x="116" y="10"/>
                  </a:cxn>
                  <a:cxn ang="0">
                    <a:pos x="118" y="14"/>
                  </a:cxn>
                  <a:cxn ang="0">
                    <a:pos x="120" y="19"/>
                  </a:cxn>
                  <a:cxn ang="0">
                    <a:pos x="120" y="23"/>
                  </a:cxn>
                  <a:cxn ang="0">
                    <a:pos x="119" y="28"/>
                  </a:cxn>
                  <a:cxn ang="0">
                    <a:pos x="117" y="33"/>
                  </a:cxn>
                  <a:cxn ang="0">
                    <a:pos x="115" y="37"/>
                  </a:cxn>
                  <a:cxn ang="0">
                    <a:pos x="112" y="42"/>
                  </a:cxn>
                  <a:cxn ang="0">
                    <a:pos x="108" y="46"/>
                  </a:cxn>
                  <a:cxn ang="0">
                    <a:pos x="104" y="49"/>
                  </a:cxn>
                  <a:cxn ang="0">
                    <a:pos x="99" y="52"/>
                  </a:cxn>
                  <a:cxn ang="0">
                    <a:pos x="94" y="55"/>
                  </a:cxn>
                  <a:cxn ang="0">
                    <a:pos x="89" y="56"/>
                  </a:cxn>
                  <a:cxn ang="0">
                    <a:pos x="84" y="57"/>
                  </a:cxn>
                  <a:cxn ang="0">
                    <a:pos x="77" y="57"/>
                  </a:cxn>
                  <a:cxn ang="0">
                    <a:pos x="74" y="56"/>
                  </a:cxn>
                  <a:cxn ang="0">
                    <a:pos x="70" y="55"/>
                  </a:cxn>
                  <a:cxn ang="0">
                    <a:pos x="67" y="54"/>
                  </a:cxn>
                  <a:cxn ang="0">
                    <a:pos x="64" y="52"/>
                  </a:cxn>
                  <a:cxn ang="0">
                    <a:pos x="61" y="50"/>
                  </a:cxn>
                  <a:cxn ang="0">
                    <a:pos x="59" y="48"/>
                  </a:cxn>
                  <a:cxn ang="0">
                    <a:pos x="57" y="46"/>
                  </a:cxn>
                  <a:cxn ang="0">
                    <a:pos x="55" y="43"/>
                  </a:cxn>
                  <a:cxn ang="0">
                    <a:pos x="53" y="40"/>
                  </a:cxn>
                  <a:cxn ang="0">
                    <a:pos x="52" y="37"/>
                  </a:cxn>
                  <a:cxn ang="0">
                    <a:pos x="51" y="33"/>
                  </a:cxn>
                  <a:cxn ang="0">
                    <a:pos x="51" y="30"/>
                  </a:cxn>
                  <a:cxn ang="0">
                    <a:pos x="51" y="26"/>
                  </a:cxn>
                  <a:cxn ang="0">
                    <a:pos x="51" y="22"/>
                  </a:cxn>
                  <a:cxn ang="0">
                    <a:pos x="52" y="18"/>
                  </a:cxn>
                  <a:cxn ang="0">
                    <a:pos x="47" y="17"/>
                  </a:cxn>
                  <a:cxn ang="0">
                    <a:pos x="43" y="17"/>
                  </a:cxn>
                  <a:cxn ang="0">
                    <a:pos x="40" y="16"/>
                  </a:cxn>
                  <a:cxn ang="0">
                    <a:pos x="37" y="16"/>
                  </a:cxn>
                  <a:cxn ang="0">
                    <a:pos x="34" y="16"/>
                  </a:cxn>
                  <a:cxn ang="0">
                    <a:pos x="31" y="15"/>
                  </a:cxn>
                  <a:cxn ang="0">
                    <a:pos x="28" y="15"/>
                  </a:cxn>
                  <a:cxn ang="0">
                    <a:pos x="24" y="14"/>
                  </a:cxn>
                  <a:cxn ang="0">
                    <a:pos x="21" y="14"/>
                  </a:cxn>
                  <a:cxn ang="0">
                    <a:pos x="18" y="14"/>
                  </a:cxn>
                  <a:cxn ang="0">
                    <a:pos x="14" y="13"/>
                  </a:cxn>
                  <a:cxn ang="0">
                    <a:pos x="11" y="13"/>
                  </a:cxn>
                  <a:cxn ang="0">
                    <a:pos x="8" y="12"/>
                  </a:cxn>
                  <a:cxn ang="0">
                    <a:pos x="5" y="12"/>
                  </a:cxn>
                  <a:cxn ang="0">
                    <a:pos x="1" y="11"/>
                  </a:cxn>
                </a:cxnLst>
                <a:rect l="0" t="0" r="r" b="b"/>
                <a:pathLst>
                  <a:path w="121" h="58">
                    <a:moveTo>
                      <a:pt x="0" y="11"/>
                    </a:moveTo>
                    <a:lnTo>
                      <a:pt x="8" y="18"/>
                    </a:lnTo>
                    <a:lnTo>
                      <a:pt x="12" y="21"/>
                    </a:lnTo>
                    <a:lnTo>
                      <a:pt x="16" y="23"/>
                    </a:lnTo>
                    <a:lnTo>
                      <a:pt x="20" y="24"/>
                    </a:lnTo>
                    <a:lnTo>
                      <a:pt x="23" y="25"/>
                    </a:lnTo>
                    <a:lnTo>
                      <a:pt x="27" y="26"/>
                    </a:lnTo>
                    <a:lnTo>
                      <a:pt x="30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5"/>
                    </a:lnTo>
                    <a:lnTo>
                      <a:pt x="42" y="24"/>
                    </a:lnTo>
                    <a:lnTo>
                      <a:pt x="45" y="23"/>
                    </a:lnTo>
                    <a:lnTo>
                      <a:pt x="48" y="21"/>
                    </a:lnTo>
                    <a:lnTo>
                      <a:pt x="51" y="20"/>
                    </a:lnTo>
                    <a:lnTo>
                      <a:pt x="54" y="18"/>
                    </a:lnTo>
                    <a:lnTo>
                      <a:pt x="57" y="16"/>
                    </a:lnTo>
                    <a:lnTo>
                      <a:pt x="60" y="14"/>
                    </a:lnTo>
                    <a:lnTo>
                      <a:pt x="63" y="12"/>
                    </a:lnTo>
                    <a:lnTo>
                      <a:pt x="66" y="10"/>
                    </a:lnTo>
                    <a:lnTo>
                      <a:pt x="68" y="8"/>
                    </a:lnTo>
                    <a:lnTo>
                      <a:pt x="71" y="7"/>
                    </a:lnTo>
                    <a:lnTo>
                      <a:pt x="74" y="5"/>
                    </a:lnTo>
                    <a:lnTo>
                      <a:pt x="77" y="4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4" y="2"/>
                    </a:lnTo>
                    <a:lnTo>
                      <a:pt x="110" y="5"/>
                    </a:lnTo>
                    <a:lnTo>
                      <a:pt x="112" y="6"/>
                    </a:lnTo>
                    <a:lnTo>
                      <a:pt x="114" y="8"/>
                    </a:lnTo>
                    <a:lnTo>
                      <a:pt x="116" y="10"/>
                    </a:lnTo>
                    <a:lnTo>
                      <a:pt x="117" y="12"/>
                    </a:lnTo>
                    <a:lnTo>
                      <a:pt x="118" y="14"/>
                    </a:lnTo>
                    <a:lnTo>
                      <a:pt x="119" y="16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0" y="23"/>
                    </a:lnTo>
                    <a:lnTo>
                      <a:pt x="120" y="26"/>
                    </a:lnTo>
                    <a:lnTo>
                      <a:pt x="119" y="28"/>
                    </a:lnTo>
                    <a:lnTo>
                      <a:pt x="118" y="30"/>
                    </a:lnTo>
                    <a:lnTo>
                      <a:pt x="117" y="33"/>
                    </a:lnTo>
                    <a:lnTo>
                      <a:pt x="116" y="35"/>
                    </a:lnTo>
                    <a:lnTo>
                      <a:pt x="115" y="37"/>
                    </a:lnTo>
                    <a:lnTo>
                      <a:pt x="114" y="40"/>
                    </a:lnTo>
                    <a:lnTo>
                      <a:pt x="112" y="42"/>
                    </a:lnTo>
                    <a:lnTo>
                      <a:pt x="110" y="44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4" y="49"/>
                    </a:lnTo>
                    <a:lnTo>
                      <a:pt x="102" y="51"/>
                    </a:lnTo>
                    <a:lnTo>
                      <a:pt x="99" y="52"/>
                    </a:lnTo>
                    <a:lnTo>
                      <a:pt x="97" y="54"/>
                    </a:lnTo>
                    <a:lnTo>
                      <a:pt x="94" y="55"/>
                    </a:lnTo>
                    <a:lnTo>
                      <a:pt x="92" y="56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4" y="56"/>
                    </a:lnTo>
                    <a:lnTo>
                      <a:pt x="72" y="56"/>
                    </a:lnTo>
                    <a:lnTo>
                      <a:pt x="70" y="55"/>
                    </a:lnTo>
                    <a:lnTo>
                      <a:pt x="69" y="55"/>
                    </a:lnTo>
                    <a:lnTo>
                      <a:pt x="67" y="54"/>
                    </a:lnTo>
                    <a:lnTo>
                      <a:pt x="65" y="53"/>
                    </a:lnTo>
                    <a:lnTo>
                      <a:pt x="64" y="52"/>
                    </a:lnTo>
                    <a:lnTo>
                      <a:pt x="63" y="51"/>
                    </a:lnTo>
                    <a:lnTo>
                      <a:pt x="61" y="50"/>
                    </a:lnTo>
                    <a:lnTo>
                      <a:pt x="60" y="49"/>
                    </a:lnTo>
                    <a:lnTo>
                      <a:pt x="59" y="48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4"/>
                    </a:lnTo>
                    <a:lnTo>
                      <a:pt x="55" y="43"/>
                    </a:lnTo>
                    <a:lnTo>
                      <a:pt x="54" y="42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52" y="18"/>
                    </a:lnTo>
                    <a:lnTo>
                      <a:pt x="48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80FFFF"/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8" name="Oval 25"/>
              <p:cNvSpPr>
                <a:spLocks noChangeArrowheads="1"/>
              </p:cNvSpPr>
              <p:nvPr/>
            </p:nvSpPr>
            <p:spPr bwMode="auto">
              <a:xfrm flipH="1">
                <a:off x="1823929" y="2552974"/>
                <a:ext cx="564790" cy="517157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99">
                      <a:shade val="30000"/>
                      <a:satMod val="115000"/>
                    </a:srgbClr>
                  </a:gs>
                  <a:gs pos="50000">
                    <a:srgbClr val="009999">
                      <a:shade val="67500"/>
                      <a:satMod val="115000"/>
                    </a:srgbClr>
                  </a:gs>
                  <a:gs pos="100000">
                    <a:srgbClr val="009999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>
                <a:solidFill>
                  <a:srgbClr val="009999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59" name="Freeform 26"/>
              <p:cNvSpPr>
                <a:spLocks/>
              </p:cNvSpPr>
              <p:nvPr/>
            </p:nvSpPr>
            <p:spPr bwMode="auto">
              <a:xfrm>
                <a:off x="2023092" y="2595563"/>
                <a:ext cx="95122" cy="63884"/>
              </a:xfrm>
              <a:custGeom>
                <a:avLst/>
                <a:gdLst/>
                <a:ahLst/>
                <a:cxnLst>
                  <a:cxn ang="0">
                    <a:pos x="59" y="10"/>
                  </a:cxn>
                  <a:cxn ang="0">
                    <a:pos x="54" y="7"/>
                  </a:cxn>
                  <a:cxn ang="0">
                    <a:pos x="49" y="4"/>
                  </a:cxn>
                  <a:cxn ang="0">
                    <a:pos x="44" y="2"/>
                  </a:cxn>
                  <a:cxn ang="0">
                    <a:pos x="39" y="1"/>
                  </a:cxn>
                  <a:cxn ang="0">
                    <a:pos x="33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3" y="3"/>
                  </a:cxn>
                  <a:cxn ang="0">
                    <a:pos x="8" y="6"/>
                  </a:cxn>
                  <a:cxn ang="0">
                    <a:pos x="5" y="9"/>
                  </a:cxn>
                  <a:cxn ang="0">
                    <a:pos x="2" y="13"/>
                  </a:cxn>
                  <a:cxn ang="0">
                    <a:pos x="1" y="18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4" y="33"/>
                  </a:cxn>
                  <a:cxn ang="0">
                    <a:pos x="8" y="36"/>
                  </a:cxn>
                  <a:cxn ang="0">
                    <a:pos x="12" y="37"/>
                  </a:cxn>
                  <a:cxn ang="0">
                    <a:pos x="17" y="39"/>
                  </a:cxn>
                  <a:cxn ang="0">
                    <a:pos x="21" y="40"/>
                  </a:cxn>
                  <a:cxn ang="0">
                    <a:pos x="26" y="41"/>
                  </a:cxn>
                  <a:cxn ang="0">
                    <a:pos x="32" y="41"/>
                  </a:cxn>
                  <a:cxn ang="0">
                    <a:pos x="37" y="41"/>
                  </a:cxn>
                  <a:cxn ang="0">
                    <a:pos x="41" y="41"/>
                  </a:cxn>
                  <a:cxn ang="0">
                    <a:pos x="46" y="40"/>
                  </a:cxn>
                  <a:cxn ang="0">
                    <a:pos x="50" y="38"/>
                  </a:cxn>
                  <a:cxn ang="0">
                    <a:pos x="53" y="36"/>
                  </a:cxn>
                  <a:cxn ang="0">
                    <a:pos x="56" y="33"/>
                  </a:cxn>
                  <a:cxn ang="0">
                    <a:pos x="58" y="30"/>
                  </a:cxn>
                  <a:cxn ang="0">
                    <a:pos x="59" y="25"/>
                  </a:cxn>
                  <a:cxn ang="0">
                    <a:pos x="59" y="22"/>
                  </a:cxn>
                  <a:cxn ang="0">
                    <a:pos x="60" y="22"/>
                  </a:cxn>
                  <a:cxn ang="0">
                    <a:pos x="60" y="21"/>
                  </a:cxn>
                  <a:cxn ang="0">
                    <a:pos x="60" y="20"/>
                  </a:cxn>
                  <a:cxn ang="0">
                    <a:pos x="61" y="19"/>
                  </a:cxn>
                  <a:cxn ang="0">
                    <a:pos x="61" y="18"/>
                  </a:cxn>
                  <a:cxn ang="0">
                    <a:pos x="61" y="17"/>
                  </a:cxn>
                  <a:cxn ang="0">
                    <a:pos x="61" y="16"/>
                  </a:cxn>
                  <a:cxn ang="0">
                    <a:pos x="62" y="15"/>
                  </a:cxn>
                  <a:cxn ang="0">
                    <a:pos x="62" y="15"/>
                  </a:cxn>
                  <a:cxn ang="0">
                    <a:pos x="62" y="14"/>
                  </a:cxn>
                </a:cxnLst>
                <a:rect l="0" t="0" r="r" b="b"/>
                <a:pathLst>
                  <a:path w="64" h="42">
                    <a:moveTo>
                      <a:pt x="63" y="13"/>
                    </a:moveTo>
                    <a:lnTo>
                      <a:pt x="59" y="10"/>
                    </a:lnTo>
                    <a:lnTo>
                      <a:pt x="56" y="8"/>
                    </a:lnTo>
                    <a:lnTo>
                      <a:pt x="54" y="7"/>
                    </a:lnTo>
                    <a:lnTo>
                      <a:pt x="52" y="5"/>
                    </a:lnTo>
                    <a:lnTo>
                      <a:pt x="49" y="4"/>
                    </a:lnTo>
                    <a:lnTo>
                      <a:pt x="47" y="3"/>
                    </a:lnTo>
                    <a:lnTo>
                      <a:pt x="44" y="2"/>
                    </a:lnTo>
                    <a:lnTo>
                      <a:pt x="41" y="2"/>
                    </a:lnTo>
                    <a:lnTo>
                      <a:pt x="39" y="1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2" y="13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3" y="32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8" y="36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4" y="38"/>
                    </a:lnTo>
                    <a:lnTo>
                      <a:pt x="17" y="39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9" y="41"/>
                    </a:lnTo>
                    <a:lnTo>
                      <a:pt x="32" y="41"/>
                    </a:lnTo>
                    <a:lnTo>
                      <a:pt x="34" y="41"/>
                    </a:lnTo>
                    <a:lnTo>
                      <a:pt x="37" y="41"/>
                    </a:lnTo>
                    <a:lnTo>
                      <a:pt x="39" y="41"/>
                    </a:lnTo>
                    <a:lnTo>
                      <a:pt x="41" y="41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8" y="39"/>
                    </a:lnTo>
                    <a:lnTo>
                      <a:pt x="50" y="38"/>
                    </a:lnTo>
                    <a:lnTo>
                      <a:pt x="52" y="37"/>
                    </a:lnTo>
                    <a:lnTo>
                      <a:pt x="53" y="36"/>
                    </a:lnTo>
                    <a:lnTo>
                      <a:pt x="55" y="34"/>
                    </a:lnTo>
                    <a:lnTo>
                      <a:pt x="56" y="33"/>
                    </a:lnTo>
                    <a:lnTo>
                      <a:pt x="57" y="31"/>
                    </a:lnTo>
                    <a:lnTo>
                      <a:pt x="58" y="30"/>
                    </a:lnTo>
                    <a:lnTo>
                      <a:pt x="59" y="28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59" y="22"/>
                    </a:lnTo>
                    <a:lnTo>
                      <a:pt x="60" y="22"/>
                    </a:lnTo>
                    <a:lnTo>
                      <a:pt x="60" y="22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60" y="20"/>
                    </a:lnTo>
                    <a:lnTo>
                      <a:pt x="60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1" y="17"/>
                    </a:lnTo>
                    <a:lnTo>
                      <a:pt x="61" y="16"/>
                    </a:lnTo>
                    <a:lnTo>
                      <a:pt x="62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3" y="13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1966613" y="2641195"/>
                <a:ext cx="63910" cy="4563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9" y="1"/>
                  </a:cxn>
                  <a:cxn ang="0">
                    <a:pos x="37" y="2"/>
                  </a:cxn>
                  <a:cxn ang="0">
                    <a:pos x="36" y="2"/>
                  </a:cxn>
                  <a:cxn ang="0">
                    <a:pos x="35" y="3"/>
                  </a:cxn>
                  <a:cxn ang="0">
                    <a:pos x="33" y="4"/>
                  </a:cxn>
                  <a:cxn ang="0">
                    <a:pos x="32" y="5"/>
                  </a:cxn>
                  <a:cxn ang="0">
                    <a:pos x="30" y="6"/>
                  </a:cxn>
                  <a:cxn ang="0">
                    <a:pos x="29" y="6"/>
                  </a:cxn>
                  <a:cxn ang="0">
                    <a:pos x="28" y="7"/>
                  </a:cxn>
                  <a:cxn ang="0">
                    <a:pos x="26" y="8"/>
                  </a:cxn>
                  <a:cxn ang="0">
                    <a:pos x="25" y="9"/>
                  </a:cxn>
                  <a:cxn ang="0">
                    <a:pos x="23" y="10"/>
                  </a:cxn>
                  <a:cxn ang="0">
                    <a:pos x="22" y="11"/>
                  </a:cxn>
                  <a:cxn ang="0">
                    <a:pos x="21" y="12"/>
                  </a:cxn>
                  <a:cxn ang="0">
                    <a:pos x="20" y="13"/>
                  </a:cxn>
                  <a:cxn ang="0">
                    <a:pos x="19" y="14"/>
                  </a:cxn>
                  <a:cxn ang="0">
                    <a:pos x="17" y="15"/>
                  </a:cxn>
                  <a:cxn ang="0">
                    <a:pos x="16" y="16"/>
                  </a:cxn>
                  <a:cxn ang="0">
                    <a:pos x="15" y="17"/>
                  </a:cxn>
                  <a:cxn ang="0">
                    <a:pos x="13" y="18"/>
                  </a:cxn>
                  <a:cxn ang="0">
                    <a:pos x="12" y="19"/>
                  </a:cxn>
                  <a:cxn ang="0">
                    <a:pos x="11" y="20"/>
                  </a:cxn>
                  <a:cxn ang="0">
                    <a:pos x="10" y="21"/>
                  </a:cxn>
                  <a:cxn ang="0">
                    <a:pos x="8" y="22"/>
                  </a:cxn>
                  <a:cxn ang="0">
                    <a:pos x="7" y="23"/>
                  </a:cxn>
                  <a:cxn ang="0">
                    <a:pos x="6" y="24"/>
                  </a:cxn>
                  <a:cxn ang="0">
                    <a:pos x="4" y="25"/>
                  </a:cxn>
                  <a:cxn ang="0">
                    <a:pos x="3" y="26"/>
                  </a:cxn>
                  <a:cxn ang="0">
                    <a:pos x="2" y="27"/>
                  </a:cxn>
                  <a:cxn ang="0">
                    <a:pos x="1" y="28"/>
                  </a:cxn>
                  <a:cxn ang="0">
                    <a:pos x="0" y="29"/>
                  </a:cxn>
                </a:cxnLst>
                <a:rect l="0" t="0" r="r" b="b"/>
                <a:pathLst>
                  <a:path w="43" h="30">
                    <a:moveTo>
                      <a:pt x="42" y="0"/>
                    </a:moveTo>
                    <a:lnTo>
                      <a:pt x="39" y="1"/>
                    </a:lnTo>
                    <a:lnTo>
                      <a:pt x="37" y="2"/>
                    </a:lnTo>
                    <a:lnTo>
                      <a:pt x="36" y="2"/>
                    </a:lnTo>
                    <a:lnTo>
                      <a:pt x="35" y="3"/>
                    </a:lnTo>
                    <a:lnTo>
                      <a:pt x="33" y="4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7"/>
                    </a:lnTo>
                    <a:lnTo>
                      <a:pt x="26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2" y="11"/>
                    </a:lnTo>
                    <a:lnTo>
                      <a:pt x="21" y="12"/>
                    </a:lnTo>
                    <a:lnTo>
                      <a:pt x="20" y="13"/>
                    </a:lnTo>
                    <a:lnTo>
                      <a:pt x="19" y="14"/>
                    </a:lnTo>
                    <a:lnTo>
                      <a:pt x="17" y="15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2" y="19"/>
                    </a:lnTo>
                    <a:lnTo>
                      <a:pt x="11" y="20"/>
                    </a:lnTo>
                    <a:lnTo>
                      <a:pt x="10" y="21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4" y="25"/>
                    </a:lnTo>
                    <a:lnTo>
                      <a:pt x="3" y="26"/>
                    </a:lnTo>
                    <a:lnTo>
                      <a:pt x="2" y="27"/>
                    </a:lnTo>
                    <a:lnTo>
                      <a:pt x="1" y="28"/>
                    </a:lnTo>
                    <a:lnTo>
                      <a:pt x="0" y="29"/>
                    </a:lnTo>
                  </a:path>
                </a:pathLst>
              </a:custGeom>
              <a:noFill/>
              <a:ln w="254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1867032" y="2691390"/>
                <a:ext cx="120390" cy="82137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51" y="2"/>
                  </a:cxn>
                  <a:cxn ang="0">
                    <a:pos x="45" y="1"/>
                  </a:cxn>
                  <a:cxn ang="0">
                    <a:pos x="40" y="0"/>
                  </a:cxn>
                  <a:cxn ang="0">
                    <a:pos x="35" y="1"/>
                  </a:cxn>
                  <a:cxn ang="0">
                    <a:pos x="30" y="2"/>
                  </a:cxn>
                  <a:cxn ang="0">
                    <a:pos x="25" y="3"/>
                  </a:cxn>
                  <a:cxn ang="0">
                    <a:pos x="20" y="6"/>
                  </a:cxn>
                  <a:cxn ang="0">
                    <a:pos x="15" y="8"/>
                  </a:cxn>
                  <a:cxn ang="0">
                    <a:pos x="11" y="12"/>
                  </a:cxn>
                  <a:cxn ang="0">
                    <a:pos x="7" y="16"/>
                  </a:cxn>
                  <a:cxn ang="0">
                    <a:pos x="4" y="20"/>
                  </a:cxn>
                  <a:cxn ang="0">
                    <a:pos x="2" y="2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1" y="40"/>
                  </a:cxn>
                  <a:cxn ang="0">
                    <a:pos x="6" y="45"/>
                  </a:cxn>
                  <a:cxn ang="0">
                    <a:pos x="10" y="47"/>
                  </a:cxn>
                  <a:cxn ang="0">
                    <a:pos x="15" y="49"/>
                  </a:cxn>
                  <a:cxn ang="0">
                    <a:pos x="19" y="51"/>
                  </a:cxn>
                  <a:cxn ang="0">
                    <a:pos x="24" y="52"/>
                  </a:cxn>
                  <a:cxn ang="0">
                    <a:pos x="28" y="53"/>
                  </a:cxn>
                  <a:cxn ang="0">
                    <a:pos x="33" y="53"/>
                  </a:cxn>
                  <a:cxn ang="0">
                    <a:pos x="38" y="53"/>
                  </a:cxn>
                  <a:cxn ang="0">
                    <a:pos x="42" y="53"/>
                  </a:cxn>
                  <a:cxn ang="0">
                    <a:pos x="47" y="53"/>
                  </a:cxn>
                  <a:cxn ang="0">
                    <a:pos x="51" y="53"/>
                  </a:cxn>
                  <a:cxn ang="0">
                    <a:pos x="56" y="53"/>
                  </a:cxn>
                  <a:cxn ang="0">
                    <a:pos x="61" y="53"/>
                  </a:cxn>
                  <a:cxn ang="0">
                    <a:pos x="66" y="53"/>
                  </a:cxn>
                  <a:cxn ang="0">
                    <a:pos x="70" y="53"/>
                  </a:cxn>
                  <a:cxn ang="0">
                    <a:pos x="75" y="50"/>
                  </a:cxn>
                  <a:cxn ang="0">
                    <a:pos x="77" y="47"/>
                  </a:cxn>
                  <a:cxn ang="0">
                    <a:pos x="78" y="44"/>
                  </a:cxn>
                  <a:cxn ang="0">
                    <a:pos x="79" y="40"/>
                  </a:cxn>
                  <a:cxn ang="0">
                    <a:pos x="80" y="36"/>
                  </a:cxn>
                  <a:cxn ang="0">
                    <a:pos x="80" y="33"/>
                  </a:cxn>
                  <a:cxn ang="0">
                    <a:pos x="79" y="29"/>
                  </a:cxn>
                  <a:cxn ang="0">
                    <a:pos x="79" y="25"/>
                  </a:cxn>
                  <a:cxn ang="0">
                    <a:pos x="77" y="22"/>
                  </a:cxn>
                  <a:cxn ang="0">
                    <a:pos x="76" y="18"/>
                  </a:cxn>
                  <a:cxn ang="0">
                    <a:pos x="74" y="15"/>
                  </a:cxn>
                  <a:cxn ang="0">
                    <a:pos x="72" y="12"/>
                  </a:cxn>
                  <a:cxn ang="0">
                    <a:pos x="69" y="10"/>
                  </a:cxn>
                  <a:cxn ang="0">
                    <a:pos x="66" y="7"/>
                  </a:cxn>
                  <a:cxn ang="0">
                    <a:pos x="63" y="5"/>
                  </a:cxn>
                  <a:cxn ang="0">
                    <a:pos x="60" y="4"/>
                  </a:cxn>
                  <a:cxn ang="0">
                    <a:pos x="60" y="5"/>
                  </a:cxn>
                  <a:cxn ang="0">
                    <a:pos x="60" y="6"/>
                  </a:cxn>
                  <a:cxn ang="0">
                    <a:pos x="60" y="7"/>
                  </a:cxn>
                </a:cxnLst>
                <a:rect l="0" t="0" r="r" b="b"/>
                <a:pathLst>
                  <a:path w="81" h="54">
                    <a:moveTo>
                      <a:pt x="60" y="7"/>
                    </a:moveTo>
                    <a:lnTo>
                      <a:pt x="55" y="4"/>
                    </a:lnTo>
                    <a:lnTo>
                      <a:pt x="53" y="3"/>
                    </a:lnTo>
                    <a:lnTo>
                      <a:pt x="51" y="2"/>
                    </a:lnTo>
                    <a:lnTo>
                      <a:pt x="48" y="1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2" y="4"/>
                    </a:lnTo>
                    <a:lnTo>
                      <a:pt x="20" y="6"/>
                    </a:lnTo>
                    <a:lnTo>
                      <a:pt x="17" y="7"/>
                    </a:lnTo>
                    <a:lnTo>
                      <a:pt x="15" y="8"/>
                    </a:lnTo>
                    <a:lnTo>
                      <a:pt x="13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5" y="18"/>
                    </a:lnTo>
                    <a:lnTo>
                      <a:pt x="4" y="20"/>
                    </a:lnTo>
                    <a:lnTo>
                      <a:pt x="3" y="22"/>
                    </a:lnTo>
                    <a:lnTo>
                      <a:pt x="2" y="24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40"/>
                    </a:lnTo>
                    <a:lnTo>
                      <a:pt x="4" y="43"/>
                    </a:lnTo>
                    <a:lnTo>
                      <a:pt x="6" y="45"/>
                    </a:lnTo>
                    <a:lnTo>
                      <a:pt x="8" y="46"/>
                    </a:lnTo>
                    <a:lnTo>
                      <a:pt x="10" y="47"/>
                    </a:lnTo>
                    <a:lnTo>
                      <a:pt x="13" y="48"/>
                    </a:lnTo>
                    <a:lnTo>
                      <a:pt x="15" y="49"/>
                    </a:lnTo>
                    <a:lnTo>
                      <a:pt x="17" y="50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4" y="52"/>
                    </a:lnTo>
                    <a:lnTo>
                      <a:pt x="26" y="52"/>
                    </a:lnTo>
                    <a:lnTo>
                      <a:pt x="28" y="53"/>
                    </a:lnTo>
                    <a:lnTo>
                      <a:pt x="30" y="53"/>
                    </a:lnTo>
                    <a:lnTo>
                      <a:pt x="33" y="53"/>
                    </a:lnTo>
                    <a:lnTo>
                      <a:pt x="35" y="53"/>
                    </a:lnTo>
                    <a:lnTo>
                      <a:pt x="38" y="53"/>
                    </a:lnTo>
                    <a:lnTo>
                      <a:pt x="40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47" y="53"/>
                    </a:lnTo>
                    <a:lnTo>
                      <a:pt x="49" y="53"/>
                    </a:lnTo>
                    <a:lnTo>
                      <a:pt x="51" y="53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3" y="53"/>
                    </a:lnTo>
                    <a:lnTo>
                      <a:pt x="66" y="53"/>
                    </a:lnTo>
                    <a:lnTo>
                      <a:pt x="68" y="53"/>
                    </a:lnTo>
                    <a:lnTo>
                      <a:pt x="70" y="53"/>
                    </a:lnTo>
                    <a:lnTo>
                      <a:pt x="73" y="53"/>
                    </a:lnTo>
                    <a:lnTo>
                      <a:pt x="75" y="50"/>
                    </a:lnTo>
                    <a:lnTo>
                      <a:pt x="76" y="49"/>
                    </a:lnTo>
                    <a:lnTo>
                      <a:pt x="77" y="47"/>
                    </a:lnTo>
                    <a:lnTo>
                      <a:pt x="78" y="45"/>
                    </a:lnTo>
                    <a:lnTo>
                      <a:pt x="78" y="44"/>
                    </a:lnTo>
                    <a:lnTo>
                      <a:pt x="79" y="42"/>
                    </a:lnTo>
                    <a:lnTo>
                      <a:pt x="79" y="40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4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79" y="29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8" y="24"/>
                    </a:lnTo>
                    <a:lnTo>
                      <a:pt x="77" y="22"/>
                    </a:lnTo>
                    <a:lnTo>
                      <a:pt x="77" y="20"/>
                    </a:lnTo>
                    <a:lnTo>
                      <a:pt x="76" y="18"/>
                    </a:lnTo>
                    <a:lnTo>
                      <a:pt x="75" y="17"/>
                    </a:lnTo>
                    <a:lnTo>
                      <a:pt x="74" y="15"/>
                    </a:lnTo>
                    <a:lnTo>
                      <a:pt x="73" y="14"/>
                    </a:lnTo>
                    <a:lnTo>
                      <a:pt x="72" y="12"/>
                    </a:lnTo>
                    <a:lnTo>
                      <a:pt x="70" y="11"/>
                    </a:lnTo>
                    <a:lnTo>
                      <a:pt x="69" y="10"/>
                    </a:lnTo>
                    <a:lnTo>
                      <a:pt x="68" y="8"/>
                    </a:lnTo>
                    <a:lnTo>
                      <a:pt x="66" y="7"/>
                    </a:lnTo>
                    <a:lnTo>
                      <a:pt x="65" y="6"/>
                    </a:lnTo>
                    <a:lnTo>
                      <a:pt x="63" y="5"/>
                    </a:lnTo>
                    <a:lnTo>
                      <a:pt x="61" y="5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60" y="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2" name="Freeform 29"/>
              <p:cNvSpPr>
                <a:spLocks/>
              </p:cNvSpPr>
              <p:nvPr/>
            </p:nvSpPr>
            <p:spPr bwMode="auto">
              <a:xfrm>
                <a:off x="1896757" y="2772005"/>
                <a:ext cx="22294" cy="106474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2" y="4"/>
                  </a:cxn>
                  <a:cxn ang="0">
                    <a:pos x="12" y="7"/>
                  </a:cxn>
                  <a:cxn ang="0">
                    <a:pos x="11" y="9"/>
                  </a:cxn>
                  <a:cxn ang="0">
                    <a:pos x="10" y="11"/>
                  </a:cxn>
                  <a:cxn ang="0">
                    <a:pos x="10" y="13"/>
                  </a:cxn>
                  <a:cxn ang="0">
                    <a:pos x="9" y="15"/>
                  </a:cxn>
                  <a:cxn ang="0">
                    <a:pos x="8" y="18"/>
                  </a:cxn>
                  <a:cxn ang="0">
                    <a:pos x="7" y="20"/>
                  </a:cxn>
                  <a:cxn ang="0">
                    <a:pos x="6" y="22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2" y="34"/>
                  </a:cxn>
                  <a:cxn ang="0">
                    <a:pos x="1" y="36"/>
                  </a:cxn>
                  <a:cxn ang="0">
                    <a:pos x="1" y="38"/>
                  </a:cxn>
                  <a:cxn ang="0">
                    <a:pos x="0" y="40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0" y="51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1" y="58"/>
                  </a:cxn>
                  <a:cxn ang="0">
                    <a:pos x="2" y="60"/>
                  </a:cxn>
                  <a:cxn ang="0">
                    <a:pos x="3" y="62"/>
                  </a:cxn>
                  <a:cxn ang="0">
                    <a:pos x="5" y="64"/>
                  </a:cxn>
                  <a:cxn ang="0">
                    <a:pos x="6" y="66"/>
                  </a:cxn>
                  <a:cxn ang="0">
                    <a:pos x="8" y="67"/>
                  </a:cxn>
                  <a:cxn ang="0">
                    <a:pos x="10" y="69"/>
                  </a:cxn>
                </a:cxnLst>
                <a:rect l="0" t="0" r="r" b="b"/>
                <a:pathLst>
                  <a:path w="15" h="70">
                    <a:moveTo>
                      <a:pt x="14" y="0"/>
                    </a:moveTo>
                    <a:lnTo>
                      <a:pt x="12" y="4"/>
                    </a:lnTo>
                    <a:lnTo>
                      <a:pt x="12" y="7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6" y="22"/>
                    </a:lnTo>
                    <a:lnTo>
                      <a:pt x="5" y="24"/>
                    </a:lnTo>
                    <a:lnTo>
                      <a:pt x="4" y="27"/>
                    </a:lnTo>
                    <a:lnTo>
                      <a:pt x="3" y="29"/>
                    </a:lnTo>
                    <a:lnTo>
                      <a:pt x="3" y="31"/>
                    </a:lnTo>
                    <a:lnTo>
                      <a:pt x="2" y="34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1" y="58"/>
                    </a:lnTo>
                    <a:lnTo>
                      <a:pt x="2" y="60"/>
                    </a:lnTo>
                    <a:lnTo>
                      <a:pt x="3" y="62"/>
                    </a:lnTo>
                    <a:lnTo>
                      <a:pt x="5" y="64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9"/>
                    </a:lnTo>
                  </a:path>
                </a:pathLst>
              </a:custGeom>
              <a:noFill/>
              <a:ln w="254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3" name="Freeform 30"/>
              <p:cNvSpPr>
                <a:spLocks/>
              </p:cNvSpPr>
              <p:nvPr/>
            </p:nvSpPr>
            <p:spPr bwMode="auto">
              <a:xfrm>
                <a:off x="1907161" y="2876958"/>
                <a:ext cx="98095" cy="88221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9" y="11"/>
                  </a:cxn>
                  <a:cxn ang="0">
                    <a:pos x="7" y="13"/>
                  </a:cxn>
                  <a:cxn ang="0">
                    <a:pos x="5" y="16"/>
                  </a:cxn>
                  <a:cxn ang="0">
                    <a:pos x="4" y="18"/>
                  </a:cxn>
                  <a:cxn ang="0">
                    <a:pos x="2" y="20"/>
                  </a:cxn>
                  <a:cxn ang="0">
                    <a:pos x="1" y="23"/>
                  </a:cxn>
                  <a:cxn ang="0">
                    <a:pos x="1" y="26"/>
                  </a:cxn>
                  <a:cxn ang="0">
                    <a:pos x="0" y="28"/>
                  </a:cxn>
                  <a:cxn ang="0">
                    <a:pos x="0" y="31"/>
                  </a:cxn>
                  <a:cxn ang="0">
                    <a:pos x="0" y="34"/>
                  </a:cxn>
                  <a:cxn ang="0">
                    <a:pos x="0" y="37"/>
                  </a:cxn>
                  <a:cxn ang="0">
                    <a:pos x="1" y="39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6" y="47"/>
                  </a:cxn>
                  <a:cxn ang="0">
                    <a:pos x="24" y="55"/>
                  </a:cxn>
                  <a:cxn ang="0">
                    <a:pos x="35" y="57"/>
                  </a:cxn>
                  <a:cxn ang="0">
                    <a:pos x="44" y="57"/>
                  </a:cxn>
                  <a:cxn ang="0">
                    <a:pos x="51" y="54"/>
                  </a:cxn>
                  <a:cxn ang="0">
                    <a:pos x="57" y="50"/>
                  </a:cxn>
                  <a:cxn ang="0">
                    <a:pos x="61" y="44"/>
                  </a:cxn>
                  <a:cxn ang="0">
                    <a:pos x="64" y="37"/>
                  </a:cxn>
                  <a:cxn ang="0">
                    <a:pos x="65" y="30"/>
                  </a:cxn>
                  <a:cxn ang="0">
                    <a:pos x="65" y="22"/>
                  </a:cxn>
                  <a:cxn ang="0">
                    <a:pos x="63" y="15"/>
                  </a:cxn>
                  <a:cxn ang="0">
                    <a:pos x="60" y="9"/>
                  </a:cxn>
                  <a:cxn ang="0">
                    <a:pos x="55" y="5"/>
                  </a:cxn>
                  <a:cxn ang="0">
                    <a:pos x="49" y="1"/>
                  </a:cxn>
                  <a:cxn ang="0">
                    <a:pos x="41" y="0"/>
                  </a:cxn>
                  <a:cxn ang="0">
                    <a:pos x="31" y="2"/>
                  </a:cxn>
                  <a:cxn ang="0">
                    <a:pos x="25" y="4"/>
                  </a:cxn>
                  <a:cxn ang="0">
                    <a:pos x="24" y="4"/>
                  </a:cxn>
                  <a:cxn ang="0">
                    <a:pos x="23" y="4"/>
                  </a:cxn>
                  <a:cxn ang="0">
                    <a:pos x="22" y="5"/>
                  </a:cxn>
                  <a:cxn ang="0">
                    <a:pos x="21" y="5"/>
                  </a:cxn>
                  <a:cxn ang="0">
                    <a:pos x="20" y="5"/>
                  </a:cxn>
                  <a:cxn ang="0">
                    <a:pos x="19" y="5"/>
                  </a:cxn>
                  <a:cxn ang="0">
                    <a:pos x="18" y="6"/>
                  </a:cxn>
                  <a:cxn ang="0">
                    <a:pos x="17" y="6"/>
                  </a:cxn>
                  <a:cxn ang="0">
                    <a:pos x="16" y="6"/>
                  </a:cxn>
                  <a:cxn ang="0">
                    <a:pos x="15" y="6"/>
                  </a:cxn>
                  <a:cxn ang="0">
                    <a:pos x="14" y="7"/>
                  </a:cxn>
                  <a:cxn ang="0">
                    <a:pos x="13" y="7"/>
                  </a:cxn>
                </a:cxnLst>
                <a:rect l="0" t="0" r="r" b="b"/>
                <a:pathLst>
                  <a:path w="66" h="58">
                    <a:moveTo>
                      <a:pt x="13" y="7"/>
                    </a:moveTo>
                    <a:lnTo>
                      <a:pt x="11" y="9"/>
                    </a:lnTo>
                    <a:lnTo>
                      <a:pt x="10" y="10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3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4" y="18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4"/>
                    </a:lnTo>
                    <a:lnTo>
                      <a:pt x="1" y="26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0" y="35"/>
                    </a:lnTo>
                    <a:lnTo>
                      <a:pt x="0" y="37"/>
                    </a:lnTo>
                    <a:lnTo>
                      <a:pt x="1" y="38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5" y="45"/>
                    </a:lnTo>
                    <a:lnTo>
                      <a:pt x="6" y="47"/>
                    </a:lnTo>
                    <a:lnTo>
                      <a:pt x="19" y="53"/>
                    </a:lnTo>
                    <a:lnTo>
                      <a:pt x="24" y="55"/>
                    </a:lnTo>
                    <a:lnTo>
                      <a:pt x="30" y="57"/>
                    </a:lnTo>
                    <a:lnTo>
                      <a:pt x="35" y="57"/>
                    </a:lnTo>
                    <a:lnTo>
                      <a:pt x="39" y="57"/>
                    </a:lnTo>
                    <a:lnTo>
                      <a:pt x="44" y="57"/>
                    </a:lnTo>
                    <a:lnTo>
                      <a:pt x="47" y="56"/>
                    </a:lnTo>
                    <a:lnTo>
                      <a:pt x="51" y="54"/>
                    </a:lnTo>
                    <a:lnTo>
                      <a:pt x="54" y="52"/>
                    </a:lnTo>
                    <a:lnTo>
                      <a:pt x="57" y="50"/>
                    </a:lnTo>
                    <a:lnTo>
                      <a:pt x="59" y="47"/>
                    </a:lnTo>
                    <a:lnTo>
                      <a:pt x="61" y="44"/>
                    </a:lnTo>
                    <a:lnTo>
                      <a:pt x="63" y="41"/>
                    </a:lnTo>
                    <a:lnTo>
                      <a:pt x="64" y="37"/>
                    </a:lnTo>
                    <a:lnTo>
                      <a:pt x="65" y="34"/>
                    </a:lnTo>
                    <a:lnTo>
                      <a:pt x="65" y="30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19"/>
                    </a:lnTo>
                    <a:lnTo>
                      <a:pt x="63" y="15"/>
                    </a:lnTo>
                    <a:lnTo>
                      <a:pt x="62" y="12"/>
                    </a:lnTo>
                    <a:lnTo>
                      <a:pt x="60" y="9"/>
                    </a:lnTo>
                    <a:lnTo>
                      <a:pt x="58" y="7"/>
                    </a:lnTo>
                    <a:lnTo>
                      <a:pt x="55" y="5"/>
                    </a:lnTo>
                    <a:lnTo>
                      <a:pt x="52" y="3"/>
                    </a:lnTo>
                    <a:lnTo>
                      <a:pt x="49" y="1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6" y="1"/>
                    </a:lnTo>
                    <a:lnTo>
                      <a:pt x="31" y="2"/>
                    </a:lnTo>
                    <a:lnTo>
                      <a:pt x="26" y="4"/>
                    </a:lnTo>
                    <a:lnTo>
                      <a:pt x="25" y="4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3" y="7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4" name="Freeform 31"/>
              <p:cNvSpPr>
                <a:spLocks/>
              </p:cNvSpPr>
              <p:nvPr/>
            </p:nvSpPr>
            <p:spPr bwMode="auto">
              <a:xfrm>
                <a:off x="1990393" y="2940842"/>
                <a:ext cx="179841" cy="88221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6" y="23"/>
                  </a:cxn>
                  <a:cxn ang="0">
                    <a:pos x="23" y="25"/>
                  </a:cxn>
                  <a:cxn ang="0">
                    <a:pos x="30" y="26"/>
                  </a:cxn>
                  <a:cxn ang="0">
                    <a:pos x="37" y="26"/>
                  </a:cxn>
                  <a:cxn ang="0">
                    <a:pos x="42" y="24"/>
                  </a:cxn>
                  <a:cxn ang="0">
                    <a:pos x="48" y="21"/>
                  </a:cxn>
                  <a:cxn ang="0">
                    <a:pos x="54" y="18"/>
                  </a:cxn>
                  <a:cxn ang="0">
                    <a:pos x="60" y="14"/>
                  </a:cxn>
                  <a:cxn ang="0">
                    <a:pos x="66" y="10"/>
                  </a:cxn>
                  <a:cxn ang="0">
                    <a:pos x="71" y="7"/>
                  </a:cxn>
                  <a:cxn ang="0">
                    <a:pos x="77" y="4"/>
                  </a:cxn>
                  <a:cxn ang="0">
                    <a:pos x="83" y="1"/>
                  </a:cxn>
                  <a:cxn ang="0">
                    <a:pos x="90" y="0"/>
                  </a:cxn>
                  <a:cxn ang="0">
                    <a:pos x="97" y="0"/>
                  </a:cxn>
                  <a:cxn ang="0">
                    <a:pos x="104" y="2"/>
                  </a:cxn>
                  <a:cxn ang="0">
                    <a:pos x="112" y="6"/>
                  </a:cxn>
                  <a:cxn ang="0">
                    <a:pos x="116" y="10"/>
                  </a:cxn>
                  <a:cxn ang="0">
                    <a:pos x="118" y="14"/>
                  </a:cxn>
                  <a:cxn ang="0">
                    <a:pos x="120" y="19"/>
                  </a:cxn>
                  <a:cxn ang="0">
                    <a:pos x="120" y="23"/>
                  </a:cxn>
                  <a:cxn ang="0">
                    <a:pos x="119" y="28"/>
                  </a:cxn>
                  <a:cxn ang="0">
                    <a:pos x="117" y="33"/>
                  </a:cxn>
                  <a:cxn ang="0">
                    <a:pos x="115" y="37"/>
                  </a:cxn>
                  <a:cxn ang="0">
                    <a:pos x="112" y="42"/>
                  </a:cxn>
                  <a:cxn ang="0">
                    <a:pos x="108" y="46"/>
                  </a:cxn>
                  <a:cxn ang="0">
                    <a:pos x="104" y="49"/>
                  </a:cxn>
                  <a:cxn ang="0">
                    <a:pos x="99" y="52"/>
                  </a:cxn>
                  <a:cxn ang="0">
                    <a:pos x="94" y="55"/>
                  </a:cxn>
                  <a:cxn ang="0">
                    <a:pos x="89" y="56"/>
                  </a:cxn>
                  <a:cxn ang="0">
                    <a:pos x="84" y="57"/>
                  </a:cxn>
                  <a:cxn ang="0">
                    <a:pos x="77" y="57"/>
                  </a:cxn>
                  <a:cxn ang="0">
                    <a:pos x="74" y="56"/>
                  </a:cxn>
                  <a:cxn ang="0">
                    <a:pos x="70" y="55"/>
                  </a:cxn>
                  <a:cxn ang="0">
                    <a:pos x="67" y="54"/>
                  </a:cxn>
                  <a:cxn ang="0">
                    <a:pos x="64" y="52"/>
                  </a:cxn>
                  <a:cxn ang="0">
                    <a:pos x="61" y="50"/>
                  </a:cxn>
                  <a:cxn ang="0">
                    <a:pos x="59" y="48"/>
                  </a:cxn>
                  <a:cxn ang="0">
                    <a:pos x="57" y="46"/>
                  </a:cxn>
                  <a:cxn ang="0">
                    <a:pos x="55" y="43"/>
                  </a:cxn>
                  <a:cxn ang="0">
                    <a:pos x="53" y="40"/>
                  </a:cxn>
                  <a:cxn ang="0">
                    <a:pos x="52" y="37"/>
                  </a:cxn>
                  <a:cxn ang="0">
                    <a:pos x="51" y="33"/>
                  </a:cxn>
                  <a:cxn ang="0">
                    <a:pos x="51" y="30"/>
                  </a:cxn>
                  <a:cxn ang="0">
                    <a:pos x="51" y="26"/>
                  </a:cxn>
                  <a:cxn ang="0">
                    <a:pos x="51" y="22"/>
                  </a:cxn>
                  <a:cxn ang="0">
                    <a:pos x="52" y="18"/>
                  </a:cxn>
                  <a:cxn ang="0">
                    <a:pos x="47" y="17"/>
                  </a:cxn>
                  <a:cxn ang="0">
                    <a:pos x="43" y="17"/>
                  </a:cxn>
                  <a:cxn ang="0">
                    <a:pos x="40" y="16"/>
                  </a:cxn>
                  <a:cxn ang="0">
                    <a:pos x="37" y="16"/>
                  </a:cxn>
                  <a:cxn ang="0">
                    <a:pos x="34" y="16"/>
                  </a:cxn>
                  <a:cxn ang="0">
                    <a:pos x="31" y="15"/>
                  </a:cxn>
                  <a:cxn ang="0">
                    <a:pos x="28" y="15"/>
                  </a:cxn>
                  <a:cxn ang="0">
                    <a:pos x="24" y="14"/>
                  </a:cxn>
                  <a:cxn ang="0">
                    <a:pos x="21" y="14"/>
                  </a:cxn>
                  <a:cxn ang="0">
                    <a:pos x="18" y="14"/>
                  </a:cxn>
                  <a:cxn ang="0">
                    <a:pos x="14" y="13"/>
                  </a:cxn>
                  <a:cxn ang="0">
                    <a:pos x="11" y="13"/>
                  </a:cxn>
                  <a:cxn ang="0">
                    <a:pos x="8" y="12"/>
                  </a:cxn>
                  <a:cxn ang="0">
                    <a:pos x="5" y="12"/>
                  </a:cxn>
                  <a:cxn ang="0">
                    <a:pos x="1" y="11"/>
                  </a:cxn>
                </a:cxnLst>
                <a:rect l="0" t="0" r="r" b="b"/>
                <a:pathLst>
                  <a:path w="121" h="58">
                    <a:moveTo>
                      <a:pt x="0" y="11"/>
                    </a:moveTo>
                    <a:lnTo>
                      <a:pt x="8" y="18"/>
                    </a:lnTo>
                    <a:lnTo>
                      <a:pt x="12" y="21"/>
                    </a:lnTo>
                    <a:lnTo>
                      <a:pt x="16" y="23"/>
                    </a:lnTo>
                    <a:lnTo>
                      <a:pt x="20" y="24"/>
                    </a:lnTo>
                    <a:lnTo>
                      <a:pt x="23" y="25"/>
                    </a:lnTo>
                    <a:lnTo>
                      <a:pt x="27" y="26"/>
                    </a:lnTo>
                    <a:lnTo>
                      <a:pt x="30" y="26"/>
                    </a:lnTo>
                    <a:lnTo>
                      <a:pt x="34" y="26"/>
                    </a:lnTo>
                    <a:lnTo>
                      <a:pt x="37" y="26"/>
                    </a:lnTo>
                    <a:lnTo>
                      <a:pt x="40" y="25"/>
                    </a:lnTo>
                    <a:lnTo>
                      <a:pt x="42" y="24"/>
                    </a:lnTo>
                    <a:lnTo>
                      <a:pt x="45" y="23"/>
                    </a:lnTo>
                    <a:lnTo>
                      <a:pt x="48" y="21"/>
                    </a:lnTo>
                    <a:lnTo>
                      <a:pt x="51" y="20"/>
                    </a:lnTo>
                    <a:lnTo>
                      <a:pt x="54" y="18"/>
                    </a:lnTo>
                    <a:lnTo>
                      <a:pt x="57" y="16"/>
                    </a:lnTo>
                    <a:lnTo>
                      <a:pt x="60" y="14"/>
                    </a:lnTo>
                    <a:lnTo>
                      <a:pt x="63" y="12"/>
                    </a:lnTo>
                    <a:lnTo>
                      <a:pt x="66" y="10"/>
                    </a:lnTo>
                    <a:lnTo>
                      <a:pt x="68" y="8"/>
                    </a:lnTo>
                    <a:lnTo>
                      <a:pt x="71" y="7"/>
                    </a:lnTo>
                    <a:lnTo>
                      <a:pt x="74" y="5"/>
                    </a:lnTo>
                    <a:lnTo>
                      <a:pt x="77" y="4"/>
                    </a:lnTo>
                    <a:lnTo>
                      <a:pt x="80" y="2"/>
                    </a:lnTo>
                    <a:lnTo>
                      <a:pt x="83" y="1"/>
                    </a:lnTo>
                    <a:lnTo>
                      <a:pt x="86" y="0"/>
                    </a:lnTo>
                    <a:lnTo>
                      <a:pt x="90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4" y="2"/>
                    </a:lnTo>
                    <a:lnTo>
                      <a:pt x="110" y="5"/>
                    </a:lnTo>
                    <a:lnTo>
                      <a:pt x="112" y="6"/>
                    </a:lnTo>
                    <a:lnTo>
                      <a:pt x="114" y="8"/>
                    </a:lnTo>
                    <a:lnTo>
                      <a:pt x="116" y="10"/>
                    </a:lnTo>
                    <a:lnTo>
                      <a:pt x="117" y="12"/>
                    </a:lnTo>
                    <a:lnTo>
                      <a:pt x="118" y="14"/>
                    </a:lnTo>
                    <a:lnTo>
                      <a:pt x="119" y="16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0" y="23"/>
                    </a:lnTo>
                    <a:lnTo>
                      <a:pt x="120" y="26"/>
                    </a:lnTo>
                    <a:lnTo>
                      <a:pt x="119" y="28"/>
                    </a:lnTo>
                    <a:lnTo>
                      <a:pt x="118" y="30"/>
                    </a:lnTo>
                    <a:lnTo>
                      <a:pt x="117" y="33"/>
                    </a:lnTo>
                    <a:lnTo>
                      <a:pt x="116" y="35"/>
                    </a:lnTo>
                    <a:lnTo>
                      <a:pt x="115" y="37"/>
                    </a:lnTo>
                    <a:lnTo>
                      <a:pt x="114" y="40"/>
                    </a:lnTo>
                    <a:lnTo>
                      <a:pt x="112" y="42"/>
                    </a:lnTo>
                    <a:lnTo>
                      <a:pt x="110" y="44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4" y="49"/>
                    </a:lnTo>
                    <a:lnTo>
                      <a:pt x="102" y="51"/>
                    </a:lnTo>
                    <a:lnTo>
                      <a:pt x="99" y="52"/>
                    </a:lnTo>
                    <a:lnTo>
                      <a:pt x="97" y="54"/>
                    </a:lnTo>
                    <a:lnTo>
                      <a:pt x="94" y="55"/>
                    </a:lnTo>
                    <a:lnTo>
                      <a:pt x="92" y="56"/>
                    </a:lnTo>
                    <a:lnTo>
                      <a:pt x="89" y="56"/>
                    </a:lnTo>
                    <a:lnTo>
                      <a:pt x="86" y="57"/>
                    </a:lnTo>
                    <a:lnTo>
                      <a:pt x="84" y="57"/>
                    </a:lnTo>
                    <a:lnTo>
                      <a:pt x="81" y="57"/>
                    </a:lnTo>
                    <a:lnTo>
                      <a:pt x="77" y="57"/>
                    </a:lnTo>
                    <a:lnTo>
                      <a:pt x="76" y="57"/>
                    </a:lnTo>
                    <a:lnTo>
                      <a:pt x="74" y="56"/>
                    </a:lnTo>
                    <a:lnTo>
                      <a:pt x="72" y="56"/>
                    </a:lnTo>
                    <a:lnTo>
                      <a:pt x="70" y="55"/>
                    </a:lnTo>
                    <a:lnTo>
                      <a:pt x="69" y="55"/>
                    </a:lnTo>
                    <a:lnTo>
                      <a:pt x="67" y="54"/>
                    </a:lnTo>
                    <a:lnTo>
                      <a:pt x="65" y="53"/>
                    </a:lnTo>
                    <a:lnTo>
                      <a:pt x="64" y="52"/>
                    </a:lnTo>
                    <a:lnTo>
                      <a:pt x="63" y="51"/>
                    </a:lnTo>
                    <a:lnTo>
                      <a:pt x="61" y="50"/>
                    </a:lnTo>
                    <a:lnTo>
                      <a:pt x="60" y="49"/>
                    </a:lnTo>
                    <a:lnTo>
                      <a:pt x="59" y="48"/>
                    </a:lnTo>
                    <a:lnTo>
                      <a:pt x="58" y="47"/>
                    </a:lnTo>
                    <a:lnTo>
                      <a:pt x="57" y="46"/>
                    </a:lnTo>
                    <a:lnTo>
                      <a:pt x="56" y="44"/>
                    </a:lnTo>
                    <a:lnTo>
                      <a:pt x="55" y="43"/>
                    </a:lnTo>
                    <a:lnTo>
                      <a:pt x="54" y="42"/>
                    </a:lnTo>
                    <a:lnTo>
                      <a:pt x="53" y="40"/>
                    </a:lnTo>
                    <a:lnTo>
                      <a:pt x="53" y="38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1" y="30"/>
                    </a:lnTo>
                    <a:lnTo>
                      <a:pt x="51" y="28"/>
                    </a:lnTo>
                    <a:lnTo>
                      <a:pt x="51" y="26"/>
                    </a:lnTo>
                    <a:lnTo>
                      <a:pt x="51" y="24"/>
                    </a:lnTo>
                    <a:lnTo>
                      <a:pt x="51" y="22"/>
                    </a:lnTo>
                    <a:lnTo>
                      <a:pt x="51" y="20"/>
                    </a:lnTo>
                    <a:lnTo>
                      <a:pt x="52" y="18"/>
                    </a:lnTo>
                    <a:lnTo>
                      <a:pt x="48" y="17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4" y="16"/>
                    </a:lnTo>
                    <a:lnTo>
                      <a:pt x="33" y="15"/>
                    </a:lnTo>
                    <a:lnTo>
                      <a:pt x="31" y="15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6" y="15"/>
                    </a:lnTo>
                    <a:lnTo>
                      <a:pt x="24" y="14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9" y="13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 cap="rnd" cmpd="sng">
                <a:solidFill>
                  <a:srgbClr val="80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102" name="101 Grupo"/>
            <p:cNvGrpSpPr/>
            <p:nvPr/>
          </p:nvGrpSpPr>
          <p:grpSpPr>
            <a:xfrm>
              <a:off x="6460461" y="2552957"/>
              <a:ext cx="659601" cy="615283"/>
              <a:chOff x="6460461" y="2552957"/>
              <a:chExt cx="659601" cy="615283"/>
            </a:xfrm>
          </p:grpSpPr>
          <p:sp>
            <p:nvSpPr>
              <p:cNvPr id="65" name="Oval 71"/>
              <p:cNvSpPr>
                <a:spLocks noChangeArrowheads="1"/>
              </p:cNvSpPr>
              <p:nvPr/>
            </p:nvSpPr>
            <p:spPr bwMode="auto">
              <a:xfrm flipH="1">
                <a:off x="6703566" y="2750108"/>
                <a:ext cx="416496" cy="418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4A80CD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6" name="Freeform 72"/>
              <p:cNvSpPr>
                <a:spLocks/>
              </p:cNvSpPr>
              <p:nvPr/>
            </p:nvSpPr>
            <p:spPr bwMode="auto">
              <a:xfrm>
                <a:off x="6732055" y="2805045"/>
                <a:ext cx="287613" cy="323518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61" y="21"/>
                  </a:cxn>
                  <a:cxn ang="0">
                    <a:pos x="50" y="26"/>
                  </a:cxn>
                  <a:cxn ang="0">
                    <a:pos x="37" y="32"/>
                  </a:cxn>
                  <a:cxn ang="0">
                    <a:pos x="26" y="42"/>
                  </a:cxn>
                  <a:cxn ang="0">
                    <a:pos x="15" y="53"/>
                  </a:cxn>
                  <a:cxn ang="0">
                    <a:pos x="6" y="69"/>
                  </a:cxn>
                  <a:cxn ang="0">
                    <a:pos x="2" y="80"/>
                  </a:cxn>
                  <a:cxn ang="0">
                    <a:pos x="0" y="91"/>
                  </a:cxn>
                  <a:cxn ang="0">
                    <a:pos x="1" y="102"/>
                  </a:cxn>
                  <a:cxn ang="0">
                    <a:pos x="3" y="112"/>
                  </a:cxn>
                  <a:cxn ang="0">
                    <a:pos x="8" y="125"/>
                  </a:cxn>
                  <a:cxn ang="0">
                    <a:pos x="16" y="141"/>
                  </a:cxn>
                  <a:cxn ang="0">
                    <a:pos x="22" y="151"/>
                  </a:cxn>
                  <a:cxn ang="0">
                    <a:pos x="29" y="159"/>
                  </a:cxn>
                  <a:cxn ang="0">
                    <a:pos x="36" y="165"/>
                  </a:cxn>
                  <a:cxn ang="0">
                    <a:pos x="46" y="170"/>
                  </a:cxn>
                  <a:cxn ang="0">
                    <a:pos x="58" y="176"/>
                  </a:cxn>
                  <a:cxn ang="0">
                    <a:pos x="80" y="186"/>
                  </a:cxn>
                  <a:cxn ang="0">
                    <a:pos x="104" y="196"/>
                  </a:cxn>
                  <a:cxn ang="0">
                    <a:pos x="126" y="205"/>
                  </a:cxn>
                  <a:cxn ang="0">
                    <a:pos x="147" y="210"/>
                  </a:cxn>
                  <a:cxn ang="0">
                    <a:pos x="166" y="211"/>
                  </a:cxn>
                  <a:cxn ang="0">
                    <a:pos x="183" y="208"/>
                  </a:cxn>
                  <a:cxn ang="0">
                    <a:pos x="200" y="200"/>
                  </a:cxn>
                  <a:cxn ang="0">
                    <a:pos x="207" y="192"/>
                  </a:cxn>
                  <a:cxn ang="0">
                    <a:pos x="210" y="185"/>
                  </a:cxn>
                  <a:cxn ang="0">
                    <a:pos x="211" y="177"/>
                  </a:cxn>
                  <a:cxn ang="0">
                    <a:pos x="211" y="168"/>
                  </a:cxn>
                  <a:cxn ang="0">
                    <a:pos x="208" y="158"/>
                  </a:cxn>
                  <a:cxn ang="0">
                    <a:pos x="205" y="149"/>
                  </a:cxn>
                  <a:cxn ang="0">
                    <a:pos x="194" y="133"/>
                  </a:cxn>
                  <a:cxn ang="0">
                    <a:pos x="184" y="124"/>
                  </a:cxn>
                  <a:cxn ang="0">
                    <a:pos x="172" y="119"/>
                  </a:cxn>
                  <a:cxn ang="0">
                    <a:pos x="159" y="113"/>
                  </a:cxn>
                  <a:cxn ang="0">
                    <a:pos x="147" y="107"/>
                  </a:cxn>
                  <a:cxn ang="0">
                    <a:pos x="137" y="95"/>
                  </a:cxn>
                  <a:cxn ang="0">
                    <a:pos x="128" y="77"/>
                  </a:cxn>
                  <a:cxn ang="0">
                    <a:pos x="127" y="62"/>
                  </a:cxn>
                  <a:cxn ang="0">
                    <a:pos x="130" y="48"/>
                  </a:cxn>
                  <a:cxn ang="0">
                    <a:pos x="134" y="36"/>
                  </a:cxn>
                  <a:cxn ang="0">
                    <a:pos x="135" y="24"/>
                  </a:cxn>
                  <a:cxn ang="0">
                    <a:pos x="131" y="13"/>
                  </a:cxn>
                  <a:cxn ang="0">
                    <a:pos x="122" y="5"/>
                  </a:cxn>
                  <a:cxn ang="0">
                    <a:pos x="115" y="2"/>
                  </a:cxn>
                  <a:cxn ang="0">
                    <a:pos x="109" y="1"/>
                  </a:cxn>
                  <a:cxn ang="0">
                    <a:pos x="101" y="1"/>
                  </a:cxn>
                  <a:cxn ang="0">
                    <a:pos x="94" y="2"/>
                  </a:cxn>
                  <a:cxn ang="0">
                    <a:pos x="86" y="4"/>
                  </a:cxn>
                  <a:cxn ang="0">
                    <a:pos x="77" y="8"/>
                  </a:cxn>
                  <a:cxn ang="0">
                    <a:pos x="74" y="11"/>
                  </a:cxn>
                  <a:cxn ang="0">
                    <a:pos x="70" y="15"/>
                  </a:cxn>
                  <a:cxn ang="0">
                    <a:pos x="68" y="19"/>
                  </a:cxn>
                  <a:cxn ang="0">
                    <a:pos x="66" y="23"/>
                  </a:cxn>
                  <a:cxn ang="0">
                    <a:pos x="66" y="25"/>
                  </a:cxn>
                  <a:cxn ang="0">
                    <a:pos x="66" y="25"/>
                  </a:cxn>
                  <a:cxn ang="0">
                    <a:pos x="67" y="23"/>
                  </a:cxn>
                  <a:cxn ang="0">
                    <a:pos x="69" y="21"/>
                  </a:cxn>
                  <a:cxn ang="0">
                    <a:pos x="70" y="19"/>
                  </a:cxn>
                  <a:cxn ang="0">
                    <a:pos x="73" y="17"/>
                  </a:cxn>
                </a:cxnLst>
                <a:rect l="0" t="0" r="r" b="b"/>
                <a:pathLst>
                  <a:path w="212" h="212">
                    <a:moveTo>
                      <a:pt x="73" y="17"/>
                    </a:moveTo>
                    <a:lnTo>
                      <a:pt x="72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7" y="22"/>
                    </a:lnTo>
                    <a:lnTo>
                      <a:pt x="55" y="23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7" y="32"/>
                    </a:lnTo>
                    <a:lnTo>
                      <a:pt x="35" y="35"/>
                    </a:lnTo>
                    <a:lnTo>
                      <a:pt x="33" y="36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2"/>
                    </a:lnTo>
                    <a:lnTo>
                      <a:pt x="23" y="44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3" y="55"/>
                    </a:lnTo>
                    <a:lnTo>
                      <a:pt x="12" y="58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3"/>
                    </a:lnTo>
                    <a:lnTo>
                      <a:pt x="4" y="76"/>
                    </a:lnTo>
                    <a:lnTo>
                      <a:pt x="3" y="78"/>
                    </a:lnTo>
                    <a:lnTo>
                      <a:pt x="2" y="80"/>
                    </a:lnTo>
                    <a:lnTo>
                      <a:pt x="2" y="83"/>
                    </a:lnTo>
                    <a:lnTo>
                      <a:pt x="1" y="85"/>
                    </a:lnTo>
                    <a:lnTo>
                      <a:pt x="1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4"/>
                    </a:lnTo>
                    <a:lnTo>
                      <a:pt x="1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3" y="112"/>
                    </a:lnTo>
                    <a:lnTo>
                      <a:pt x="4" y="115"/>
                    </a:lnTo>
                    <a:lnTo>
                      <a:pt x="5" y="117"/>
                    </a:lnTo>
                    <a:lnTo>
                      <a:pt x="6" y="120"/>
                    </a:lnTo>
                    <a:lnTo>
                      <a:pt x="7" y="122"/>
                    </a:lnTo>
                    <a:lnTo>
                      <a:pt x="8" y="125"/>
                    </a:lnTo>
                    <a:lnTo>
                      <a:pt x="10" y="128"/>
                    </a:lnTo>
                    <a:lnTo>
                      <a:pt x="11" y="131"/>
                    </a:lnTo>
                    <a:lnTo>
                      <a:pt x="12" y="134"/>
                    </a:lnTo>
                    <a:lnTo>
                      <a:pt x="15" y="139"/>
                    </a:lnTo>
                    <a:lnTo>
                      <a:pt x="16" y="141"/>
                    </a:lnTo>
                    <a:lnTo>
                      <a:pt x="17" y="143"/>
                    </a:lnTo>
                    <a:lnTo>
                      <a:pt x="18" y="145"/>
                    </a:lnTo>
                    <a:lnTo>
                      <a:pt x="20" y="148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3" y="153"/>
                    </a:lnTo>
                    <a:lnTo>
                      <a:pt x="25" y="154"/>
                    </a:lnTo>
                    <a:lnTo>
                      <a:pt x="26" y="156"/>
                    </a:lnTo>
                    <a:lnTo>
                      <a:pt x="27" y="157"/>
                    </a:lnTo>
                    <a:lnTo>
                      <a:pt x="29" y="159"/>
                    </a:lnTo>
                    <a:lnTo>
                      <a:pt x="30" y="160"/>
                    </a:lnTo>
                    <a:lnTo>
                      <a:pt x="32" y="161"/>
                    </a:lnTo>
                    <a:lnTo>
                      <a:pt x="33" y="162"/>
                    </a:lnTo>
                    <a:lnTo>
                      <a:pt x="35" y="164"/>
                    </a:lnTo>
                    <a:lnTo>
                      <a:pt x="36" y="165"/>
                    </a:lnTo>
                    <a:lnTo>
                      <a:pt x="38" y="166"/>
                    </a:lnTo>
                    <a:lnTo>
                      <a:pt x="40" y="167"/>
                    </a:lnTo>
                    <a:lnTo>
                      <a:pt x="42" y="168"/>
                    </a:lnTo>
                    <a:lnTo>
                      <a:pt x="44" y="169"/>
                    </a:lnTo>
                    <a:lnTo>
                      <a:pt x="46" y="170"/>
                    </a:lnTo>
                    <a:lnTo>
                      <a:pt x="48" y="172"/>
                    </a:lnTo>
                    <a:lnTo>
                      <a:pt x="50" y="173"/>
                    </a:lnTo>
                    <a:lnTo>
                      <a:pt x="52" y="174"/>
                    </a:lnTo>
                    <a:lnTo>
                      <a:pt x="55" y="175"/>
                    </a:lnTo>
                    <a:lnTo>
                      <a:pt x="58" y="176"/>
                    </a:lnTo>
                    <a:lnTo>
                      <a:pt x="60" y="177"/>
                    </a:lnTo>
                    <a:lnTo>
                      <a:pt x="63" y="178"/>
                    </a:lnTo>
                    <a:lnTo>
                      <a:pt x="66" y="180"/>
                    </a:lnTo>
                    <a:lnTo>
                      <a:pt x="69" y="181"/>
                    </a:lnTo>
                    <a:lnTo>
                      <a:pt x="80" y="186"/>
                    </a:lnTo>
                    <a:lnTo>
                      <a:pt x="84" y="188"/>
                    </a:lnTo>
                    <a:lnTo>
                      <a:pt x="90" y="190"/>
                    </a:lnTo>
                    <a:lnTo>
                      <a:pt x="95" y="192"/>
                    </a:lnTo>
                    <a:lnTo>
                      <a:pt x="99" y="194"/>
                    </a:lnTo>
                    <a:lnTo>
                      <a:pt x="104" y="196"/>
                    </a:lnTo>
                    <a:lnTo>
                      <a:pt x="108" y="198"/>
                    </a:lnTo>
                    <a:lnTo>
                      <a:pt x="113" y="200"/>
                    </a:lnTo>
                    <a:lnTo>
                      <a:pt x="117" y="202"/>
                    </a:lnTo>
                    <a:lnTo>
                      <a:pt x="122" y="203"/>
                    </a:lnTo>
                    <a:lnTo>
                      <a:pt x="126" y="205"/>
                    </a:lnTo>
                    <a:lnTo>
                      <a:pt x="130" y="206"/>
                    </a:lnTo>
                    <a:lnTo>
                      <a:pt x="135" y="207"/>
                    </a:lnTo>
                    <a:lnTo>
                      <a:pt x="139" y="208"/>
                    </a:lnTo>
                    <a:lnTo>
                      <a:pt x="143" y="209"/>
                    </a:lnTo>
                    <a:lnTo>
                      <a:pt x="147" y="210"/>
                    </a:lnTo>
                    <a:lnTo>
                      <a:pt x="151" y="210"/>
                    </a:lnTo>
                    <a:lnTo>
                      <a:pt x="154" y="211"/>
                    </a:lnTo>
                    <a:lnTo>
                      <a:pt x="158" y="211"/>
                    </a:lnTo>
                    <a:lnTo>
                      <a:pt x="162" y="211"/>
                    </a:lnTo>
                    <a:lnTo>
                      <a:pt x="166" y="211"/>
                    </a:lnTo>
                    <a:lnTo>
                      <a:pt x="169" y="211"/>
                    </a:lnTo>
                    <a:lnTo>
                      <a:pt x="173" y="211"/>
                    </a:lnTo>
                    <a:lnTo>
                      <a:pt x="176" y="210"/>
                    </a:lnTo>
                    <a:lnTo>
                      <a:pt x="180" y="209"/>
                    </a:lnTo>
                    <a:lnTo>
                      <a:pt x="183" y="208"/>
                    </a:lnTo>
                    <a:lnTo>
                      <a:pt x="187" y="207"/>
                    </a:lnTo>
                    <a:lnTo>
                      <a:pt x="190" y="206"/>
                    </a:lnTo>
                    <a:lnTo>
                      <a:pt x="193" y="204"/>
                    </a:lnTo>
                    <a:lnTo>
                      <a:pt x="197" y="202"/>
                    </a:lnTo>
                    <a:lnTo>
                      <a:pt x="200" y="200"/>
                    </a:lnTo>
                    <a:lnTo>
                      <a:pt x="203" y="198"/>
                    </a:lnTo>
                    <a:lnTo>
                      <a:pt x="204" y="197"/>
                    </a:lnTo>
                    <a:lnTo>
                      <a:pt x="205" y="195"/>
                    </a:lnTo>
                    <a:lnTo>
                      <a:pt x="206" y="194"/>
                    </a:lnTo>
                    <a:lnTo>
                      <a:pt x="207" y="192"/>
                    </a:lnTo>
                    <a:lnTo>
                      <a:pt x="208" y="191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10" y="187"/>
                    </a:lnTo>
                    <a:lnTo>
                      <a:pt x="210" y="185"/>
                    </a:lnTo>
                    <a:lnTo>
                      <a:pt x="211" y="184"/>
                    </a:lnTo>
                    <a:lnTo>
                      <a:pt x="211" y="182"/>
                    </a:lnTo>
                    <a:lnTo>
                      <a:pt x="211" y="181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4"/>
                    </a:lnTo>
                    <a:lnTo>
                      <a:pt x="211" y="172"/>
                    </a:lnTo>
                    <a:lnTo>
                      <a:pt x="211" y="170"/>
                    </a:lnTo>
                    <a:lnTo>
                      <a:pt x="211" y="168"/>
                    </a:lnTo>
                    <a:lnTo>
                      <a:pt x="210" y="167"/>
                    </a:lnTo>
                    <a:lnTo>
                      <a:pt x="210" y="165"/>
                    </a:lnTo>
                    <a:lnTo>
                      <a:pt x="209" y="162"/>
                    </a:lnTo>
                    <a:lnTo>
                      <a:pt x="209" y="160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07" y="155"/>
                    </a:lnTo>
                    <a:lnTo>
                      <a:pt x="206" y="153"/>
                    </a:lnTo>
                    <a:lnTo>
                      <a:pt x="205" y="151"/>
                    </a:lnTo>
                    <a:lnTo>
                      <a:pt x="205" y="149"/>
                    </a:lnTo>
                    <a:lnTo>
                      <a:pt x="203" y="146"/>
                    </a:lnTo>
                    <a:lnTo>
                      <a:pt x="200" y="140"/>
                    </a:lnTo>
                    <a:lnTo>
                      <a:pt x="199" y="138"/>
                    </a:lnTo>
                    <a:lnTo>
                      <a:pt x="197" y="135"/>
                    </a:lnTo>
                    <a:lnTo>
                      <a:pt x="194" y="133"/>
                    </a:lnTo>
                    <a:lnTo>
                      <a:pt x="193" y="131"/>
                    </a:lnTo>
                    <a:lnTo>
                      <a:pt x="191" y="129"/>
                    </a:lnTo>
                    <a:lnTo>
                      <a:pt x="189" y="127"/>
                    </a:lnTo>
                    <a:lnTo>
                      <a:pt x="186" y="126"/>
                    </a:lnTo>
                    <a:lnTo>
                      <a:pt x="184" y="124"/>
                    </a:lnTo>
                    <a:lnTo>
                      <a:pt x="182" y="123"/>
                    </a:lnTo>
                    <a:lnTo>
                      <a:pt x="179" y="122"/>
                    </a:lnTo>
                    <a:lnTo>
                      <a:pt x="177" y="121"/>
                    </a:lnTo>
                    <a:lnTo>
                      <a:pt x="174" y="120"/>
                    </a:lnTo>
                    <a:lnTo>
                      <a:pt x="172" y="119"/>
                    </a:lnTo>
                    <a:lnTo>
                      <a:pt x="169" y="118"/>
                    </a:lnTo>
                    <a:lnTo>
                      <a:pt x="167" y="117"/>
                    </a:lnTo>
                    <a:lnTo>
                      <a:pt x="164" y="116"/>
                    </a:lnTo>
                    <a:lnTo>
                      <a:pt x="162" y="115"/>
                    </a:lnTo>
                    <a:lnTo>
                      <a:pt x="159" y="113"/>
                    </a:lnTo>
                    <a:lnTo>
                      <a:pt x="157" y="112"/>
                    </a:lnTo>
                    <a:lnTo>
                      <a:pt x="154" y="111"/>
                    </a:lnTo>
                    <a:lnTo>
                      <a:pt x="152" y="110"/>
                    </a:lnTo>
                    <a:lnTo>
                      <a:pt x="150" y="108"/>
                    </a:lnTo>
                    <a:lnTo>
                      <a:pt x="147" y="107"/>
                    </a:lnTo>
                    <a:lnTo>
                      <a:pt x="145" y="105"/>
                    </a:lnTo>
                    <a:lnTo>
                      <a:pt x="143" y="103"/>
                    </a:lnTo>
                    <a:lnTo>
                      <a:pt x="140" y="101"/>
                    </a:lnTo>
                    <a:lnTo>
                      <a:pt x="138" y="98"/>
                    </a:lnTo>
                    <a:lnTo>
                      <a:pt x="137" y="95"/>
                    </a:lnTo>
                    <a:lnTo>
                      <a:pt x="135" y="92"/>
                    </a:lnTo>
                    <a:lnTo>
                      <a:pt x="132" y="89"/>
                    </a:lnTo>
                    <a:lnTo>
                      <a:pt x="130" y="83"/>
                    </a:lnTo>
                    <a:lnTo>
                      <a:pt x="129" y="80"/>
                    </a:lnTo>
                    <a:lnTo>
                      <a:pt x="128" y="77"/>
                    </a:lnTo>
                    <a:lnTo>
                      <a:pt x="127" y="74"/>
                    </a:lnTo>
                    <a:lnTo>
                      <a:pt x="127" y="71"/>
                    </a:lnTo>
                    <a:lnTo>
                      <a:pt x="127" y="68"/>
                    </a:lnTo>
                    <a:lnTo>
                      <a:pt x="127" y="65"/>
                    </a:lnTo>
                    <a:lnTo>
                      <a:pt x="127" y="62"/>
                    </a:lnTo>
                    <a:lnTo>
                      <a:pt x="128" y="59"/>
                    </a:lnTo>
                    <a:lnTo>
                      <a:pt x="128" y="56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30" y="48"/>
                    </a:lnTo>
                    <a:lnTo>
                      <a:pt x="131" y="46"/>
                    </a:lnTo>
                    <a:lnTo>
                      <a:pt x="131" y="43"/>
                    </a:lnTo>
                    <a:lnTo>
                      <a:pt x="132" y="41"/>
                    </a:lnTo>
                    <a:lnTo>
                      <a:pt x="132" y="38"/>
                    </a:lnTo>
                    <a:lnTo>
                      <a:pt x="134" y="36"/>
                    </a:lnTo>
                    <a:lnTo>
                      <a:pt x="134" y="33"/>
                    </a:lnTo>
                    <a:lnTo>
                      <a:pt x="134" y="31"/>
                    </a:lnTo>
                    <a:lnTo>
                      <a:pt x="135" y="28"/>
                    </a:lnTo>
                    <a:lnTo>
                      <a:pt x="135" y="26"/>
                    </a:lnTo>
                    <a:lnTo>
                      <a:pt x="135" y="24"/>
                    </a:lnTo>
                    <a:lnTo>
                      <a:pt x="134" y="22"/>
                    </a:lnTo>
                    <a:lnTo>
                      <a:pt x="134" y="20"/>
                    </a:lnTo>
                    <a:lnTo>
                      <a:pt x="133" y="17"/>
                    </a:lnTo>
                    <a:lnTo>
                      <a:pt x="132" y="15"/>
                    </a:lnTo>
                    <a:lnTo>
                      <a:pt x="131" y="13"/>
                    </a:lnTo>
                    <a:lnTo>
                      <a:pt x="129" y="11"/>
                    </a:lnTo>
                    <a:lnTo>
                      <a:pt x="128" y="9"/>
                    </a:lnTo>
                    <a:lnTo>
                      <a:pt x="125" y="7"/>
                    </a:lnTo>
                    <a:lnTo>
                      <a:pt x="123" y="6"/>
                    </a:lnTo>
                    <a:lnTo>
                      <a:pt x="122" y="5"/>
                    </a:lnTo>
                    <a:lnTo>
                      <a:pt x="121" y="4"/>
                    </a:lnTo>
                    <a:lnTo>
                      <a:pt x="120" y="3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1"/>
                    </a:lnTo>
                    <a:lnTo>
                      <a:pt x="107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4" y="5"/>
                    </a:lnTo>
                    <a:lnTo>
                      <a:pt x="83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3" y="12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20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3" y="17"/>
                    </a:lnTo>
                  </a:path>
                </a:pathLst>
              </a:custGeo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rnd" cmpd="sng">
                <a:solidFill>
                  <a:srgbClr val="4A80CD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7" name="Oval 74"/>
              <p:cNvSpPr>
                <a:spLocks noChangeArrowheads="1"/>
              </p:cNvSpPr>
              <p:nvPr/>
            </p:nvSpPr>
            <p:spPr bwMode="auto">
              <a:xfrm flipH="1">
                <a:off x="6460461" y="2552957"/>
                <a:ext cx="416496" cy="418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4A80CD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68" name="Freeform 75"/>
              <p:cNvSpPr>
                <a:spLocks/>
              </p:cNvSpPr>
              <p:nvPr/>
            </p:nvSpPr>
            <p:spPr bwMode="auto">
              <a:xfrm>
                <a:off x="6488951" y="2606368"/>
                <a:ext cx="287613" cy="323518"/>
              </a:xfrm>
              <a:custGeom>
                <a:avLst/>
                <a:gdLst/>
                <a:ahLst/>
                <a:cxnLst>
                  <a:cxn ang="0">
                    <a:pos x="69" y="18"/>
                  </a:cxn>
                  <a:cxn ang="0">
                    <a:pos x="61" y="21"/>
                  </a:cxn>
                  <a:cxn ang="0">
                    <a:pos x="50" y="26"/>
                  </a:cxn>
                  <a:cxn ang="0">
                    <a:pos x="37" y="32"/>
                  </a:cxn>
                  <a:cxn ang="0">
                    <a:pos x="26" y="42"/>
                  </a:cxn>
                  <a:cxn ang="0">
                    <a:pos x="15" y="53"/>
                  </a:cxn>
                  <a:cxn ang="0">
                    <a:pos x="6" y="69"/>
                  </a:cxn>
                  <a:cxn ang="0">
                    <a:pos x="2" y="80"/>
                  </a:cxn>
                  <a:cxn ang="0">
                    <a:pos x="0" y="91"/>
                  </a:cxn>
                  <a:cxn ang="0">
                    <a:pos x="1" y="102"/>
                  </a:cxn>
                  <a:cxn ang="0">
                    <a:pos x="3" y="112"/>
                  </a:cxn>
                  <a:cxn ang="0">
                    <a:pos x="8" y="125"/>
                  </a:cxn>
                  <a:cxn ang="0">
                    <a:pos x="16" y="141"/>
                  </a:cxn>
                  <a:cxn ang="0">
                    <a:pos x="22" y="151"/>
                  </a:cxn>
                  <a:cxn ang="0">
                    <a:pos x="29" y="159"/>
                  </a:cxn>
                  <a:cxn ang="0">
                    <a:pos x="36" y="165"/>
                  </a:cxn>
                  <a:cxn ang="0">
                    <a:pos x="46" y="170"/>
                  </a:cxn>
                  <a:cxn ang="0">
                    <a:pos x="58" y="176"/>
                  </a:cxn>
                  <a:cxn ang="0">
                    <a:pos x="80" y="186"/>
                  </a:cxn>
                  <a:cxn ang="0">
                    <a:pos x="104" y="196"/>
                  </a:cxn>
                  <a:cxn ang="0">
                    <a:pos x="126" y="205"/>
                  </a:cxn>
                  <a:cxn ang="0">
                    <a:pos x="147" y="210"/>
                  </a:cxn>
                  <a:cxn ang="0">
                    <a:pos x="166" y="211"/>
                  </a:cxn>
                  <a:cxn ang="0">
                    <a:pos x="183" y="208"/>
                  </a:cxn>
                  <a:cxn ang="0">
                    <a:pos x="200" y="200"/>
                  </a:cxn>
                  <a:cxn ang="0">
                    <a:pos x="207" y="192"/>
                  </a:cxn>
                  <a:cxn ang="0">
                    <a:pos x="210" y="185"/>
                  </a:cxn>
                  <a:cxn ang="0">
                    <a:pos x="211" y="177"/>
                  </a:cxn>
                  <a:cxn ang="0">
                    <a:pos x="211" y="168"/>
                  </a:cxn>
                  <a:cxn ang="0">
                    <a:pos x="208" y="158"/>
                  </a:cxn>
                  <a:cxn ang="0">
                    <a:pos x="205" y="149"/>
                  </a:cxn>
                  <a:cxn ang="0">
                    <a:pos x="194" y="133"/>
                  </a:cxn>
                  <a:cxn ang="0">
                    <a:pos x="184" y="124"/>
                  </a:cxn>
                  <a:cxn ang="0">
                    <a:pos x="172" y="119"/>
                  </a:cxn>
                  <a:cxn ang="0">
                    <a:pos x="159" y="113"/>
                  </a:cxn>
                  <a:cxn ang="0">
                    <a:pos x="147" y="107"/>
                  </a:cxn>
                  <a:cxn ang="0">
                    <a:pos x="137" y="95"/>
                  </a:cxn>
                  <a:cxn ang="0">
                    <a:pos x="128" y="77"/>
                  </a:cxn>
                  <a:cxn ang="0">
                    <a:pos x="127" y="62"/>
                  </a:cxn>
                  <a:cxn ang="0">
                    <a:pos x="130" y="48"/>
                  </a:cxn>
                  <a:cxn ang="0">
                    <a:pos x="134" y="36"/>
                  </a:cxn>
                  <a:cxn ang="0">
                    <a:pos x="135" y="24"/>
                  </a:cxn>
                  <a:cxn ang="0">
                    <a:pos x="131" y="13"/>
                  </a:cxn>
                  <a:cxn ang="0">
                    <a:pos x="122" y="5"/>
                  </a:cxn>
                  <a:cxn ang="0">
                    <a:pos x="115" y="2"/>
                  </a:cxn>
                  <a:cxn ang="0">
                    <a:pos x="109" y="1"/>
                  </a:cxn>
                  <a:cxn ang="0">
                    <a:pos x="101" y="1"/>
                  </a:cxn>
                  <a:cxn ang="0">
                    <a:pos x="94" y="2"/>
                  </a:cxn>
                  <a:cxn ang="0">
                    <a:pos x="86" y="4"/>
                  </a:cxn>
                  <a:cxn ang="0">
                    <a:pos x="77" y="8"/>
                  </a:cxn>
                  <a:cxn ang="0">
                    <a:pos x="74" y="11"/>
                  </a:cxn>
                  <a:cxn ang="0">
                    <a:pos x="70" y="15"/>
                  </a:cxn>
                  <a:cxn ang="0">
                    <a:pos x="68" y="19"/>
                  </a:cxn>
                  <a:cxn ang="0">
                    <a:pos x="66" y="23"/>
                  </a:cxn>
                  <a:cxn ang="0">
                    <a:pos x="66" y="25"/>
                  </a:cxn>
                  <a:cxn ang="0">
                    <a:pos x="66" y="25"/>
                  </a:cxn>
                  <a:cxn ang="0">
                    <a:pos x="67" y="23"/>
                  </a:cxn>
                  <a:cxn ang="0">
                    <a:pos x="69" y="21"/>
                  </a:cxn>
                  <a:cxn ang="0">
                    <a:pos x="70" y="19"/>
                  </a:cxn>
                  <a:cxn ang="0">
                    <a:pos x="73" y="17"/>
                  </a:cxn>
                </a:cxnLst>
                <a:rect l="0" t="0" r="r" b="b"/>
                <a:pathLst>
                  <a:path w="212" h="212">
                    <a:moveTo>
                      <a:pt x="73" y="17"/>
                    </a:moveTo>
                    <a:lnTo>
                      <a:pt x="72" y="17"/>
                    </a:lnTo>
                    <a:lnTo>
                      <a:pt x="71" y="17"/>
                    </a:lnTo>
                    <a:lnTo>
                      <a:pt x="70" y="17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20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7" y="22"/>
                    </a:lnTo>
                    <a:lnTo>
                      <a:pt x="55" y="23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48" y="27"/>
                    </a:lnTo>
                    <a:lnTo>
                      <a:pt x="45" y="28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7" y="32"/>
                    </a:lnTo>
                    <a:lnTo>
                      <a:pt x="35" y="35"/>
                    </a:lnTo>
                    <a:lnTo>
                      <a:pt x="33" y="36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2"/>
                    </a:lnTo>
                    <a:lnTo>
                      <a:pt x="23" y="44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17" y="51"/>
                    </a:lnTo>
                    <a:lnTo>
                      <a:pt x="15" y="53"/>
                    </a:lnTo>
                    <a:lnTo>
                      <a:pt x="13" y="55"/>
                    </a:lnTo>
                    <a:lnTo>
                      <a:pt x="12" y="58"/>
                    </a:lnTo>
                    <a:lnTo>
                      <a:pt x="9" y="63"/>
                    </a:lnTo>
                    <a:lnTo>
                      <a:pt x="7" y="66"/>
                    </a:lnTo>
                    <a:lnTo>
                      <a:pt x="6" y="69"/>
                    </a:lnTo>
                    <a:lnTo>
                      <a:pt x="5" y="71"/>
                    </a:lnTo>
                    <a:lnTo>
                      <a:pt x="4" y="73"/>
                    </a:lnTo>
                    <a:lnTo>
                      <a:pt x="4" y="76"/>
                    </a:lnTo>
                    <a:lnTo>
                      <a:pt x="3" y="78"/>
                    </a:lnTo>
                    <a:lnTo>
                      <a:pt x="2" y="80"/>
                    </a:lnTo>
                    <a:lnTo>
                      <a:pt x="2" y="83"/>
                    </a:lnTo>
                    <a:lnTo>
                      <a:pt x="1" y="85"/>
                    </a:lnTo>
                    <a:lnTo>
                      <a:pt x="1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1" y="104"/>
                    </a:lnTo>
                    <a:lnTo>
                      <a:pt x="1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3" y="112"/>
                    </a:lnTo>
                    <a:lnTo>
                      <a:pt x="4" y="115"/>
                    </a:lnTo>
                    <a:lnTo>
                      <a:pt x="5" y="117"/>
                    </a:lnTo>
                    <a:lnTo>
                      <a:pt x="6" y="120"/>
                    </a:lnTo>
                    <a:lnTo>
                      <a:pt x="7" y="122"/>
                    </a:lnTo>
                    <a:lnTo>
                      <a:pt x="8" y="125"/>
                    </a:lnTo>
                    <a:lnTo>
                      <a:pt x="10" y="128"/>
                    </a:lnTo>
                    <a:lnTo>
                      <a:pt x="11" y="131"/>
                    </a:lnTo>
                    <a:lnTo>
                      <a:pt x="12" y="134"/>
                    </a:lnTo>
                    <a:lnTo>
                      <a:pt x="15" y="139"/>
                    </a:lnTo>
                    <a:lnTo>
                      <a:pt x="16" y="141"/>
                    </a:lnTo>
                    <a:lnTo>
                      <a:pt x="17" y="143"/>
                    </a:lnTo>
                    <a:lnTo>
                      <a:pt x="18" y="145"/>
                    </a:lnTo>
                    <a:lnTo>
                      <a:pt x="20" y="148"/>
                    </a:lnTo>
                    <a:lnTo>
                      <a:pt x="21" y="150"/>
                    </a:lnTo>
                    <a:lnTo>
                      <a:pt x="22" y="151"/>
                    </a:lnTo>
                    <a:lnTo>
                      <a:pt x="23" y="153"/>
                    </a:lnTo>
                    <a:lnTo>
                      <a:pt x="25" y="154"/>
                    </a:lnTo>
                    <a:lnTo>
                      <a:pt x="26" y="156"/>
                    </a:lnTo>
                    <a:lnTo>
                      <a:pt x="27" y="157"/>
                    </a:lnTo>
                    <a:lnTo>
                      <a:pt x="29" y="159"/>
                    </a:lnTo>
                    <a:lnTo>
                      <a:pt x="30" y="160"/>
                    </a:lnTo>
                    <a:lnTo>
                      <a:pt x="32" y="161"/>
                    </a:lnTo>
                    <a:lnTo>
                      <a:pt x="33" y="162"/>
                    </a:lnTo>
                    <a:lnTo>
                      <a:pt x="35" y="164"/>
                    </a:lnTo>
                    <a:lnTo>
                      <a:pt x="36" y="165"/>
                    </a:lnTo>
                    <a:lnTo>
                      <a:pt x="38" y="166"/>
                    </a:lnTo>
                    <a:lnTo>
                      <a:pt x="40" y="167"/>
                    </a:lnTo>
                    <a:lnTo>
                      <a:pt x="42" y="168"/>
                    </a:lnTo>
                    <a:lnTo>
                      <a:pt x="44" y="169"/>
                    </a:lnTo>
                    <a:lnTo>
                      <a:pt x="46" y="170"/>
                    </a:lnTo>
                    <a:lnTo>
                      <a:pt x="48" y="172"/>
                    </a:lnTo>
                    <a:lnTo>
                      <a:pt x="50" y="173"/>
                    </a:lnTo>
                    <a:lnTo>
                      <a:pt x="52" y="174"/>
                    </a:lnTo>
                    <a:lnTo>
                      <a:pt x="55" y="175"/>
                    </a:lnTo>
                    <a:lnTo>
                      <a:pt x="58" y="176"/>
                    </a:lnTo>
                    <a:lnTo>
                      <a:pt x="60" y="177"/>
                    </a:lnTo>
                    <a:lnTo>
                      <a:pt x="63" y="178"/>
                    </a:lnTo>
                    <a:lnTo>
                      <a:pt x="66" y="180"/>
                    </a:lnTo>
                    <a:lnTo>
                      <a:pt x="69" y="181"/>
                    </a:lnTo>
                    <a:lnTo>
                      <a:pt x="80" y="186"/>
                    </a:lnTo>
                    <a:lnTo>
                      <a:pt x="84" y="188"/>
                    </a:lnTo>
                    <a:lnTo>
                      <a:pt x="90" y="190"/>
                    </a:lnTo>
                    <a:lnTo>
                      <a:pt x="95" y="192"/>
                    </a:lnTo>
                    <a:lnTo>
                      <a:pt x="99" y="194"/>
                    </a:lnTo>
                    <a:lnTo>
                      <a:pt x="104" y="196"/>
                    </a:lnTo>
                    <a:lnTo>
                      <a:pt x="108" y="198"/>
                    </a:lnTo>
                    <a:lnTo>
                      <a:pt x="113" y="200"/>
                    </a:lnTo>
                    <a:lnTo>
                      <a:pt x="117" y="202"/>
                    </a:lnTo>
                    <a:lnTo>
                      <a:pt x="122" y="203"/>
                    </a:lnTo>
                    <a:lnTo>
                      <a:pt x="126" y="205"/>
                    </a:lnTo>
                    <a:lnTo>
                      <a:pt x="130" y="206"/>
                    </a:lnTo>
                    <a:lnTo>
                      <a:pt x="135" y="207"/>
                    </a:lnTo>
                    <a:lnTo>
                      <a:pt x="139" y="208"/>
                    </a:lnTo>
                    <a:lnTo>
                      <a:pt x="143" y="209"/>
                    </a:lnTo>
                    <a:lnTo>
                      <a:pt x="147" y="210"/>
                    </a:lnTo>
                    <a:lnTo>
                      <a:pt x="151" y="210"/>
                    </a:lnTo>
                    <a:lnTo>
                      <a:pt x="154" y="211"/>
                    </a:lnTo>
                    <a:lnTo>
                      <a:pt x="158" y="211"/>
                    </a:lnTo>
                    <a:lnTo>
                      <a:pt x="162" y="211"/>
                    </a:lnTo>
                    <a:lnTo>
                      <a:pt x="166" y="211"/>
                    </a:lnTo>
                    <a:lnTo>
                      <a:pt x="169" y="211"/>
                    </a:lnTo>
                    <a:lnTo>
                      <a:pt x="173" y="211"/>
                    </a:lnTo>
                    <a:lnTo>
                      <a:pt x="176" y="210"/>
                    </a:lnTo>
                    <a:lnTo>
                      <a:pt x="180" y="209"/>
                    </a:lnTo>
                    <a:lnTo>
                      <a:pt x="183" y="208"/>
                    </a:lnTo>
                    <a:lnTo>
                      <a:pt x="187" y="207"/>
                    </a:lnTo>
                    <a:lnTo>
                      <a:pt x="190" y="206"/>
                    </a:lnTo>
                    <a:lnTo>
                      <a:pt x="193" y="204"/>
                    </a:lnTo>
                    <a:lnTo>
                      <a:pt x="197" y="202"/>
                    </a:lnTo>
                    <a:lnTo>
                      <a:pt x="200" y="200"/>
                    </a:lnTo>
                    <a:lnTo>
                      <a:pt x="203" y="198"/>
                    </a:lnTo>
                    <a:lnTo>
                      <a:pt x="204" y="197"/>
                    </a:lnTo>
                    <a:lnTo>
                      <a:pt x="205" y="195"/>
                    </a:lnTo>
                    <a:lnTo>
                      <a:pt x="206" y="194"/>
                    </a:lnTo>
                    <a:lnTo>
                      <a:pt x="207" y="192"/>
                    </a:lnTo>
                    <a:lnTo>
                      <a:pt x="208" y="191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10" y="187"/>
                    </a:lnTo>
                    <a:lnTo>
                      <a:pt x="210" y="185"/>
                    </a:lnTo>
                    <a:lnTo>
                      <a:pt x="211" y="184"/>
                    </a:lnTo>
                    <a:lnTo>
                      <a:pt x="211" y="182"/>
                    </a:lnTo>
                    <a:lnTo>
                      <a:pt x="211" y="181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4"/>
                    </a:lnTo>
                    <a:lnTo>
                      <a:pt x="211" y="172"/>
                    </a:lnTo>
                    <a:lnTo>
                      <a:pt x="211" y="170"/>
                    </a:lnTo>
                    <a:lnTo>
                      <a:pt x="211" y="168"/>
                    </a:lnTo>
                    <a:lnTo>
                      <a:pt x="210" y="167"/>
                    </a:lnTo>
                    <a:lnTo>
                      <a:pt x="210" y="165"/>
                    </a:lnTo>
                    <a:lnTo>
                      <a:pt x="209" y="162"/>
                    </a:lnTo>
                    <a:lnTo>
                      <a:pt x="209" y="160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07" y="155"/>
                    </a:lnTo>
                    <a:lnTo>
                      <a:pt x="206" y="153"/>
                    </a:lnTo>
                    <a:lnTo>
                      <a:pt x="205" y="151"/>
                    </a:lnTo>
                    <a:lnTo>
                      <a:pt x="205" y="149"/>
                    </a:lnTo>
                    <a:lnTo>
                      <a:pt x="203" y="146"/>
                    </a:lnTo>
                    <a:lnTo>
                      <a:pt x="200" y="140"/>
                    </a:lnTo>
                    <a:lnTo>
                      <a:pt x="199" y="138"/>
                    </a:lnTo>
                    <a:lnTo>
                      <a:pt x="197" y="135"/>
                    </a:lnTo>
                    <a:lnTo>
                      <a:pt x="194" y="133"/>
                    </a:lnTo>
                    <a:lnTo>
                      <a:pt x="193" y="131"/>
                    </a:lnTo>
                    <a:lnTo>
                      <a:pt x="191" y="129"/>
                    </a:lnTo>
                    <a:lnTo>
                      <a:pt x="189" y="127"/>
                    </a:lnTo>
                    <a:lnTo>
                      <a:pt x="186" y="126"/>
                    </a:lnTo>
                    <a:lnTo>
                      <a:pt x="184" y="124"/>
                    </a:lnTo>
                    <a:lnTo>
                      <a:pt x="182" y="123"/>
                    </a:lnTo>
                    <a:lnTo>
                      <a:pt x="179" y="122"/>
                    </a:lnTo>
                    <a:lnTo>
                      <a:pt x="177" y="121"/>
                    </a:lnTo>
                    <a:lnTo>
                      <a:pt x="174" y="120"/>
                    </a:lnTo>
                    <a:lnTo>
                      <a:pt x="172" y="119"/>
                    </a:lnTo>
                    <a:lnTo>
                      <a:pt x="169" y="118"/>
                    </a:lnTo>
                    <a:lnTo>
                      <a:pt x="167" y="117"/>
                    </a:lnTo>
                    <a:lnTo>
                      <a:pt x="164" y="116"/>
                    </a:lnTo>
                    <a:lnTo>
                      <a:pt x="162" y="115"/>
                    </a:lnTo>
                    <a:lnTo>
                      <a:pt x="159" y="113"/>
                    </a:lnTo>
                    <a:lnTo>
                      <a:pt x="157" y="112"/>
                    </a:lnTo>
                    <a:lnTo>
                      <a:pt x="154" y="111"/>
                    </a:lnTo>
                    <a:lnTo>
                      <a:pt x="152" y="110"/>
                    </a:lnTo>
                    <a:lnTo>
                      <a:pt x="150" y="108"/>
                    </a:lnTo>
                    <a:lnTo>
                      <a:pt x="147" y="107"/>
                    </a:lnTo>
                    <a:lnTo>
                      <a:pt x="145" y="105"/>
                    </a:lnTo>
                    <a:lnTo>
                      <a:pt x="143" y="103"/>
                    </a:lnTo>
                    <a:lnTo>
                      <a:pt x="140" y="101"/>
                    </a:lnTo>
                    <a:lnTo>
                      <a:pt x="138" y="98"/>
                    </a:lnTo>
                    <a:lnTo>
                      <a:pt x="137" y="95"/>
                    </a:lnTo>
                    <a:lnTo>
                      <a:pt x="135" y="92"/>
                    </a:lnTo>
                    <a:lnTo>
                      <a:pt x="132" y="89"/>
                    </a:lnTo>
                    <a:lnTo>
                      <a:pt x="130" y="83"/>
                    </a:lnTo>
                    <a:lnTo>
                      <a:pt x="129" y="80"/>
                    </a:lnTo>
                    <a:lnTo>
                      <a:pt x="128" y="77"/>
                    </a:lnTo>
                    <a:lnTo>
                      <a:pt x="127" y="74"/>
                    </a:lnTo>
                    <a:lnTo>
                      <a:pt x="127" y="71"/>
                    </a:lnTo>
                    <a:lnTo>
                      <a:pt x="127" y="68"/>
                    </a:lnTo>
                    <a:lnTo>
                      <a:pt x="127" y="65"/>
                    </a:lnTo>
                    <a:lnTo>
                      <a:pt x="127" y="62"/>
                    </a:lnTo>
                    <a:lnTo>
                      <a:pt x="128" y="59"/>
                    </a:lnTo>
                    <a:lnTo>
                      <a:pt x="128" y="56"/>
                    </a:lnTo>
                    <a:lnTo>
                      <a:pt x="129" y="54"/>
                    </a:lnTo>
                    <a:lnTo>
                      <a:pt x="129" y="51"/>
                    </a:lnTo>
                    <a:lnTo>
                      <a:pt x="130" y="48"/>
                    </a:lnTo>
                    <a:lnTo>
                      <a:pt x="131" y="46"/>
                    </a:lnTo>
                    <a:lnTo>
                      <a:pt x="131" y="43"/>
                    </a:lnTo>
                    <a:lnTo>
                      <a:pt x="132" y="41"/>
                    </a:lnTo>
                    <a:lnTo>
                      <a:pt x="132" y="38"/>
                    </a:lnTo>
                    <a:lnTo>
                      <a:pt x="134" y="36"/>
                    </a:lnTo>
                    <a:lnTo>
                      <a:pt x="134" y="33"/>
                    </a:lnTo>
                    <a:lnTo>
                      <a:pt x="134" y="31"/>
                    </a:lnTo>
                    <a:lnTo>
                      <a:pt x="135" y="28"/>
                    </a:lnTo>
                    <a:lnTo>
                      <a:pt x="135" y="26"/>
                    </a:lnTo>
                    <a:lnTo>
                      <a:pt x="135" y="24"/>
                    </a:lnTo>
                    <a:lnTo>
                      <a:pt x="134" y="22"/>
                    </a:lnTo>
                    <a:lnTo>
                      <a:pt x="134" y="20"/>
                    </a:lnTo>
                    <a:lnTo>
                      <a:pt x="133" y="17"/>
                    </a:lnTo>
                    <a:lnTo>
                      <a:pt x="132" y="15"/>
                    </a:lnTo>
                    <a:lnTo>
                      <a:pt x="131" y="13"/>
                    </a:lnTo>
                    <a:lnTo>
                      <a:pt x="129" y="11"/>
                    </a:lnTo>
                    <a:lnTo>
                      <a:pt x="128" y="9"/>
                    </a:lnTo>
                    <a:lnTo>
                      <a:pt x="125" y="7"/>
                    </a:lnTo>
                    <a:lnTo>
                      <a:pt x="123" y="6"/>
                    </a:lnTo>
                    <a:lnTo>
                      <a:pt x="122" y="5"/>
                    </a:lnTo>
                    <a:lnTo>
                      <a:pt x="121" y="4"/>
                    </a:lnTo>
                    <a:lnTo>
                      <a:pt x="120" y="3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1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1"/>
                    </a:lnTo>
                    <a:lnTo>
                      <a:pt x="107" y="0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4" y="5"/>
                    </a:lnTo>
                    <a:lnTo>
                      <a:pt x="83" y="6"/>
                    </a:lnTo>
                    <a:lnTo>
                      <a:pt x="81" y="7"/>
                    </a:lnTo>
                    <a:lnTo>
                      <a:pt x="80" y="7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6" y="9"/>
                    </a:lnTo>
                    <a:lnTo>
                      <a:pt x="75" y="10"/>
                    </a:lnTo>
                    <a:lnTo>
                      <a:pt x="74" y="11"/>
                    </a:lnTo>
                    <a:lnTo>
                      <a:pt x="74" y="11"/>
                    </a:lnTo>
                    <a:lnTo>
                      <a:pt x="73" y="12"/>
                    </a:lnTo>
                    <a:lnTo>
                      <a:pt x="72" y="13"/>
                    </a:lnTo>
                    <a:lnTo>
                      <a:pt x="72" y="14"/>
                    </a:lnTo>
                    <a:lnTo>
                      <a:pt x="71" y="14"/>
                    </a:lnTo>
                    <a:lnTo>
                      <a:pt x="70" y="15"/>
                    </a:lnTo>
                    <a:lnTo>
                      <a:pt x="70" y="16"/>
                    </a:lnTo>
                    <a:lnTo>
                      <a:pt x="69" y="17"/>
                    </a:lnTo>
                    <a:lnTo>
                      <a:pt x="69" y="18"/>
                    </a:lnTo>
                    <a:lnTo>
                      <a:pt x="68" y="19"/>
                    </a:lnTo>
                    <a:lnTo>
                      <a:pt x="68" y="19"/>
                    </a:lnTo>
                    <a:lnTo>
                      <a:pt x="68" y="20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6" y="23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5" y="25"/>
                    </a:lnTo>
                    <a:lnTo>
                      <a:pt x="65" y="26"/>
                    </a:lnTo>
                    <a:lnTo>
                      <a:pt x="65" y="26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5"/>
                    </a:lnTo>
                    <a:lnTo>
                      <a:pt x="66" y="24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67" y="23"/>
                    </a:lnTo>
                    <a:lnTo>
                      <a:pt x="68" y="23"/>
                    </a:lnTo>
                    <a:lnTo>
                      <a:pt x="68" y="22"/>
                    </a:lnTo>
                    <a:lnTo>
                      <a:pt x="68" y="22"/>
                    </a:lnTo>
                    <a:lnTo>
                      <a:pt x="69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1" y="18"/>
                    </a:lnTo>
                    <a:lnTo>
                      <a:pt x="72" y="18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3" y="17"/>
                    </a:lnTo>
                  </a:path>
                </a:pathLst>
              </a:custGeom>
              <a:gradFill flip="none" rotWithShape="1">
                <a:gsLst>
                  <a:gs pos="0">
                    <a:srgbClr val="3333FF">
                      <a:shade val="30000"/>
                      <a:satMod val="115000"/>
                    </a:srgbClr>
                  </a:gs>
                  <a:gs pos="50000">
                    <a:srgbClr val="3333FF">
                      <a:shade val="67500"/>
                      <a:satMod val="115000"/>
                    </a:srgbClr>
                  </a:gs>
                  <a:gs pos="100000">
                    <a:srgbClr val="3333FF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25400" cap="rnd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103" name="102 Grupo"/>
            <p:cNvGrpSpPr/>
            <p:nvPr/>
          </p:nvGrpSpPr>
          <p:grpSpPr>
            <a:xfrm>
              <a:off x="4004578" y="2550779"/>
              <a:ext cx="852978" cy="750540"/>
              <a:chOff x="4004578" y="2550779"/>
              <a:chExt cx="852978" cy="750540"/>
            </a:xfrm>
          </p:grpSpPr>
          <p:sp>
            <p:nvSpPr>
              <p:cNvPr id="69" name="Freeform 78"/>
              <p:cNvSpPr>
                <a:spLocks/>
              </p:cNvSpPr>
              <p:nvPr/>
            </p:nvSpPr>
            <p:spPr bwMode="auto">
              <a:xfrm>
                <a:off x="4266254" y="2845789"/>
                <a:ext cx="591302" cy="455530"/>
              </a:xfrm>
              <a:custGeom>
                <a:avLst/>
                <a:gdLst/>
                <a:ahLst/>
                <a:cxnLst>
                  <a:cxn ang="0">
                    <a:pos x="314" y="36"/>
                  </a:cxn>
                  <a:cxn ang="0">
                    <a:pos x="292" y="31"/>
                  </a:cxn>
                  <a:cxn ang="0">
                    <a:pos x="273" y="26"/>
                  </a:cxn>
                  <a:cxn ang="0">
                    <a:pos x="253" y="22"/>
                  </a:cxn>
                  <a:cxn ang="0">
                    <a:pos x="226" y="21"/>
                  </a:cxn>
                  <a:cxn ang="0">
                    <a:pos x="182" y="18"/>
                  </a:cxn>
                  <a:cxn ang="0">
                    <a:pos x="132" y="9"/>
                  </a:cxn>
                  <a:cxn ang="0">
                    <a:pos x="82" y="1"/>
                  </a:cxn>
                  <a:cxn ang="0">
                    <a:pos x="47" y="3"/>
                  </a:cxn>
                  <a:cxn ang="0">
                    <a:pos x="37" y="24"/>
                  </a:cxn>
                  <a:cxn ang="0">
                    <a:pos x="52" y="57"/>
                  </a:cxn>
                  <a:cxn ang="0">
                    <a:pos x="48" y="71"/>
                  </a:cxn>
                  <a:cxn ang="0">
                    <a:pos x="35" y="81"/>
                  </a:cxn>
                  <a:cxn ang="0">
                    <a:pos x="18" y="90"/>
                  </a:cxn>
                  <a:cxn ang="0">
                    <a:pos x="5" y="103"/>
                  </a:cxn>
                  <a:cxn ang="0">
                    <a:pos x="0" y="122"/>
                  </a:cxn>
                  <a:cxn ang="0">
                    <a:pos x="6" y="133"/>
                  </a:cxn>
                  <a:cxn ang="0">
                    <a:pos x="19" y="143"/>
                  </a:cxn>
                  <a:cxn ang="0">
                    <a:pos x="33" y="152"/>
                  </a:cxn>
                  <a:cxn ang="0">
                    <a:pos x="48" y="161"/>
                  </a:cxn>
                  <a:cxn ang="0">
                    <a:pos x="64" y="176"/>
                  </a:cxn>
                  <a:cxn ang="0">
                    <a:pos x="81" y="191"/>
                  </a:cxn>
                  <a:cxn ang="0">
                    <a:pos x="96" y="200"/>
                  </a:cxn>
                  <a:cxn ang="0">
                    <a:pos x="111" y="206"/>
                  </a:cxn>
                  <a:cxn ang="0">
                    <a:pos x="130" y="212"/>
                  </a:cxn>
                  <a:cxn ang="0">
                    <a:pos x="155" y="219"/>
                  </a:cxn>
                  <a:cxn ang="0">
                    <a:pos x="192" y="232"/>
                  </a:cxn>
                  <a:cxn ang="0">
                    <a:pos x="216" y="240"/>
                  </a:cxn>
                  <a:cxn ang="0">
                    <a:pos x="237" y="244"/>
                  </a:cxn>
                  <a:cxn ang="0">
                    <a:pos x="260" y="246"/>
                  </a:cxn>
                  <a:cxn ang="0">
                    <a:pos x="292" y="243"/>
                  </a:cxn>
                  <a:cxn ang="0">
                    <a:pos x="339" y="235"/>
                  </a:cxn>
                  <a:cxn ang="0">
                    <a:pos x="377" y="226"/>
                  </a:cxn>
                  <a:cxn ang="0">
                    <a:pos x="408" y="215"/>
                  </a:cxn>
                  <a:cxn ang="0">
                    <a:pos x="431" y="200"/>
                  </a:cxn>
                  <a:cxn ang="0">
                    <a:pos x="443" y="183"/>
                  </a:cxn>
                  <a:cxn ang="0">
                    <a:pos x="441" y="170"/>
                  </a:cxn>
                  <a:cxn ang="0">
                    <a:pos x="431" y="166"/>
                  </a:cxn>
                  <a:cxn ang="0">
                    <a:pos x="416" y="162"/>
                  </a:cxn>
                  <a:cxn ang="0">
                    <a:pos x="402" y="156"/>
                  </a:cxn>
                  <a:cxn ang="0">
                    <a:pos x="392" y="149"/>
                  </a:cxn>
                  <a:cxn ang="0">
                    <a:pos x="390" y="134"/>
                  </a:cxn>
                  <a:cxn ang="0">
                    <a:pos x="398" y="120"/>
                  </a:cxn>
                  <a:cxn ang="0">
                    <a:pos x="411" y="108"/>
                  </a:cxn>
                  <a:cxn ang="0">
                    <a:pos x="423" y="97"/>
                  </a:cxn>
                  <a:cxn ang="0">
                    <a:pos x="430" y="86"/>
                  </a:cxn>
                  <a:cxn ang="0">
                    <a:pos x="428" y="79"/>
                  </a:cxn>
                  <a:cxn ang="0">
                    <a:pos x="422" y="78"/>
                  </a:cxn>
                  <a:cxn ang="0">
                    <a:pos x="414" y="80"/>
                  </a:cxn>
                  <a:cxn ang="0">
                    <a:pos x="405" y="82"/>
                  </a:cxn>
                  <a:cxn ang="0">
                    <a:pos x="398" y="82"/>
                  </a:cxn>
                  <a:cxn ang="0">
                    <a:pos x="395" y="79"/>
                  </a:cxn>
                  <a:cxn ang="0">
                    <a:pos x="399" y="72"/>
                  </a:cxn>
                  <a:cxn ang="0">
                    <a:pos x="407" y="65"/>
                  </a:cxn>
                  <a:cxn ang="0">
                    <a:pos x="416" y="57"/>
                  </a:cxn>
                  <a:cxn ang="0">
                    <a:pos x="423" y="50"/>
                  </a:cxn>
                  <a:cxn ang="0">
                    <a:pos x="424" y="44"/>
                  </a:cxn>
                  <a:cxn ang="0">
                    <a:pos x="416" y="37"/>
                  </a:cxn>
                  <a:cxn ang="0">
                    <a:pos x="404" y="36"/>
                  </a:cxn>
                  <a:cxn ang="0">
                    <a:pos x="388" y="38"/>
                  </a:cxn>
                  <a:cxn ang="0">
                    <a:pos x="369" y="40"/>
                  </a:cxn>
                  <a:cxn ang="0">
                    <a:pos x="348" y="41"/>
                  </a:cxn>
                </a:cxnLst>
                <a:rect l="0" t="0" r="r" b="b"/>
                <a:pathLst>
                  <a:path w="446" h="247">
                    <a:moveTo>
                      <a:pt x="344" y="41"/>
                    </a:moveTo>
                    <a:lnTo>
                      <a:pt x="332" y="40"/>
                    </a:lnTo>
                    <a:lnTo>
                      <a:pt x="327" y="39"/>
                    </a:lnTo>
                    <a:lnTo>
                      <a:pt x="322" y="38"/>
                    </a:lnTo>
                    <a:lnTo>
                      <a:pt x="318" y="37"/>
                    </a:lnTo>
                    <a:lnTo>
                      <a:pt x="314" y="36"/>
                    </a:lnTo>
                    <a:lnTo>
                      <a:pt x="310" y="35"/>
                    </a:lnTo>
                    <a:lnTo>
                      <a:pt x="306" y="34"/>
                    </a:lnTo>
                    <a:lnTo>
                      <a:pt x="302" y="34"/>
                    </a:lnTo>
                    <a:lnTo>
                      <a:pt x="298" y="33"/>
                    </a:lnTo>
                    <a:lnTo>
                      <a:pt x="295" y="32"/>
                    </a:lnTo>
                    <a:lnTo>
                      <a:pt x="292" y="31"/>
                    </a:lnTo>
                    <a:lnTo>
                      <a:pt x="288" y="30"/>
                    </a:lnTo>
                    <a:lnTo>
                      <a:pt x="285" y="29"/>
                    </a:lnTo>
                    <a:lnTo>
                      <a:pt x="282" y="28"/>
                    </a:lnTo>
                    <a:lnTo>
                      <a:pt x="279" y="27"/>
                    </a:lnTo>
                    <a:lnTo>
                      <a:pt x="276" y="26"/>
                    </a:lnTo>
                    <a:lnTo>
                      <a:pt x="273" y="26"/>
                    </a:lnTo>
                    <a:lnTo>
                      <a:pt x="270" y="25"/>
                    </a:lnTo>
                    <a:lnTo>
                      <a:pt x="267" y="24"/>
                    </a:lnTo>
                    <a:lnTo>
                      <a:pt x="263" y="23"/>
                    </a:lnTo>
                    <a:lnTo>
                      <a:pt x="260" y="23"/>
                    </a:lnTo>
                    <a:lnTo>
                      <a:pt x="256" y="22"/>
                    </a:lnTo>
                    <a:lnTo>
                      <a:pt x="253" y="22"/>
                    </a:lnTo>
                    <a:lnTo>
                      <a:pt x="249" y="21"/>
                    </a:lnTo>
                    <a:lnTo>
                      <a:pt x="245" y="21"/>
                    </a:lnTo>
                    <a:lnTo>
                      <a:pt x="241" y="21"/>
                    </a:lnTo>
                    <a:lnTo>
                      <a:pt x="236" y="21"/>
                    </a:lnTo>
                    <a:lnTo>
                      <a:pt x="231" y="21"/>
                    </a:lnTo>
                    <a:lnTo>
                      <a:pt x="226" y="21"/>
                    </a:lnTo>
                    <a:lnTo>
                      <a:pt x="221" y="21"/>
                    </a:lnTo>
                    <a:lnTo>
                      <a:pt x="215" y="21"/>
                    </a:lnTo>
                    <a:lnTo>
                      <a:pt x="203" y="21"/>
                    </a:lnTo>
                    <a:lnTo>
                      <a:pt x="196" y="20"/>
                    </a:lnTo>
                    <a:lnTo>
                      <a:pt x="190" y="19"/>
                    </a:lnTo>
                    <a:lnTo>
                      <a:pt x="182" y="18"/>
                    </a:lnTo>
                    <a:lnTo>
                      <a:pt x="174" y="17"/>
                    </a:lnTo>
                    <a:lnTo>
                      <a:pt x="166" y="16"/>
                    </a:lnTo>
                    <a:lnTo>
                      <a:pt x="158" y="14"/>
                    </a:lnTo>
                    <a:lnTo>
                      <a:pt x="149" y="12"/>
                    </a:lnTo>
                    <a:lnTo>
                      <a:pt x="140" y="11"/>
                    </a:lnTo>
                    <a:lnTo>
                      <a:pt x="132" y="9"/>
                    </a:lnTo>
                    <a:lnTo>
                      <a:pt x="123" y="7"/>
                    </a:lnTo>
                    <a:lnTo>
                      <a:pt x="115" y="6"/>
                    </a:lnTo>
                    <a:lnTo>
                      <a:pt x="106" y="4"/>
                    </a:lnTo>
                    <a:lnTo>
                      <a:pt x="98" y="3"/>
                    </a:lnTo>
                    <a:lnTo>
                      <a:pt x="90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3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8" y="10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7" y="24"/>
                    </a:lnTo>
                    <a:lnTo>
                      <a:pt x="39" y="29"/>
                    </a:lnTo>
                    <a:lnTo>
                      <a:pt x="42" y="36"/>
                    </a:lnTo>
                    <a:lnTo>
                      <a:pt x="46" y="44"/>
                    </a:lnTo>
                    <a:lnTo>
                      <a:pt x="50" y="51"/>
                    </a:lnTo>
                    <a:lnTo>
                      <a:pt x="51" y="55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2" y="63"/>
                    </a:lnTo>
                    <a:lnTo>
                      <a:pt x="51" y="65"/>
                    </a:lnTo>
                    <a:lnTo>
                      <a:pt x="50" y="67"/>
                    </a:lnTo>
                    <a:lnTo>
                      <a:pt x="49" y="69"/>
                    </a:lnTo>
                    <a:lnTo>
                      <a:pt x="48" y="71"/>
                    </a:lnTo>
                    <a:lnTo>
                      <a:pt x="46" y="73"/>
                    </a:lnTo>
                    <a:lnTo>
                      <a:pt x="44" y="74"/>
                    </a:lnTo>
                    <a:lnTo>
                      <a:pt x="42" y="76"/>
                    </a:lnTo>
                    <a:lnTo>
                      <a:pt x="40" y="78"/>
                    </a:lnTo>
                    <a:lnTo>
                      <a:pt x="37" y="80"/>
                    </a:lnTo>
                    <a:lnTo>
                      <a:pt x="35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7" y="86"/>
                    </a:lnTo>
                    <a:lnTo>
                      <a:pt x="24" y="87"/>
                    </a:lnTo>
                    <a:lnTo>
                      <a:pt x="21" y="88"/>
                    </a:lnTo>
                    <a:lnTo>
                      <a:pt x="18" y="90"/>
                    </a:lnTo>
                    <a:lnTo>
                      <a:pt x="16" y="92"/>
                    </a:lnTo>
                    <a:lnTo>
                      <a:pt x="13" y="94"/>
                    </a:lnTo>
                    <a:lnTo>
                      <a:pt x="11" y="96"/>
                    </a:lnTo>
                    <a:lnTo>
                      <a:pt x="9" y="98"/>
                    </a:lnTo>
                    <a:lnTo>
                      <a:pt x="6" y="101"/>
                    </a:lnTo>
                    <a:lnTo>
                      <a:pt x="5" y="103"/>
                    </a:lnTo>
                    <a:lnTo>
                      <a:pt x="3" y="107"/>
                    </a:lnTo>
                    <a:lnTo>
                      <a:pt x="2" y="109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1" y="126"/>
                    </a:lnTo>
                    <a:lnTo>
                      <a:pt x="2" y="128"/>
                    </a:lnTo>
                    <a:lnTo>
                      <a:pt x="4" y="130"/>
                    </a:lnTo>
                    <a:lnTo>
                      <a:pt x="5" y="132"/>
                    </a:lnTo>
                    <a:lnTo>
                      <a:pt x="6" y="133"/>
                    </a:lnTo>
                    <a:lnTo>
                      <a:pt x="8" y="135"/>
                    </a:lnTo>
                    <a:lnTo>
                      <a:pt x="10" y="137"/>
                    </a:lnTo>
                    <a:lnTo>
                      <a:pt x="12" y="138"/>
                    </a:lnTo>
                    <a:lnTo>
                      <a:pt x="14" y="140"/>
                    </a:lnTo>
                    <a:lnTo>
                      <a:pt x="16" y="141"/>
                    </a:lnTo>
                    <a:lnTo>
                      <a:pt x="19" y="143"/>
                    </a:lnTo>
                    <a:lnTo>
                      <a:pt x="21" y="144"/>
                    </a:lnTo>
                    <a:lnTo>
                      <a:pt x="23" y="146"/>
                    </a:lnTo>
                    <a:lnTo>
                      <a:pt x="26" y="147"/>
                    </a:lnTo>
                    <a:lnTo>
                      <a:pt x="28" y="149"/>
                    </a:lnTo>
                    <a:lnTo>
                      <a:pt x="31" y="150"/>
                    </a:lnTo>
                    <a:lnTo>
                      <a:pt x="33" y="152"/>
                    </a:lnTo>
                    <a:lnTo>
                      <a:pt x="36" y="154"/>
                    </a:lnTo>
                    <a:lnTo>
                      <a:pt x="38" y="155"/>
                    </a:lnTo>
                    <a:lnTo>
                      <a:pt x="41" y="156"/>
                    </a:lnTo>
                    <a:lnTo>
                      <a:pt x="43" y="158"/>
                    </a:lnTo>
                    <a:lnTo>
                      <a:pt x="46" y="160"/>
                    </a:lnTo>
                    <a:lnTo>
                      <a:pt x="48" y="161"/>
                    </a:lnTo>
                    <a:lnTo>
                      <a:pt x="50" y="163"/>
                    </a:lnTo>
                    <a:lnTo>
                      <a:pt x="52" y="165"/>
                    </a:lnTo>
                    <a:lnTo>
                      <a:pt x="54" y="166"/>
                    </a:lnTo>
                    <a:lnTo>
                      <a:pt x="56" y="167"/>
                    </a:lnTo>
                    <a:lnTo>
                      <a:pt x="58" y="169"/>
                    </a:lnTo>
                    <a:lnTo>
                      <a:pt x="64" y="176"/>
                    </a:lnTo>
                    <a:lnTo>
                      <a:pt x="67" y="179"/>
                    </a:lnTo>
                    <a:lnTo>
                      <a:pt x="70" y="182"/>
                    </a:lnTo>
                    <a:lnTo>
                      <a:pt x="73" y="185"/>
                    </a:lnTo>
                    <a:lnTo>
                      <a:pt x="75" y="187"/>
                    </a:lnTo>
                    <a:lnTo>
                      <a:pt x="78" y="189"/>
                    </a:lnTo>
                    <a:lnTo>
                      <a:pt x="81" y="191"/>
                    </a:lnTo>
                    <a:lnTo>
                      <a:pt x="83" y="193"/>
                    </a:lnTo>
                    <a:lnTo>
                      <a:pt x="86" y="195"/>
                    </a:lnTo>
                    <a:lnTo>
                      <a:pt x="88" y="196"/>
                    </a:lnTo>
                    <a:lnTo>
                      <a:pt x="91" y="198"/>
                    </a:lnTo>
                    <a:lnTo>
                      <a:pt x="93" y="199"/>
                    </a:lnTo>
                    <a:lnTo>
                      <a:pt x="96" y="200"/>
                    </a:lnTo>
                    <a:lnTo>
                      <a:pt x="98" y="201"/>
                    </a:lnTo>
                    <a:lnTo>
                      <a:pt x="101" y="203"/>
                    </a:lnTo>
                    <a:lnTo>
                      <a:pt x="103" y="204"/>
                    </a:lnTo>
                    <a:lnTo>
                      <a:pt x="106" y="205"/>
                    </a:lnTo>
                    <a:lnTo>
                      <a:pt x="109" y="206"/>
                    </a:lnTo>
                    <a:lnTo>
                      <a:pt x="111" y="206"/>
                    </a:lnTo>
                    <a:lnTo>
                      <a:pt x="114" y="207"/>
                    </a:lnTo>
                    <a:lnTo>
                      <a:pt x="117" y="208"/>
                    </a:lnTo>
                    <a:lnTo>
                      <a:pt x="120" y="209"/>
                    </a:lnTo>
                    <a:lnTo>
                      <a:pt x="123" y="210"/>
                    </a:lnTo>
                    <a:lnTo>
                      <a:pt x="127" y="211"/>
                    </a:lnTo>
                    <a:lnTo>
                      <a:pt x="130" y="212"/>
                    </a:lnTo>
                    <a:lnTo>
                      <a:pt x="133" y="212"/>
                    </a:lnTo>
                    <a:lnTo>
                      <a:pt x="137" y="213"/>
                    </a:lnTo>
                    <a:lnTo>
                      <a:pt x="141" y="215"/>
                    </a:lnTo>
                    <a:lnTo>
                      <a:pt x="146" y="216"/>
                    </a:lnTo>
                    <a:lnTo>
                      <a:pt x="150" y="217"/>
                    </a:lnTo>
                    <a:lnTo>
                      <a:pt x="155" y="219"/>
                    </a:lnTo>
                    <a:lnTo>
                      <a:pt x="167" y="223"/>
                    </a:lnTo>
                    <a:lnTo>
                      <a:pt x="173" y="225"/>
                    </a:lnTo>
                    <a:lnTo>
                      <a:pt x="178" y="227"/>
                    </a:lnTo>
                    <a:lnTo>
                      <a:pt x="183" y="229"/>
                    </a:lnTo>
                    <a:lnTo>
                      <a:pt x="188" y="230"/>
                    </a:lnTo>
                    <a:lnTo>
                      <a:pt x="192" y="232"/>
                    </a:lnTo>
                    <a:lnTo>
                      <a:pt x="196" y="233"/>
                    </a:lnTo>
                    <a:lnTo>
                      <a:pt x="200" y="235"/>
                    </a:lnTo>
                    <a:lnTo>
                      <a:pt x="204" y="236"/>
                    </a:lnTo>
                    <a:lnTo>
                      <a:pt x="208" y="237"/>
                    </a:lnTo>
                    <a:lnTo>
                      <a:pt x="212" y="239"/>
                    </a:lnTo>
                    <a:lnTo>
                      <a:pt x="216" y="240"/>
                    </a:lnTo>
                    <a:lnTo>
                      <a:pt x="219" y="240"/>
                    </a:lnTo>
                    <a:lnTo>
                      <a:pt x="223" y="241"/>
                    </a:lnTo>
                    <a:lnTo>
                      <a:pt x="226" y="242"/>
                    </a:lnTo>
                    <a:lnTo>
                      <a:pt x="230" y="243"/>
                    </a:lnTo>
                    <a:lnTo>
                      <a:pt x="233" y="244"/>
                    </a:lnTo>
                    <a:lnTo>
                      <a:pt x="237" y="244"/>
                    </a:lnTo>
                    <a:lnTo>
                      <a:pt x="240" y="245"/>
                    </a:lnTo>
                    <a:lnTo>
                      <a:pt x="244" y="245"/>
                    </a:lnTo>
                    <a:lnTo>
                      <a:pt x="248" y="245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5" y="245"/>
                    </a:lnTo>
                    <a:lnTo>
                      <a:pt x="270" y="245"/>
                    </a:lnTo>
                    <a:lnTo>
                      <a:pt x="275" y="245"/>
                    </a:lnTo>
                    <a:lnTo>
                      <a:pt x="280" y="244"/>
                    </a:lnTo>
                    <a:lnTo>
                      <a:pt x="286" y="243"/>
                    </a:lnTo>
                    <a:lnTo>
                      <a:pt x="292" y="243"/>
                    </a:lnTo>
                    <a:lnTo>
                      <a:pt x="298" y="242"/>
                    </a:lnTo>
                    <a:lnTo>
                      <a:pt x="312" y="240"/>
                    </a:lnTo>
                    <a:lnTo>
                      <a:pt x="319" y="239"/>
                    </a:lnTo>
                    <a:lnTo>
                      <a:pt x="326" y="238"/>
                    </a:lnTo>
                    <a:lnTo>
                      <a:pt x="332" y="236"/>
                    </a:lnTo>
                    <a:lnTo>
                      <a:pt x="339" y="235"/>
                    </a:lnTo>
                    <a:lnTo>
                      <a:pt x="346" y="234"/>
                    </a:lnTo>
                    <a:lnTo>
                      <a:pt x="352" y="233"/>
                    </a:lnTo>
                    <a:lnTo>
                      <a:pt x="359" y="231"/>
                    </a:lnTo>
                    <a:lnTo>
                      <a:pt x="365" y="229"/>
                    </a:lnTo>
                    <a:lnTo>
                      <a:pt x="371" y="228"/>
                    </a:lnTo>
                    <a:lnTo>
                      <a:pt x="377" y="226"/>
                    </a:lnTo>
                    <a:lnTo>
                      <a:pt x="382" y="224"/>
                    </a:lnTo>
                    <a:lnTo>
                      <a:pt x="388" y="223"/>
                    </a:lnTo>
                    <a:lnTo>
                      <a:pt x="393" y="221"/>
                    </a:lnTo>
                    <a:lnTo>
                      <a:pt x="399" y="219"/>
                    </a:lnTo>
                    <a:lnTo>
                      <a:pt x="404" y="217"/>
                    </a:lnTo>
                    <a:lnTo>
                      <a:pt x="408" y="215"/>
                    </a:lnTo>
                    <a:lnTo>
                      <a:pt x="413" y="213"/>
                    </a:lnTo>
                    <a:lnTo>
                      <a:pt x="417" y="211"/>
                    </a:lnTo>
                    <a:lnTo>
                      <a:pt x="421" y="208"/>
                    </a:lnTo>
                    <a:lnTo>
                      <a:pt x="425" y="206"/>
                    </a:lnTo>
                    <a:lnTo>
                      <a:pt x="428" y="203"/>
                    </a:lnTo>
                    <a:lnTo>
                      <a:pt x="431" y="200"/>
                    </a:lnTo>
                    <a:lnTo>
                      <a:pt x="434" y="198"/>
                    </a:lnTo>
                    <a:lnTo>
                      <a:pt x="437" y="195"/>
                    </a:lnTo>
                    <a:lnTo>
                      <a:pt x="439" y="192"/>
                    </a:lnTo>
                    <a:lnTo>
                      <a:pt x="441" y="189"/>
                    </a:lnTo>
                    <a:lnTo>
                      <a:pt x="442" y="186"/>
                    </a:lnTo>
                    <a:lnTo>
                      <a:pt x="443" y="183"/>
                    </a:lnTo>
                    <a:lnTo>
                      <a:pt x="444" y="179"/>
                    </a:lnTo>
                    <a:lnTo>
                      <a:pt x="445" y="176"/>
                    </a:lnTo>
                    <a:lnTo>
                      <a:pt x="444" y="173"/>
                    </a:lnTo>
                    <a:lnTo>
                      <a:pt x="443" y="172"/>
                    </a:lnTo>
                    <a:lnTo>
                      <a:pt x="442" y="171"/>
                    </a:lnTo>
                    <a:lnTo>
                      <a:pt x="441" y="170"/>
                    </a:lnTo>
                    <a:lnTo>
                      <a:pt x="440" y="169"/>
                    </a:lnTo>
                    <a:lnTo>
                      <a:pt x="438" y="168"/>
                    </a:lnTo>
                    <a:lnTo>
                      <a:pt x="437" y="168"/>
                    </a:lnTo>
                    <a:lnTo>
                      <a:pt x="435" y="167"/>
                    </a:lnTo>
                    <a:lnTo>
                      <a:pt x="433" y="166"/>
                    </a:lnTo>
                    <a:lnTo>
                      <a:pt x="431" y="166"/>
                    </a:lnTo>
                    <a:lnTo>
                      <a:pt x="429" y="165"/>
                    </a:lnTo>
                    <a:lnTo>
                      <a:pt x="426" y="164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9" y="162"/>
                    </a:lnTo>
                    <a:lnTo>
                      <a:pt x="416" y="162"/>
                    </a:lnTo>
                    <a:lnTo>
                      <a:pt x="414" y="161"/>
                    </a:lnTo>
                    <a:lnTo>
                      <a:pt x="412" y="160"/>
                    </a:lnTo>
                    <a:lnTo>
                      <a:pt x="409" y="160"/>
                    </a:lnTo>
                    <a:lnTo>
                      <a:pt x="407" y="159"/>
                    </a:lnTo>
                    <a:lnTo>
                      <a:pt x="404" y="158"/>
                    </a:lnTo>
                    <a:lnTo>
                      <a:pt x="402" y="156"/>
                    </a:lnTo>
                    <a:lnTo>
                      <a:pt x="400" y="155"/>
                    </a:lnTo>
                    <a:lnTo>
                      <a:pt x="398" y="154"/>
                    </a:lnTo>
                    <a:lnTo>
                      <a:pt x="396" y="153"/>
                    </a:lnTo>
                    <a:lnTo>
                      <a:pt x="395" y="152"/>
                    </a:lnTo>
                    <a:lnTo>
                      <a:pt x="393" y="150"/>
                    </a:lnTo>
                    <a:lnTo>
                      <a:pt x="392" y="149"/>
                    </a:lnTo>
                    <a:lnTo>
                      <a:pt x="391" y="147"/>
                    </a:lnTo>
                    <a:lnTo>
                      <a:pt x="390" y="145"/>
                    </a:lnTo>
                    <a:lnTo>
                      <a:pt x="390" y="143"/>
                    </a:lnTo>
                    <a:lnTo>
                      <a:pt x="389" y="138"/>
                    </a:lnTo>
                    <a:lnTo>
                      <a:pt x="390" y="136"/>
                    </a:lnTo>
                    <a:lnTo>
                      <a:pt x="390" y="134"/>
                    </a:lnTo>
                    <a:lnTo>
                      <a:pt x="391" y="132"/>
                    </a:lnTo>
                    <a:lnTo>
                      <a:pt x="392" y="129"/>
                    </a:lnTo>
                    <a:lnTo>
                      <a:pt x="393" y="127"/>
                    </a:lnTo>
                    <a:lnTo>
                      <a:pt x="395" y="125"/>
                    </a:lnTo>
                    <a:lnTo>
                      <a:pt x="396" y="123"/>
                    </a:lnTo>
                    <a:lnTo>
                      <a:pt x="398" y="120"/>
                    </a:lnTo>
                    <a:lnTo>
                      <a:pt x="400" y="119"/>
                    </a:lnTo>
                    <a:lnTo>
                      <a:pt x="402" y="116"/>
                    </a:lnTo>
                    <a:lnTo>
                      <a:pt x="404" y="114"/>
                    </a:lnTo>
                    <a:lnTo>
                      <a:pt x="406" y="112"/>
                    </a:lnTo>
                    <a:lnTo>
                      <a:pt x="408" y="110"/>
                    </a:lnTo>
                    <a:lnTo>
                      <a:pt x="411" y="108"/>
                    </a:lnTo>
                    <a:lnTo>
                      <a:pt x="413" y="106"/>
                    </a:lnTo>
                    <a:lnTo>
                      <a:pt x="415" y="104"/>
                    </a:lnTo>
                    <a:lnTo>
                      <a:pt x="417" y="102"/>
                    </a:lnTo>
                    <a:lnTo>
                      <a:pt x="419" y="100"/>
                    </a:lnTo>
                    <a:lnTo>
                      <a:pt x="421" y="98"/>
                    </a:lnTo>
                    <a:lnTo>
                      <a:pt x="423" y="97"/>
                    </a:lnTo>
                    <a:lnTo>
                      <a:pt x="424" y="95"/>
                    </a:lnTo>
                    <a:lnTo>
                      <a:pt x="426" y="93"/>
                    </a:lnTo>
                    <a:lnTo>
                      <a:pt x="427" y="92"/>
                    </a:lnTo>
                    <a:lnTo>
                      <a:pt x="428" y="90"/>
                    </a:lnTo>
                    <a:lnTo>
                      <a:pt x="429" y="88"/>
                    </a:lnTo>
                    <a:lnTo>
                      <a:pt x="430" y="86"/>
                    </a:lnTo>
                    <a:lnTo>
                      <a:pt x="431" y="85"/>
                    </a:lnTo>
                    <a:lnTo>
                      <a:pt x="431" y="83"/>
                    </a:lnTo>
                    <a:lnTo>
                      <a:pt x="431" y="82"/>
                    </a:lnTo>
                    <a:lnTo>
                      <a:pt x="430" y="80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78"/>
                    </a:lnTo>
                    <a:lnTo>
                      <a:pt x="427" y="78"/>
                    </a:lnTo>
                    <a:lnTo>
                      <a:pt x="426" y="78"/>
                    </a:lnTo>
                    <a:lnTo>
                      <a:pt x="425" y="78"/>
                    </a:lnTo>
                    <a:lnTo>
                      <a:pt x="424" y="78"/>
                    </a:lnTo>
                    <a:lnTo>
                      <a:pt x="422" y="78"/>
                    </a:lnTo>
                    <a:lnTo>
                      <a:pt x="421" y="78"/>
                    </a:lnTo>
                    <a:lnTo>
                      <a:pt x="420" y="79"/>
                    </a:lnTo>
                    <a:lnTo>
                      <a:pt x="418" y="79"/>
                    </a:lnTo>
                    <a:lnTo>
                      <a:pt x="417" y="79"/>
                    </a:lnTo>
                    <a:lnTo>
                      <a:pt x="415" y="80"/>
                    </a:lnTo>
                    <a:lnTo>
                      <a:pt x="414" y="80"/>
                    </a:lnTo>
                    <a:lnTo>
                      <a:pt x="412" y="80"/>
                    </a:lnTo>
                    <a:lnTo>
                      <a:pt x="411" y="80"/>
                    </a:lnTo>
                    <a:lnTo>
                      <a:pt x="410" y="81"/>
                    </a:lnTo>
                    <a:lnTo>
                      <a:pt x="408" y="81"/>
                    </a:lnTo>
                    <a:lnTo>
                      <a:pt x="407" y="81"/>
                    </a:lnTo>
                    <a:lnTo>
                      <a:pt x="405" y="82"/>
                    </a:lnTo>
                    <a:lnTo>
                      <a:pt x="404" y="82"/>
                    </a:lnTo>
                    <a:lnTo>
                      <a:pt x="403" y="82"/>
                    </a:lnTo>
                    <a:lnTo>
                      <a:pt x="401" y="82"/>
                    </a:lnTo>
                    <a:lnTo>
                      <a:pt x="400" y="82"/>
                    </a:lnTo>
                    <a:lnTo>
                      <a:pt x="399" y="82"/>
                    </a:lnTo>
                    <a:lnTo>
                      <a:pt x="398" y="82"/>
                    </a:lnTo>
                    <a:lnTo>
                      <a:pt x="398" y="82"/>
                    </a:lnTo>
                    <a:lnTo>
                      <a:pt x="397" y="82"/>
                    </a:lnTo>
                    <a:lnTo>
                      <a:pt x="396" y="81"/>
                    </a:lnTo>
                    <a:lnTo>
                      <a:pt x="396" y="81"/>
                    </a:lnTo>
                    <a:lnTo>
                      <a:pt x="395" y="80"/>
                    </a:lnTo>
                    <a:lnTo>
                      <a:pt x="395" y="79"/>
                    </a:lnTo>
                    <a:lnTo>
                      <a:pt x="395" y="77"/>
                    </a:lnTo>
                    <a:lnTo>
                      <a:pt x="396" y="76"/>
                    </a:lnTo>
                    <a:lnTo>
                      <a:pt x="396" y="75"/>
                    </a:lnTo>
                    <a:lnTo>
                      <a:pt x="397" y="74"/>
                    </a:lnTo>
                    <a:lnTo>
                      <a:pt x="398" y="73"/>
                    </a:lnTo>
                    <a:lnTo>
                      <a:pt x="399" y="72"/>
                    </a:lnTo>
                    <a:lnTo>
                      <a:pt x="400" y="71"/>
                    </a:lnTo>
                    <a:lnTo>
                      <a:pt x="401" y="70"/>
                    </a:lnTo>
                    <a:lnTo>
                      <a:pt x="402" y="69"/>
                    </a:lnTo>
                    <a:lnTo>
                      <a:pt x="404" y="67"/>
                    </a:lnTo>
                    <a:lnTo>
                      <a:pt x="405" y="66"/>
                    </a:lnTo>
                    <a:lnTo>
                      <a:pt x="407" y="65"/>
                    </a:lnTo>
                    <a:lnTo>
                      <a:pt x="408" y="63"/>
                    </a:lnTo>
                    <a:lnTo>
                      <a:pt x="410" y="63"/>
                    </a:lnTo>
                    <a:lnTo>
                      <a:pt x="411" y="61"/>
                    </a:lnTo>
                    <a:lnTo>
                      <a:pt x="413" y="60"/>
                    </a:lnTo>
                    <a:lnTo>
                      <a:pt x="414" y="58"/>
                    </a:lnTo>
                    <a:lnTo>
                      <a:pt x="416" y="57"/>
                    </a:lnTo>
                    <a:lnTo>
                      <a:pt x="417" y="56"/>
                    </a:lnTo>
                    <a:lnTo>
                      <a:pt x="418" y="55"/>
                    </a:lnTo>
                    <a:lnTo>
                      <a:pt x="420" y="54"/>
                    </a:lnTo>
                    <a:lnTo>
                      <a:pt x="421" y="52"/>
                    </a:lnTo>
                    <a:lnTo>
                      <a:pt x="422" y="51"/>
                    </a:lnTo>
                    <a:lnTo>
                      <a:pt x="423" y="50"/>
                    </a:lnTo>
                    <a:lnTo>
                      <a:pt x="423" y="49"/>
                    </a:lnTo>
                    <a:lnTo>
                      <a:pt x="424" y="48"/>
                    </a:lnTo>
                    <a:lnTo>
                      <a:pt x="424" y="47"/>
                    </a:lnTo>
                    <a:lnTo>
                      <a:pt x="424" y="46"/>
                    </a:lnTo>
                    <a:lnTo>
                      <a:pt x="424" y="45"/>
                    </a:lnTo>
                    <a:lnTo>
                      <a:pt x="424" y="44"/>
                    </a:lnTo>
                    <a:lnTo>
                      <a:pt x="423" y="41"/>
                    </a:lnTo>
                    <a:lnTo>
                      <a:pt x="422" y="40"/>
                    </a:lnTo>
                    <a:lnTo>
                      <a:pt x="421" y="39"/>
                    </a:lnTo>
                    <a:lnTo>
                      <a:pt x="419" y="38"/>
                    </a:lnTo>
                    <a:lnTo>
                      <a:pt x="418" y="38"/>
                    </a:lnTo>
                    <a:lnTo>
                      <a:pt x="416" y="37"/>
                    </a:lnTo>
                    <a:lnTo>
                      <a:pt x="415" y="37"/>
                    </a:lnTo>
                    <a:lnTo>
                      <a:pt x="413" y="36"/>
                    </a:lnTo>
                    <a:lnTo>
                      <a:pt x="411" y="36"/>
                    </a:lnTo>
                    <a:lnTo>
                      <a:pt x="409" y="36"/>
                    </a:lnTo>
                    <a:lnTo>
                      <a:pt x="406" y="36"/>
                    </a:lnTo>
                    <a:lnTo>
                      <a:pt x="404" y="36"/>
                    </a:lnTo>
                    <a:lnTo>
                      <a:pt x="402" y="37"/>
                    </a:lnTo>
                    <a:lnTo>
                      <a:pt x="399" y="37"/>
                    </a:lnTo>
                    <a:lnTo>
                      <a:pt x="397" y="37"/>
                    </a:lnTo>
                    <a:lnTo>
                      <a:pt x="394" y="38"/>
                    </a:lnTo>
                    <a:lnTo>
                      <a:pt x="391" y="38"/>
                    </a:lnTo>
                    <a:lnTo>
                      <a:pt x="388" y="38"/>
                    </a:lnTo>
                    <a:lnTo>
                      <a:pt x="385" y="39"/>
                    </a:lnTo>
                    <a:lnTo>
                      <a:pt x="382" y="39"/>
                    </a:lnTo>
                    <a:lnTo>
                      <a:pt x="379" y="40"/>
                    </a:lnTo>
                    <a:lnTo>
                      <a:pt x="376" y="40"/>
                    </a:lnTo>
                    <a:lnTo>
                      <a:pt x="373" y="40"/>
                    </a:lnTo>
                    <a:lnTo>
                      <a:pt x="369" y="40"/>
                    </a:lnTo>
                    <a:lnTo>
                      <a:pt x="366" y="41"/>
                    </a:lnTo>
                    <a:lnTo>
                      <a:pt x="362" y="41"/>
                    </a:lnTo>
                    <a:lnTo>
                      <a:pt x="359" y="41"/>
                    </a:lnTo>
                    <a:lnTo>
                      <a:pt x="355" y="41"/>
                    </a:lnTo>
                    <a:lnTo>
                      <a:pt x="351" y="41"/>
                    </a:lnTo>
                    <a:lnTo>
                      <a:pt x="348" y="41"/>
                    </a:lnTo>
                    <a:lnTo>
                      <a:pt x="344" y="41"/>
                    </a:lnTo>
                  </a:path>
                </a:pathLst>
              </a:custGeom>
              <a:solidFill>
                <a:srgbClr val="CC9900"/>
              </a:solidFill>
              <a:ln w="254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0" name="Freeform 79"/>
              <p:cNvSpPr>
                <a:spLocks/>
              </p:cNvSpPr>
              <p:nvPr/>
            </p:nvSpPr>
            <p:spPr bwMode="auto">
              <a:xfrm>
                <a:off x="4351104" y="2926936"/>
                <a:ext cx="265158" cy="311678"/>
              </a:xfrm>
              <a:custGeom>
                <a:avLst/>
                <a:gdLst/>
                <a:ahLst/>
                <a:cxnLst>
                  <a:cxn ang="0">
                    <a:pos x="109" y="5"/>
                  </a:cxn>
                  <a:cxn ang="0">
                    <a:pos x="98" y="2"/>
                  </a:cxn>
                  <a:cxn ang="0">
                    <a:pos x="88" y="0"/>
                  </a:cxn>
                  <a:cxn ang="0">
                    <a:pos x="76" y="1"/>
                  </a:cxn>
                  <a:cxn ang="0">
                    <a:pos x="56" y="7"/>
                  </a:cxn>
                  <a:cxn ang="0">
                    <a:pos x="40" y="14"/>
                  </a:cxn>
                  <a:cxn ang="0">
                    <a:pos x="28" y="22"/>
                  </a:cxn>
                  <a:cxn ang="0">
                    <a:pos x="17" y="34"/>
                  </a:cxn>
                  <a:cxn ang="0">
                    <a:pos x="7" y="53"/>
                  </a:cxn>
                  <a:cxn ang="0">
                    <a:pos x="2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2" y="89"/>
                  </a:cxn>
                  <a:cxn ang="0">
                    <a:pos x="9" y="99"/>
                  </a:cxn>
                  <a:cxn ang="0">
                    <a:pos x="16" y="104"/>
                  </a:cxn>
                  <a:cxn ang="0">
                    <a:pos x="24" y="106"/>
                  </a:cxn>
                  <a:cxn ang="0">
                    <a:pos x="34" y="108"/>
                  </a:cxn>
                  <a:cxn ang="0">
                    <a:pos x="50" y="115"/>
                  </a:cxn>
                  <a:cxn ang="0">
                    <a:pos x="63" y="122"/>
                  </a:cxn>
                  <a:cxn ang="0">
                    <a:pos x="73" y="128"/>
                  </a:cxn>
                  <a:cxn ang="0">
                    <a:pos x="82" y="133"/>
                  </a:cxn>
                  <a:cxn ang="0">
                    <a:pos x="96" y="140"/>
                  </a:cxn>
                  <a:cxn ang="0">
                    <a:pos x="114" y="146"/>
                  </a:cxn>
                  <a:cxn ang="0">
                    <a:pos x="124" y="149"/>
                  </a:cxn>
                  <a:cxn ang="0">
                    <a:pos x="132" y="151"/>
                  </a:cxn>
                  <a:cxn ang="0">
                    <a:pos x="143" y="152"/>
                  </a:cxn>
                  <a:cxn ang="0">
                    <a:pos x="159" y="157"/>
                  </a:cxn>
                  <a:cxn ang="0">
                    <a:pos x="172" y="161"/>
                  </a:cxn>
                  <a:cxn ang="0">
                    <a:pos x="182" y="165"/>
                  </a:cxn>
                  <a:cxn ang="0">
                    <a:pos x="190" y="168"/>
                  </a:cxn>
                  <a:cxn ang="0">
                    <a:pos x="196" y="165"/>
                  </a:cxn>
                  <a:cxn ang="0">
                    <a:pos x="199" y="153"/>
                  </a:cxn>
                  <a:cxn ang="0">
                    <a:pos x="196" y="136"/>
                  </a:cxn>
                  <a:cxn ang="0">
                    <a:pos x="188" y="119"/>
                  </a:cxn>
                  <a:cxn ang="0">
                    <a:pos x="176" y="105"/>
                  </a:cxn>
                  <a:cxn ang="0">
                    <a:pos x="162" y="97"/>
                  </a:cxn>
                  <a:cxn ang="0">
                    <a:pos x="154" y="100"/>
                  </a:cxn>
                  <a:cxn ang="0">
                    <a:pos x="145" y="106"/>
                  </a:cxn>
                  <a:cxn ang="0">
                    <a:pos x="136" y="111"/>
                  </a:cxn>
                  <a:cxn ang="0">
                    <a:pos x="125" y="112"/>
                  </a:cxn>
                  <a:cxn ang="0">
                    <a:pos x="111" y="108"/>
                  </a:cxn>
                  <a:cxn ang="0">
                    <a:pos x="101" y="103"/>
                  </a:cxn>
                  <a:cxn ang="0">
                    <a:pos x="93" y="96"/>
                  </a:cxn>
                  <a:cxn ang="0">
                    <a:pos x="88" y="87"/>
                  </a:cxn>
                  <a:cxn ang="0">
                    <a:pos x="87" y="73"/>
                  </a:cxn>
                  <a:cxn ang="0">
                    <a:pos x="91" y="61"/>
                  </a:cxn>
                  <a:cxn ang="0">
                    <a:pos x="98" y="51"/>
                  </a:cxn>
                  <a:cxn ang="0">
                    <a:pos x="109" y="39"/>
                  </a:cxn>
                  <a:cxn ang="0">
                    <a:pos x="121" y="24"/>
                  </a:cxn>
                  <a:cxn ang="0">
                    <a:pos x="126" y="19"/>
                  </a:cxn>
                  <a:cxn ang="0">
                    <a:pos x="131" y="14"/>
                  </a:cxn>
                  <a:cxn ang="0">
                    <a:pos x="135" y="11"/>
                  </a:cxn>
                  <a:cxn ang="0">
                    <a:pos x="136" y="6"/>
                  </a:cxn>
                  <a:cxn ang="0">
                    <a:pos x="133" y="6"/>
                  </a:cxn>
                  <a:cxn ang="0">
                    <a:pos x="130" y="6"/>
                  </a:cxn>
                  <a:cxn ang="0">
                    <a:pos x="125" y="7"/>
                  </a:cxn>
                </a:cxnLst>
                <a:rect l="0" t="0" r="r" b="b"/>
                <a:pathLst>
                  <a:path w="200" h="169">
                    <a:moveTo>
                      <a:pt x="125" y="7"/>
                    </a:moveTo>
                    <a:lnTo>
                      <a:pt x="120" y="6"/>
                    </a:lnTo>
                    <a:lnTo>
                      <a:pt x="117" y="6"/>
                    </a:lnTo>
                    <a:lnTo>
                      <a:pt x="115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102" y="3"/>
                    </a:lnTo>
                    <a:lnTo>
                      <a:pt x="101" y="3"/>
                    </a:lnTo>
                    <a:lnTo>
                      <a:pt x="99" y="3"/>
                    </a:lnTo>
                    <a:lnTo>
                      <a:pt x="98" y="2"/>
                    </a:lnTo>
                    <a:lnTo>
                      <a:pt x="96" y="2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2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4" y="1"/>
                    </a:lnTo>
                    <a:lnTo>
                      <a:pt x="72" y="2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2" y="6"/>
                    </a:lnTo>
                    <a:lnTo>
                      <a:pt x="59" y="6"/>
                    </a:lnTo>
                    <a:lnTo>
                      <a:pt x="56" y="7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0" y="14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9" y="33"/>
                    </a:lnTo>
                    <a:lnTo>
                      <a:pt x="17" y="34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2" y="44"/>
                    </a:lnTo>
                    <a:lnTo>
                      <a:pt x="10" y="47"/>
                    </a:lnTo>
                    <a:lnTo>
                      <a:pt x="9" y="50"/>
                    </a:lnTo>
                    <a:lnTo>
                      <a:pt x="7" y="53"/>
                    </a:lnTo>
                    <a:lnTo>
                      <a:pt x="6" y="56"/>
                    </a:lnTo>
                    <a:lnTo>
                      <a:pt x="5" y="57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3" y="61"/>
                    </a:lnTo>
                    <a:lnTo>
                      <a:pt x="3" y="62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4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3" y="90"/>
                    </a:lnTo>
                    <a:lnTo>
                      <a:pt x="3" y="91"/>
                    </a:lnTo>
                    <a:lnTo>
                      <a:pt x="4" y="92"/>
                    </a:lnTo>
                    <a:lnTo>
                      <a:pt x="6" y="95"/>
                    </a:lnTo>
                    <a:lnTo>
                      <a:pt x="7" y="96"/>
                    </a:lnTo>
                    <a:lnTo>
                      <a:pt x="8" y="98"/>
                    </a:lnTo>
                    <a:lnTo>
                      <a:pt x="9" y="99"/>
                    </a:lnTo>
                    <a:lnTo>
                      <a:pt x="10" y="100"/>
                    </a:lnTo>
                    <a:lnTo>
                      <a:pt x="10" y="101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3" y="102"/>
                    </a:lnTo>
                    <a:lnTo>
                      <a:pt x="15" y="103"/>
                    </a:lnTo>
                    <a:lnTo>
                      <a:pt x="16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20" y="105"/>
                    </a:lnTo>
                    <a:lnTo>
                      <a:pt x="21" y="105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1" y="107"/>
                    </a:lnTo>
                    <a:lnTo>
                      <a:pt x="32" y="107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7" y="109"/>
                    </a:lnTo>
                    <a:lnTo>
                      <a:pt x="39" y="109"/>
                    </a:lnTo>
                    <a:lnTo>
                      <a:pt x="41" y="110"/>
                    </a:lnTo>
                    <a:lnTo>
                      <a:pt x="43" y="111"/>
                    </a:lnTo>
                    <a:lnTo>
                      <a:pt x="45" y="112"/>
                    </a:lnTo>
                    <a:lnTo>
                      <a:pt x="50" y="115"/>
                    </a:lnTo>
                    <a:lnTo>
                      <a:pt x="52" y="116"/>
                    </a:lnTo>
                    <a:lnTo>
                      <a:pt x="54" y="117"/>
                    </a:lnTo>
                    <a:lnTo>
                      <a:pt x="56" y="118"/>
                    </a:lnTo>
                    <a:lnTo>
                      <a:pt x="58" y="119"/>
                    </a:lnTo>
                    <a:lnTo>
                      <a:pt x="60" y="120"/>
                    </a:lnTo>
                    <a:lnTo>
                      <a:pt x="62" y="121"/>
                    </a:lnTo>
                    <a:lnTo>
                      <a:pt x="63" y="122"/>
                    </a:lnTo>
                    <a:lnTo>
                      <a:pt x="65" y="123"/>
                    </a:lnTo>
                    <a:lnTo>
                      <a:pt x="66" y="124"/>
                    </a:lnTo>
                    <a:lnTo>
                      <a:pt x="67" y="125"/>
                    </a:lnTo>
                    <a:lnTo>
                      <a:pt x="68" y="126"/>
                    </a:lnTo>
                    <a:lnTo>
                      <a:pt x="70" y="126"/>
                    </a:lnTo>
                    <a:lnTo>
                      <a:pt x="71" y="127"/>
                    </a:lnTo>
                    <a:lnTo>
                      <a:pt x="73" y="128"/>
                    </a:lnTo>
                    <a:lnTo>
                      <a:pt x="74" y="129"/>
                    </a:lnTo>
                    <a:lnTo>
                      <a:pt x="75" y="129"/>
                    </a:lnTo>
                    <a:lnTo>
                      <a:pt x="77" y="130"/>
                    </a:lnTo>
                    <a:lnTo>
                      <a:pt x="78" y="131"/>
                    </a:lnTo>
                    <a:lnTo>
                      <a:pt x="79" y="132"/>
                    </a:lnTo>
                    <a:lnTo>
                      <a:pt x="81" y="133"/>
                    </a:lnTo>
                    <a:lnTo>
                      <a:pt x="82" y="133"/>
                    </a:lnTo>
                    <a:lnTo>
                      <a:pt x="84" y="134"/>
                    </a:lnTo>
                    <a:lnTo>
                      <a:pt x="86" y="135"/>
                    </a:lnTo>
                    <a:lnTo>
                      <a:pt x="88" y="136"/>
                    </a:lnTo>
                    <a:lnTo>
                      <a:pt x="90" y="137"/>
                    </a:lnTo>
                    <a:lnTo>
                      <a:pt x="92" y="138"/>
                    </a:lnTo>
                    <a:lnTo>
                      <a:pt x="94" y="139"/>
                    </a:lnTo>
                    <a:lnTo>
                      <a:pt x="96" y="140"/>
                    </a:lnTo>
                    <a:lnTo>
                      <a:pt x="99" y="140"/>
                    </a:lnTo>
                    <a:lnTo>
                      <a:pt x="102" y="141"/>
                    </a:lnTo>
                    <a:lnTo>
                      <a:pt x="106" y="143"/>
                    </a:lnTo>
                    <a:lnTo>
                      <a:pt x="108" y="144"/>
                    </a:lnTo>
                    <a:lnTo>
                      <a:pt x="110" y="145"/>
                    </a:lnTo>
                    <a:lnTo>
                      <a:pt x="112" y="145"/>
                    </a:lnTo>
                    <a:lnTo>
                      <a:pt x="114" y="146"/>
                    </a:lnTo>
                    <a:lnTo>
                      <a:pt x="115" y="146"/>
                    </a:lnTo>
                    <a:lnTo>
                      <a:pt x="117" y="147"/>
                    </a:lnTo>
                    <a:lnTo>
                      <a:pt x="118" y="147"/>
                    </a:lnTo>
                    <a:lnTo>
                      <a:pt x="120" y="147"/>
                    </a:lnTo>
                    <a:lnTo>
                      <a:pt x="121" y="148"/>
                    </a:lnTo>
                    <a:lnTo>
                      <a:pt x="122" y="148"/>
                    </a:lnTo>
                    <a:lnTo>
                      <a:pt x="124" y="149"/>
                    </a:lnTo>
                    <a:lnTo>
                      <a:pt x="125" y="149"/>
                    </a:lnTo>
                    <a:lnTo>
                      <a:pt x="126" y="149"/>
                    </a:lnTo>
                    <a:lnTo>
                      <a:pt x="127" y="149"/>
                    </a:lnTo>
                    <a:lnTo>
                      <a:pt x="129" y="150"/>
                    </a:lnTo>
                    <a:lnTo>
                      <a:pt x="130" y="150"/>
                    </a:lnTo>
                    <a:lnTo>
                      <a:pt x="131" y="150"/>
                    </a:lnTo>
                    <a:lnTo>
                      <a:pt x="132" y="151"/>
                    </a:lnTo>
                    <a:lnTo>
                      <a:pt x="133" y="151"/>
                    </a:lnTo>
                    <a:lnTo>
                      <a:pt x="135" y="151"/>
                    </a:lnTo>
                    <a:lnTo>
                      <a:pt x="136" y="151"/>
                    </a:lnTo>
                    <a:lnTo>
                      <a:pt x="138" y="151"/>
                    </a:lnTo>
                    <a:lnTo>
                      <a:pt x="139" y="151"/>
                    </a:lnTo>
                    <a:lnTo>
                      <a:pt x="141" y="152"/>
                    </a:lnTo>
                    <a:lnTo>
                      <a:pt x="143" y="152"/>
                    </a:lnTo>
                    <a:lnTo>
                      <a:pt x="145" y="153"/>
                    </a:lnTo>
                    <a:lnTo>
                      <a:pt x="147" y="153"/>
                    </a:lnTo>
                    <a:lnTo>
                      <a:pt x="149" y="154"/>
                    </a:lnTo>
                    <a:lnTo>
                      <a:pt x="151" y="154"/>
                    </a:lnTo>
                    <a:lnTo>
                      <a:pt x="153" y="155"/>
                    </a:lnTo>
                    <a:lnTo>
                      <a:pt x="157" y="156"/>
                    </a:lnTo>
                    <a:lnTo>
                      <a:pt x="159" y="157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7" y="159"/>
                    </a:lnTo>
                    <a:lnTo>
                      <a:pt x="168" y="160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73" y="162"/>
                    </a:lnTo>
                    <a:lnTo>
                      <a:pt x="175" y="162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9" y="164"/>
                    </a:lnTo>
                    <a:lnTo>
                      <a:pt x="181" y="165"/>
                    </a:lnTo>
                    <a:lnTo>
                      <a:pt x="182" y="165"/>
                    </a:lnTo>
                    <a:lnTo>
                      <a:pt x="183" y="166"/>
                    </a:lnTo>
                    <a:lnTo>
                      <a:pt x="185" y="166"/>
                    </a:lnTo>
                    <a:lnTo>
                      <a:pt x="186" y="167"/>
                    </a:lnTo>
                    <a:lnTo>
                      <a:pt x="187" y="167"/>
                    </a:lnTo>
                    <a:lnTo>
                      <a:pt x="188" y="167"/>
                    </a:lnTo>
                    <a:lnTo>
                      <a:pt x="189" y="168"/>
                    </a:lnTo>
                    <a:lnTo>
                      <a:pt x="190" y="168"/>
                    </a:lnTo>
                    <a:lnTo>
                      <a:pt x="191" y="168"/>
                    </a:lnTo>
                    <a:lnTo>
                      <a:pt x="192" y="168"/>
                    </a:lnTo>
                    <a:lnTo>
                      <a:pt x="193" y="167"/>
                    </a:lnTo>
                    <a:lnTo>
                      <a:pt x="194" y="167"/>
                    </a:lnTo>
                    <a:lnTo>
                      <a:pt x="195" y="167"/>
                    </a:lnTo>
                    <a:lnTo>
                      <a:pt x="195" y="166"/>
                    </a:lnTo>
                    <a:lnTo>
                      <a:pt x="196" y="165"/>
                    </a:lnTo>
                    <a:lnTo>
                      <a:pt x="197" y="165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9" y="159"/>
                    </a:lnTo>
                    <a:lnTo>
                      <a:pt x="199" y="157"/>
                    </a:lnTo>
                    <a:lnTo>
                      <a:pt x="199" y="155"/>
                    </a:lnTo>
                    <a:lnTo>
                      <a:pt x="199" y="153"/>
                    </a:lnTo>
                    <a:lnTo>
                      <a:pt x="199" y="151"/>
                    </a:lnTo>
                    <a:lnTo>
                      <a:pt x="199" y="148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7" y="141"/>
                    </a:lnTo>
                    <a:lnTo>
                      <a:pt x="196" y="139"/>
                    </a:lnTo>
                    <a:lnTo>
                      <a:pt x="196" y="136"/>
                    </a:lnTo>
                    <a:lnTo>
                      <a:pt x="195" y="134"/>
                    </a:lnTo>
                    <a:lnTo>
                      <a:pt x="194" y="131"/>
                    </a:lnTo>
                    <a:lnTo>
                      <a:pt x="193" y="129"/>
                    </a:lnTo>
                    <a:lnTo>
                      <a:pt x="192" y="126"/>
                    </a:lnTo>
                    <a:lnTo>
                      <a:pt x="190" y="124"/>
                    </a:lnTo>
                    <a:lnTo>
                      <a:pt x="189" y="121"/>
                    </a:lnTo>
                    <a:lnTo>
                      <a:pt x="188" y="119"/>
                    </a:lnTo>
                    <a:lnTo>
                      <a:pt x="186" y="117"/>
                    </a:lnTo>
                    <a:lnTo>
                      <a:pt x="185" y="114"/>
                    </a:lnTo>
                    <a:lnTo>
                      <a:pt x="183" y="112"/>
                    </a:lnTo>
                    <a:lnTo>
                      <a:pt x="181" y="110"/>
                    </a:lnTo>
                    <a:lnTo>
                      <a:pt x="180" y="108"/>
                    </a:lnTo>
                    <a:lnTo>
                      <a:pt x="178" y="106"/>
                    </a:lnTo>
                    <a:lnTo>
                      <a:pt x="176" y="105"/>
                    </a:lnTo>
                    <a:lnTo>
                      <a:pt x="174" y="103"/>
                    </a:lnTo>
                    <a:lnTo>
                      <a:pt x="172" y="101"/>
                    </a:lnTo>
                    <a:lnTo>
                      <a:pt x="170" y="100"/>
                    </a:lnTo>
                    <a:lnTo>
                      <a:pt x="168" y="99"/>
                    </a:lnTo>
                    <a:lnTo>
                      <a:pt x="165" y="98"/>
                    </a:lnTo>
                    <a:lnTo>
                      <a:pt x="163" y="97"/>
                    </a:lnTo>
                    <a:lnTo>
                      <a:pt x="162" y="97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8"/>
                    </a:lnTo>
                    <a:lnTo>
                      <a:pt x="157" y="98"/>
                    </a:lnTo>
                    <a:lnTo>
                      <a:pt x="156" y="98"/>
                    </a:lnTo>
                    <a:lnTo>
                      <a:pt x="155" y="99"/>
                    </a:lnTo>
                    <a:lnTo>
                      <a:pt x="154" y="100"/>
                    </a:lnTo>
                    <a:lnTo>
                      <a:pt x="152" y="101"/>
                    </a:lnTo>
                    <a:lnTo>
                      <a:pt x="151" y="101"/>
                    </a:lnTo>
                    <a:lnTo>
                      <a:pt x="150" y="102"/>
                    </a:lnTo>
                    <a:lnTo>
                      <a:pt x="149" y="103"/>
                    </a:lnTo>
                    <a:lnTo>
                      <a:pt x="148" y="104"/>
                    </a:lnTo>
                    <a:lnTo>
                      <a:pt x="146" y="105"/>
                    </a:lnTo>
                    <a:lnTo>
                      <a:pt x="145" y="106"/>
                    </a:lnTo>
                    <a:lnTo>
                      <a:pt x="144" y="106"/>
                    </a:lnTo>
                    <a:lnTo>
                      <a:pt x="143" y="107"/>
                    </a:lnTo>
                    <a:lnTo>
                      <a:pt x="141" y="108"/>
                    </a:lnTo>
                    <a:lnTo>
                      <a:pt x="140" y="109"/>
                    </a:lnTo>
                    <a:lnTo>
                      <a:pt x="139" y="110"/>
                    </a:lnTo>
                    <a:lnTo>
                      <a:pt x="137" y="110"/>
                    </a:lnTo>
                    <a:lnTo>
                      <a:pt x="136" y="111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2" y="112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09"/>
                    </a:lnTo>
                    <a:lnTo>
                      <a:pt x="112" y="109"/>
                    </a:lnTo>
                    <a:lnTo>
                      <a:pt x="111" y="108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6" y="106"/>
                    </a:lnTo>
                    <a:lnTo>
                      <a:pt x="105" y="106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3"/>
                    </a:lnTo>
                    <a:lnTo>
                      <a:pt x="100" y="102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6" y="100"/>
                    </a:lnTo>
                    <a:lnTo>
                      <a:pt x="95" y="99"/>
                    </a:lnTo>
                    <a:lnTo>
                      <a:pt x="94" y="98"/>
                    </a:lnTo>
                    <a:lnTo>
                      <a:pt x="93" y="96"/>
                    </a:lnTo>
                    <a:lnTo>
                      <a:pt x="92" y="95"/>
                    </a:lnTo>
                    <a:lnTo>
                      <a:pt x="92" y="94"/>
                    </a:lnTo>
                    <a:lnTo>
                      <a:pt x="91" y="93"/>
                    </a:lnTo>
                    <a:lnTo>
                      <a:pt x="90" y="92"/>
                    </a:lnTo>
                    <a:lnTo>
                      <a:pt x="89" y="90"/>
                    </a:lnTo>
                    <a:lnTo>
                      <a:pt x="89" y="89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78"/>
                    </a:lnTo>
                    <a:lnTo>
                      <a:pt x="87" y="76"/>
                    </a:lnTo>
                    <a:lnTo>
                      <a:pt x="87" y="74"/>
                    </a:lnTo>
                    <a:lnTo>
                      <a:pt x="87" y="73"/>
                    </a:lnTo>
                    <a:lnTo>
                      <a:pt x="87" y="71"/>
                    </a:lnTo>
                    <a:lnTo>
                      <a:pt x="87" y="69"/>
                    </a:lnTo>
                    <a:lnTo>
                      <a:pt x="88" y="67"/>
                    </a:lnTo>
                    <a:lnTo>
                      <a:pt x="88" y="66"/>
                    </a:lnTo>
                    <a:lnTo>
                      <a:pt x="89" y="64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2" y="60"/>
                    </a:lnTo>
                    <a:lnTo>
                      <a:pt x="93" y="58"/>
                    </a:lnTo>
                    <a:lnTo>
                      <a:pt x="94" y="57"/>
                    </a:lnTo>
                    <a:lnTo>
                      <a:pt x="95" y="55"/>
                    </a:lnTo>
                    <a:lnTo>
                      <a:pt x="96" y="54"/>
                    </a:lnTo>
                    <a:lnTo>
                      <a:pt x="97" y="52"/>
                    </a:lnTo>
                    <a:lnTo>
                      <a:pt x="98" y="51"/>
                    </a:lnTo>
                    <a:lnTo>
                      <a:pt x="100" y="49"/>
                    </a:lnTo>
                    <a:lnTo>
                      <a:pt x="101" y="48"/>
                    </a:lnTo>
                    <a:lnTo>
                      <a:pt x="103" y="46"/>
                    </a:lnTo>
                    <a:lnTo>
                      <a:pt x="104" y="45"/>
                    </a:lnTo>
                    <a:lnTo>
                      <a:pt x="106" y="43"/>
                    </a:lnTo>
                    <a:lnTo>
                      <a:pt x="107" y="41"/>
                    </a:lnTo>
                    <a:lnTo>
                      <a:pt x="109" y="39"/>
                    </a:lnTo>
                    <a:lnTo>
                      <a:pt x="111" y="37"/>
                    </a:lnTo>
                    <a:lnTo>
                      <a:pt x="112" y="35"/>
                    </a:lnTo>
                    <a:lnTo>
                      <a:pt x="114" y="33"/>
                    </a:lnTo>
                    <a:lnTo>
                      <a:pt x="116" y="31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4"/>
                    </a:lnTo>
                    <a:lnTo>
                      <a:pt x="121" y="23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4" y="21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8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3" y="12"/>
                    </a:lnTo>
                    <a:lnTo>
                      <a:pt x="134" y="12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6" y="9"/>
                    </a:lnTo>
                    <a:lnTo>
                      <a:pt x="136" y="8"/>
                    </a:lnTo>
                    <a:lnTo>
                      <a:pt x="136" y="7"/>
                    </a:lnTo>
                    <a:lnTo>
                      <a:pt x="136" y="7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5" y="6"/>
                    </a:lnTo>
                    <a:lnTo>
                      <a:pt x="135" y="6"/>
                    </a:lnTo>
                    <a:lnTo>
                      <a:pt x="135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6" y="7"/>
                    </a:lnTo>
                    <a:lnTo>
                      <a:pt x="125" y="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1" name="Oval 80"/>
              <p:cNvSpPr>
                <a:spLocks noChangeArrowheads="1"/>
              </p:cNvSpPr>
              <p:nvPr/>
            </p:nvSpPr>
            <p:spPr bwMode="auto">
              <a:xfrm flipH="1">
                <a:off x="4612284" y="2947223"/>
                <a:ext cx="53031" cy="33197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2" name="Oval 81"/>
              <p:cNvSpPr>
                <a:spLocks noChangeArrowheads="1"/>
              </p:cNvSpPr>
              <p:nvPr/>
            </p:nvSpPr>
            <p:spPr bwMode="auto">
              <a:xfrm flipH="1">
                <a:off x="4551299" y="3000706"/>
                <a:ext cx="54358" cy="57172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3" name="Oval 82"/>
              <p:cNvSpPr>
                <a:spLocks noChangeArrowheads="1"/>
              </p:cNvSpPr>
              <p:nvPr/>
            </p:nvSpPr>
            <p:spPr bwMode="auto">
              <a:xfrm flipH="1">
                <a:off x="4666642" y="3035747"/>
                <a:ext cx="53031" cy="36885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4" name="Oval 83"/>
              <p:cNvSpPr>
                <a:spLocks noChangeArrowheads="1"/>
              </p:cNvSpPr>
              <p:nvPr/>
            </p:nvSpPr>
            <p:spPr bwMode="auto">
              <a:xfrm flipH="1">
                <a:off x="4644103" y="3168533"/>
                <a:ext cx="53031" cy="35041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5" name="Oval 84"/>
              <p:cNvSpPr>
                <a:spLocks noChangeArrowheads="1"/>
              </p:cNvSpPr>
              <p:nvPr/>
            </p:nvSpPr>
            <p:spPr bwMode="auto">
              <a:xfrm flipH="1">
                <a:off x="4735583" y="2961977"/>
                <a:ext cx="54358" cy="22131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6" name="Oval 85"/>
              <p:cNvSpPr>
                <a:spLocks noChangeArrowheads="1"/>
              </p:cNvSpPr>
              <p:nvPr/>
            </p:nvSpPr>
            <p:spPr bwMode="auto">
              <a:xfrm flipH="1">
                <a:off x="4748841" y="3164844"/>
                <a:ext cx="53031" cy="35041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7" name="Freeform 87"/>
              <p:cNvSpPr>
                <a:spLocks/>
              </p:cNvSpPr>
              <p:nvPr/>
            </p:nvSpPr>
            <p:spPr bwMode="auto">
              <a:xfrm>
                <a:off x="4004578" y="2550779"/>
                <a:ext cx="741656" cy="572666"/>
              </a:xfrm>
              <a:custGeom>
                <a:avLst/>
                <a:gdLst/>
                <a:ahLst/>
                <a:cxnLst>
                  <a:cxn ang="0">
                    <a:pos x="314" y="36"/>
                  </a:cxn>
                  <a:cxn ang="0">
                    <a:pos x="292" y="31"/>
                  </a:cxn>
                  <a:cxn ang="0">
                    <a:pos x="273" y="26"/>
                  </a:cxn>
                  <a:cxn ang="0">
                    <a:pos x="253" y="22"/>
                  </a:cxn>
                  <a:cxn ang="0">
                    <a:pos x="226" y="21"/>
                  </a:cxn>
                  <a:cxn ang="0">
                    <a:pos x="182" y="18"/>
                  </a:cxn>
                  <a:cxn ang="0">
                    <a:pos x="132" y="9"/>
                  </a:cxn>
                  <a:cxn ang="0">
                    <a:pos x="82" y="1"/>
                  </a:cxn>
                  <a:cxn ang="0">
                    <a:pos x="47" y="3"/>
                  </a:cxn>
                  <a:cxn ang="0">
                    <a:pos x="37" y="24"/>
                  </a:cxn>
                  <a:cxn ang="0">
                    <a:pos x="52" y="57"/>
                  </a:cxn>
                  <a:cxn ang="0">
                    <a:pos x="48" y="71"/>
                  </a:cxn>
                  <a:cxn ang="0">
                    <a:pos x="35" y="81"/>
                  </a:cxn>
                  <a:cxn ang="0">
                    <a:pos x="18" y="90"/>
                  </a:cxn>
                  <a:cxn ang="0">
                    <a:pos x="5" y="103"/>
                  </a:cxn>
                  <a:cxn ang="0">
                    <a:pos x="0" y="122"/>
                  </a:cxn>
                  <a:cxn ang="0">
                    <a:pos x="6" y="133"/>
                  </a:cxn>
                  <a:cxn ang="0">
                    <a:pos x="19" y="143"/>
                  </a:cxn>
                  <a:cxn ang="0">
                    <a:pos x="33" y="152"/>
                  </a:cxn>
                  <a:cxn ang="0">
                    <a:pos x="48" y="161"/>
                  </a:cxn>
                  <a:cxn ang="0">
                    <a:pos x="64" y="176"/>
                  </a:cxn>
                  <a:cxn ang="0">
                    <a:pos x="81" y="191"/>
                  </a:cxn>
                  <a:cxn ang="0">
                    <a:pos x="96" y="200"/>
                  </a:cxn>
                  <a:cxn ang="0">
                    <a:pos x="111" y="206"/>
                  </a:cxn>
                  <a:cxn ang="0">
                    <a:pos x="130" y="212"/>
                  </a:cxn>
                  <a:cxn ang="0">
                    <a:pos x="155" y="219"/>
                  </a:cxn>
                  <a:cxn ang="0">
                    <a:pos x="192" y="232"/>
                  </a:cxn>
                  <a:cxn ang="0">
                    <a:pos x="216" y="240"/>
                  </a:cxn>
                  <a:cxn ang="0">
                    <a:pos x="237" y="244"/>
                  </a:cxn>
                  <a:cxn ang="0">
                    <a:pos x="260" y="246"/>
                  </a:cxn>
                  <a:cxn ang="0">
                    <a:pos x="292" y="243"/>
                  </a:cxn>
                  <a:cxn ang="0">
                    <a:pos x="339" y="235"/>
                  </a:cxn>
                  <a:cxn ang="0">
                    <a:pos x="377" y="226"/>
                  </a:cxn>
                  <a:cxn ang="0">
                    <a:pos x="408" y="215"/>
                  </a:cxn>
                  <a:cxn ang="0">
                    <a:pos x="431" y="200"/>
                  </a:cxn>
                  <a:cxn ang="0">
                    <a:pos x="443" y="183"/>
                  </a:cxn>
                  <a:cxn ang="0">
                    <a:pos x="441" y="170"/>
                  </a:cxn>
                  <a:cxn ang="0">
                    <a:pos x="431" y="166"/>
                  </a:cxn>
                  <a:cxn ang="0">
                    <a:pos x="416" y="162"/>
                  </a:cxn>
                  <a:cxn ang="0">
                    <a:pos x="402" y="156"/>
                  </a:cxn>
                  <a:cxn ang="0">
                    <a:pos x="392" y="149"/>
                  </a:cxn>
                  <a:cxn ang="0">
                    <a:pos x="390" y="134"/>
                  </a:cxn>
                  <a:cxn ang="0">
                    <a:pos x="398" y="120"/>
                  </a:cxn>
                  <a:cxn ang="0">
                    <a:pos x="411" y="108"/>
                  </a:cxn>
                  <a:cxn ang="0">
                    <a:pos x="423" y="97"/>
                  </a:cxn>
                  <a:cxn ang="0">
                    <a:pos x="430" y="86"/>
                  </a:cxn>
                  <a:cxn ang="0">
                    <a:pos x="428" y="79"/>
                  </a:cxn>
                  <a:cxn ang="0">
                    <a:pos x="422" y="78"/>
                  </a:cxn>
                  <a:cxn ang="0">
                    <a:pos x="414" y="80"/>
                  </a:cxn>
                  <a:cxn ang="0">
                    <a:pos x="405" y="82"/>
                  </a:cxn>
                  <a:cxn ang="0">
                    <a:pos x="398" y="82"/>
                  </a:cxn>
                  <a:cxn ang="0">
                    <a:pos x="395" y="79"/>
                  </a:cxn>
                  <a:cxn ang="0">
                    <a:pos x="399" y="72"/>
                  </a:cxn>
                  <a:cxn ang="0">
                    <a:pos x="407" y="65"/>
                  </a:cxn>
                  <a:cxn ang="0">
                    <a:pos x="416" y="57"/>
                  </a:cxn>
                  <a:cxn ang="0">
                    <a:pos x="423" y="50"/>
                  </a:cxn>
                  <a:cxn ang="0">
                    <a:pos x="424" y="44"/>
                  </a:cxn>
                  <a:cxn ang="0">
                    <a:pos x="416" y="37"/>
                  </a:cxn>
                  <a:cxn ang="0">
                    <a:pos x="404" y="36"/>
                  </a:cxn>
                  <a:cxn ang="0">
                    <a:pos x="388" y="38"/>
                  </a:cxn>
                  <a:cxn ang="0">
                    <a:pos x="369" y="40"/>
                  </a:cxn>
                  <a:cxn ang="0">
                    <a:pos x="348" y="41"/>
                  </a:cxn>
                </a:cxnLst>
                <a:rect l="0" t="0" r="r" b="b"/>
                <a:pathLst>
                  <a:path w="446" h="247">
                    <a:moveTo>
                      <a:pt x="344" y="41"/>
                    </a:moveTo>
                    <a:lnTo>
                      <a:pt x="332" y="40"/>
                    </a:lnTo>
                    <a:lnTo>
                      <a:pt x="327" y="39"/>
                    </a:lnTo>
                    <a:lnTo>
                      <a:pt x="322" y="38"/>
                    </a:lnTo>
                    <a:lnTo>
                      <a:pt x="318" y="37"/>
                    </a:lnTo>
                    <a:lnTo>
                      <a:pt x="314" y="36"/>
                    </a:lnTo>
                    <a:lnTo>
                      <a:pt x="310" y="35"/>
                    </a:lnTo>
                    <a:lnTo>
                      <a:pt x="306" y="34"/>
                    </a:lnTo>
                    <a:lnTo>
                      <a:pt x="302" y="34"/>
                    </a:lnTo>
                    <a:lnTo>
                      <a:pt x="298" y="33"/>
                    </a:lnTo>
                    <a:lnTo>
                      <a:pt x="295" y="32"/>
                    </a:lnTo>
                    <a:lnTo>
                      <a:pt x="292" y="31"/>
                    </a:lnTo>
                    <a:lnTo>
                      <a:pt x="288" y="30"/>
                    </a:lnTo>
                    <a:lnTo>
                      <a:pt x="285" y="29"/>
                    </a:lnTo>
                    <a:lnTo>
                      <a:pt x="282" y="28"/>
                    </a:lnTo>
                    <a:lnTo>
                      <a:pt x="279" y="27"/>
                    </a:lnTo>
                    <a:lnTo>
                      <a:pt x="276" y="26"/>
                    </a:lnTo>
                    <a:lnTo>
                      <a:pt x="273" y="26"/>
                    </a:lnTo>
                    <a:lnTo>
                      <a:pt x="270" y="25"/>
                    </a:lnTo>
                    <a:lnTo>
                      <a:pt x="267" y="24"/>
                    </a:lnTo>
                    <a:lnTo>
                      <a:pt x="263" y="23"/>
                    </a:lnTo>
                    <a:lnTo>
                      <a:pt x="260" y="23"/>
                    </a:lnTo>
                    <a:lnTo>
                      <a:pt x="256" y="22"/>
                    </a:lnTo>
                    <a:lnTo>
                      <a:pt x="253" y="22"/>
                    </a:lnTo>
                    <a:lnTo>
                      <a:pt x="249" y="21"/>
                    </a:lnTo>
                    <a:lnTo>
                      <a:pt x="245" y="21"/>
                    </a:lnTo>
                    <a:lnTo>
                      <a:pt x="241" y="21"/>
                    </a:lnTo>
                    <a:lnTo>
                      <a:pt x="236" y="21"/>
                    </a:lnTo>
                    <a:lnTo>
                      <a:pt x="231" y="21"/>
                    </a:lnTo>
                    <a:lnTo>
                      <a:pt x="226" y="21"/>
                    </a:lnTo>
                    <a:lnTo>
                      <a:pt x="221" y="21"/>
                    </a:lnTo>
                    <a:lnTo>
                      <a:pt x="215" y="21"/>
                    </a:lnTo>
                    <a:lnTo>
                      <a:pt x="203" y="21"/>
                    </a:lnTo>
                    <a:lnTo>
                      <a:pt x="196" y="20"/>
                    </a:lnTo>
                    <a:lnTo>
                      <a:pt x="190" y="19"/>
                    </a:lnTo>
                    <a:lnTo>
                      <a:pt x="182" y="18"/>
                    </a:lnTo>
                    <a:lnTo>
                      <a:pt x="174" y="17"/>
                    </a:lnTo>
                    <a:lnTo>
                      <a:pt x="166" y="16"/>
                    </a:lnTo>
                    <a:lnTo>
                      <a:pt x="158" y="14"/>
                    </a:lnTo>
                    <a:lnTo>
                      <a:pt x="149" y="12"/>
                    </a:lnTo>
                    <a:lnTo>
                      <a:pt x="140" y="11"/>
                    </a:lnTo>
                    <a:lnTo>
                      <a:pt x="132" y="9"/>
                    </a:lnTo>
                    <a:lnTo>
                      <a:pt x="123" y="7"/>
                    </a:lnTo>
                    <a:lnTo>
                      <a:pt x="115" y="6"/>
                    </a:lnTo>
                    <a:lnTo>
                      <a:pt x="106" y="4"/>
                    </a:lnTo>
                    <a:lnTo>
                      <a:pt x="98" y="3"/>
                    </a:lnTo>
                    <a:lnTo>
                      <a:pt x="90" y="2"/>
                    </a:lnTo>
                    <a:lnTo>
                      <a:pt x="82" y="1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1"/>
                    </a:lnTo>
                    <a:lnTo>
                      <a:pt x="47" y="3"/>
                    </a:lnTo>
                    <a:lnTo>
                      <a:pt x="43" y="5"/>
                    </a:lnTo>
                    <a:lnTo>
                      <a:pt x="40" y="7"/>
                    </a:lnTo>
                    <a:lnTo>
                      <a:pt x="38" y="10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37" y="24"/>
                    </a:lnTo>
                    <a:lnTo>
                      <a:pt x="39" y="29"/>
                    </a:lnTo>
                    <a:lnTo>
                      <a:pt x="42" y="36"/>
                    </a:lnTo>
                    <a:lnTo>
                      <a:pt x="46" y="44"/>
                    </a:lnTo>
                    <a:lnTo>
                      <a:pt x="50" y="51"/>
                    </a:lnTo>
                    <a:lnTo>
                      <a:pt x="51" y="55"/>
                    </a:lnTo>
                    <a:lnTo>
                      <a:pt x="52" y="57"/>
                    </a:lnTo>
                    <a:lnTo>
                      <a:pt x="52" y="60"/>
                    </a:lnTo>
                    <a:lnTo>
                      <a:pt x="52" y="63"/>
                    </a:lnTo>
                    <a:lnTo>
                      <a:pt x="51" y="65"/>
                    </a:lnTo>
                    <a:lnTo>
                      <a:pt x="50" y="67"/>
                    </a:lnTo>
                    <a:lnTo>
                      <a:pt x="49" y="69"/>
                    </a:lnTo>
                    <a:lnTo>
                      <a:pt x="48" y="71"/>
                    </a:lnTo>
                    <a:lnTo>
                      <a:pt x="46" y="73"/>
                    </a:lnTo>
                    <a:lnTo>
                      <a:pt x="44" y="74"/>
                    </a:lnTo>
                    <a:lnTo>
                      <a:pt x="42" y="76"/>
                    </a:lnTo>
                    <a:lnTo>
                      <a:pt x="40" y="78"/>
                    </a:lnTo>
                    <a:lnTo>
                      <a:pt x="37" y="80"/>
                    </a:lnTo>
                    <a:lnTo>
                      <a:pt x="35" y="81"/>
                    </a:lnTo>
                    <a:lnTo>
                      <a:pt x="32" y="82"/>
                    </a:lnTo>
                    <a:lnTo>
                      <a:pt x="29" y="84"/>
                    </a:lnTo>
                    <a:lnTo>
                      <a:pt x="27" y="86"/>
                    </a:lnTo>
                    <a:lnTo>
                      <a:pt x="24" y="87"/>
                    </a:lnTo>
                    <a:lnTo>
                      <a:pt x="21" y="88"/>
                    </a:lnTo>
                    <a:lnTo>
                      <a:pt x="18" y="90"/>
                    </a:lnTo>
                    <a:lnTo>
                      <a:pt x="16" y="92"/>
                    </a:lnTo>
                    <a:lnTo>
                      <a:pt x="13" y="94"/>
                    </a:lnTo>
                    <a:lnTo>
                      <a:pt x="11" y="96"/>
                    </a:lnTo>
                    <a:lnTo>
                      <a:pt x="9" y="98"/>
                    </a:lnTo>
                    <a:lnTo>
                      <a:pt x="6" y="101"/>
                    </a:lnTo>
                    <a:lnTo>
                      <a:pt x="5" y="103"/>
                    </a:lnTo>
                    <a:lnTo>
                      <a:pt x="3" y="107"/>
                    </a:lnTo>
                    <a:lnTo>
                      <a:pt x="2" y="109"/>
                    </a:lnTo>
                    <a:lnTo>
                      <a:pt x="0" y="113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1" y="124"/>
                    </a:lnTo>
                    <a:lnTo>
                      <a:pt x="1" y="126"/>
                    </a:lnTo>
                    <a:lnTo>
                      <a:pt x="2" y="128"/>
                    </a:lnTo>
                    <a:lnTo>
                      <a:pt x="4" y="130"/>
                    </a:lnTo>
                    <a:lnTo>
                      <a:pt x="5" y="132"/>
                    </a:lnTo>
                    <a:lnTo>
                      <a:pt x="6" y="133"/>
                    </a:lnTo>
                    <a:lnTo>
                      <a:pt x="8" y="135"/>
                    </a:lnTo>
                    <a:lnTo>
                      <a:pt x="10" y="137"/>
                    </a:lnTo>
                    <a:lnTo>
                      <a:pt x="12" y="138"/>
                    </a:lnTo>
                    <a:lnTo>
                      <a:pt x="14" y="140"/>
                    </a:lnTo>
                    <a:lnTo>
                      <a:pt x="16" y="141"/>
                    </a:lnTo>
                    <a:lnTo>
                      <a:pt x="19" y="143"/>
                    </a:lnTo>
                    <a:lnTo>
                      <a:pt x="21" y="144"/>
                    </a:lnTo>
                    <a:lnTo>
                      <a:pt x="23" y="146"/>
                    </a:lnTo>
                    <a:lnTo>
                      <a:pt x="26" y="147"/>
                    </a:lnTo>
                    <a:lnTo>
                      <a:pt x="28" y="149"/>
                    </a:lnTo>
                    <a:lnTo>
                      <a:pt x="31" y="150"/>
                    </a:lnTo>
                    <a:lnTo>
                      <a:pt x="33" y="152"/>
                    </a:lnTo>
                    <a:lnTo>
                      <a:pt x="36" y="154"/>
                    </a:lnTo>
                    <a:lnTo>
                      <a:pt x="38" y="155"/>
                    </a:lnTo>
                    <a:lnTo>
                      <a:pt x="41" y="156"/>
                    </a:lnTo>
                    <a:lnTo>
                      <a:pt x="43" y="158"/>
                    </a:lnTo>
                    <a:lnTo>
                      <a:pt x="46" y="160"/>
                    </a:lnTo>
                    <a:lnTo>
                      <a:pt x="48" y="161"/>
                    </a:lnTo>
                    <a:lnTo>
                      <a:pt x="50" y="163"/>
                    </a:lnTo>
                    <a:lnTo>
                      <a:pt x="52" y="165"/>
                    </a:lnTo>
                    <a:lnTo>
                      <a:pt x="54" y="166"/>
                    </a:lnTo>
                    <a:lnTo>
                      <a:pt x="56" y="167"/>
                    </a:lnTo>
                    <a:lnTo>
                      <a:pt x="58" y="169"/>
                    </a:lnTo>
                    <a:lnTo>
                      <a:pt x="64" y="176"/>
                    </a:lnTo>
                    <a:lnTo>
                      <a:pt x="67" y="179"/>
                    </a:lnTo>
                    <a:lnTo>
                      <a:pt x="70" y="182"/>
                    </a:lnTo>
                    <a:lnTo>
                      <a:pt x="73" y="185"/>
                    </a:lnTo>
                    <a:lnTo>
                      <a:pt x="75" y="187"/>
                    </a:lnTo>
                    <a:lnTo>
                      <a:pt x="78" y="189"/>
                    </a:lnTo>
                    <a:lnTo>
                      <a:pt x="81" y="191"/>
                    </a:lnTo>
                    <a:lnTo>
                      <a:pt x="83" y="193"/>
                    </a:lnTo>
                    <a:lnTo>
                      <a:pt x="86" y="195"/>
                    </a:lnTo>
                    <a:lnTo>
                      <a:pt x="88" y="196"/>
                    </a:lnTo>
                    <a:lnTo>
                      <a:pt x="91" y="198"/>
                    </a:lnTo>
                    <a:lnTo>
                      <a:pt x="93" y="199"/>
                    </a:lnTo>
                    <a:lnTo>
                      <a:pt x="96" y="200"/>
                    </a:lnTo>
                    <a:lnTo>
                      <a:pt x="98" y="201"/>
                    </a:lnTo>
                    <a:lnTo>
                      <a:pt x="101" y="203"/>
                    </a:lnTo>
                    <a:lnTo>
                      <a:pt x="103" y="204"/>
                    </a:lnTo>
                    <a:lnTo>
                      <a:pt x="106" y="205"/>
                    </a:lnTo>
                    <a:lnTo>
                      <a:pt x="109" y="206"/>
                    </a:lnTo>
                    <a:lnTo>
                      <a:pt x="111" y="206"/>
                    </a:lnTo>
                    <a:lnTo>
                      <a:pt x="114" y="207"/>
                    </a:lnTo>
                    <a:lnTo>
                      <a:pt x="117" y="208"/>
                    </a:lnTo>
                    <a:lnTo>
                      <a:pt x="120" y="209"/>
                    </a:lnTo>
                    <a:lnTo>
                      <a:pt x="123" y="210"/>
                    </a:lnTo>
                    <a:lnTo>
                      <a:pt x="127" y="211"/>
                    </a:lnTo>
                    <a:lnTo>
                      <a:pt x="130" y="212"/>
                    </a:lnTo>
                    <a:lnTo>
                      <a:pt x="133" y="212"/>
                    </a:lnTo>
                    <a:lnTo>
                      <a:pt x="137" y="213"/>
                    </a:lnTo>
                    <a:lnTo>
                      <a:pt x="141" y="215"/>
                    </a:lnTo>
                    <a:lnTo>
                      <a:pt x="146" y="216"/>
                    </a:lnTo>
                    <a:lnTo>
                      <a:pt x="150" y="217"/>
                    </a:lnTo>
                    <a:lnTo>
                      <a:pt x="155" y="219"/>
                    </a:lnTo>
                    <a:lnTo>
                      <a:pt x="167" y="223"/>
                    </a:lnTo>
                    <a:lnTo>
                      <a:pt x="173" y="225"/>
                    </a:lnTo>
                    <a:lnTo>
                      <a:pt x="178" y="227"/>
                    </a:lnTo>
                    <a:lnTo>
                      <a:pt x="183" y="229"/>
                    </a:lnTo>
                    <a:lnTo>
                      <a:pt x="188" y="230"/>
                    </a:lnTo>
                    <a:lnTo>
                      <a:pt x="192" y="232"/>
                    </a:lnTo>
                    <a:lnTo>
                      <a:pt x="196" y="233"/>
                    </a:lnTo>
                    <a:lnTo>
                      <a:pt x="200" y="235"/>
                    </a:lnTo>
                    <a:lnTo>
                      <a:pt x="204" y="236"/>
                    </a:lnTo>
                    <a:lnTo>
                      <a:pt x="208" y="237"/>
                    </a:lnTo>
                    <a:lnTo>
                      <a:pt x="212" y="239"/>
                    </a:lnTo>
                    <a:lnTo>
                      <a:pt x="216" y="240"/>
                    </a:lnTo>
                    <a:lnTo>
                      <a:pt x="219" y="240"/>
                    </a:lnTo>
                    <a:lnTo>
                      <a:pt x="223" y="241"/>
                    </a:lnTo>
                    <a:lnTo>
                      <a:pt x="226" y="242"/>
                    </a:lnTo>
                    <a:lnTo>
                      <a:pt x="230" y="243"/>
                    </a:lnTo>
                    <a:lnTo>
                      <a:pt x="233" y="244"/>
                    </a:lnTo>
                    <a:lnTo>
                      <a:pt x="237" y="244"/>
                    </a:lnTo>
                    <a:lnTo>
                      <a:pt x="240" y="245"/>
                    </a:lnTo>
                    <a:lnTo>
                      <a:pt x="244" y="245"/>
                    </a:lnTo>
                    <a:lnTo>
                      <a:pt x="248" y="245"/>
                    </a:lnTo>
                    <a:lnTo>
                      <a:pt x="252" y="246"/>
                    </a:lnTo>
                    <a:lnTo>
                      <a:pt x="256" y="246"/>
                    </a:lnTo>
                    <a:lnTo>
                      <a:pt x="260" y="246"/>
                    </a:lnTo>
                    <a:lnTo>
                      <a:pt x="265" y="245"/>
                    </a:lnTo>
                    <a:lnTo>
                      <a:pt x="270" y="245"/>
                    </a:lnTo>
                    <a:lnTo>
                      <a:pt x="275" y="245"/>
                    </a:lnTo>
                    <a:lnTo>
                      <a:pt x="280" y="244"/>
                    </a:lnTo>
                    <a:lnTo>
                      <a:pt x="286" y="243"/>
                    </a:lnTo>
                    <a:lnTo>
                      <a:pt x="292" y="243"/>
                    </a:lnTo>
                    <a:lnTo>
                      <a:pt x="298" y="242"/>
                    </a:lnTo>
                    <a:lnTo>
                      <a:pt x="312" y="240"/>
                    </a:lnTo>
                    <a:lnTo>
                      <a:pt x="319" y="239"/>
                    </a:lnTo>
                    <a:lnTo>
                      <a:pt x="326" y="238"/>
                    </a:lnTo>
                    <a:lnTo>
                      <a:pt x="332" y="236"/>
                    </a:lnTo>
                    <a:lnTo>
                      <a:pt x="339" y="235"/>
                    </a:lnTo>
                    <a:lnTo>
                      <a:pt x="346" y="234"/>
                    </a:lnTo>
                    <a:lnTo>
                      <a:pt x="352" y="233"/>
                    </a:lnTo>
                    <a:lnTo>
                      <a:pt x="359" y="231"/>
                    </a:lnTo>
                    <a:lnTo>
                      <a:pt x="365" y="229"/>
                    </a:lnTo>
                    <a:lnTo>
                      <a:pt x="371" y="228"/>
                    </a:lnTo>
                    <a:lnTo>
                      <a:pt x="377" y="226"/>
                    </a:lnTo>
                    <a:lnTo>
                      <a:pt x="382" y="224"/>
                    </a:lnTo>
                    <a:lnTo>
                      <a:pt x="388" y="223"/>
                    </a:lnTo>
                    <a:lnTo>
                      <a:pt x="393" y="221"/>
                    </a:lnTo>
                    <a:lnTo>
                      <a:pt x="399" y="219"/>
                    </a:lnTo>
                    <a:lnTo>
                      <a:pt x="404" y="217"/>
                    </a:lnTo>
                    <a:lnTo>
                      <a:pt x="408" y="215"/>
                    </a:lnTo>
                    <a:lnTo>
                      <a:pt x="413" y="213"/>
                    </a:lnTo>
                    <a:lnTo>
                      <a:pt x="417" y="211"/>
                    </a:lnTo>
                    <a:lnTo>
                      <a:pt x="421" y="208"/>
                    </a:lnTo>
                    <a:lnTo>
                      <a:pt x="425" y="206"/>
                    </a:lnTo>
                    <a:lnTo>
                      <a:pt x="428" y="203"/>
                    </a:lnTo>
                    <a:lnTo>
                      <a:pt x="431" y="200"/>
                    </a:lnTo>
                    <a:lnTo>
                      <a:pt x="434" y="198"/>
                    </a:lnTo>
                    <a:lnTo>
                      <a:pt x="437" y="195"/>
                    </a:lnTo>
                    <a:lnTo>
                      <a:pt x="439" y="192"/>
                    </a:lnTo>
                    <a:lnTo>
                      <a:pt x="441" y="189"/>
                    </a:lnTo>
                    <a:lnTo>
                      <a:pt x="442" y="186"/>
                    </a:lnTo>
                    <a:lnTo>
                      <a:pt x="443" y="183"/>
                    </a:lnTo>
                    <a:lnTo>
                      <a:pt x="444" y="179"/>
                    </a:lnTo>
                    <a:lnTo>
                      <a:pt x="445" y="176"/>
                    </a:lnTo>
                    <a:lnTo>
                      <a:pt x="444" y="173"/>
                    </a:lnTo>
                    <a:lnTo>
                      <a:pt x="443" y="172"/>
                    </a:lnTo>
                    <a:lnTo>
                      <a:pt x="442" y="171"/>
                    </a:lnTo>
                    <a:lnTo>
                      <a:pt x="441" y="170"/>
                    </a:lnTo>
                    <a:lnTo>
                      <a:pt x="440" y="169"/>
                    </a:lnTo>
                    <a:lnTo>
                      <a:pt x="438" y="168"/>
                    </a:lnTo>
                    <a:lnTo>
                      <a:pt x="437" y="168"/>
                    </a:lnTo>
                    <a:lnTo>
                      <a:pt x="435" y="167"/>
                    </a:lnTo>
                    <a:lnTo>
                      <a:pt x="433" y="166"/>
                    </a:lnTo>
                    <a:lnTo>
                      <a:pt x="431" y="166"/>
                    </a:lnTo>
                    <a:lnTo>
                      <a:pt x="429" y="165"/>
                    </a:lnTo>
                    <a:lnTo>
                      <a:pt x="426" y="164"/>
                    </a:lnTo>
                    <a:lnTo>
                      <a:pt x="424" y="164"/>
                    </a:lnTo>
                    <a:lnTo>
                      <a:pt x="421" y="163"/>
                    </a:lnTo>
                    <a:lnTo>
                      <a:pt x="419" y="162"/>
                    </a:lnTo>
                    <a:lnTo>
                      <a:pt x="416" y="162"/>
                    </a:lnTo>
                    <a:lnTo>
                      <a:pt x="414" y="161"/>
                    </a:lnTo>
                    <a:lnTo>
                      <a:pt x="412" y="160"/>
                    </a:lnTo>
                    <a:lnTo>
                      <a:pt x="409" y="160"/>
                    </a:lnTo>
                    <a:lnTo>
                      <a:pt x="407" y="159"/>
                    </a:lnTo>
                    <a:lnTo>
                      <a:pt x="404" y="158"/>
                    </a:lnTo>
                    <a:lnTo>
                      <a:pt x="402" y="156"/>
                    </a:lnTo>
                    <a:lnTo>
                      <a:pt x="400" y="155"/>
                    </a:lnTo>
                    <a:lnTo>
                      <a:pt x="398" y="154"/>
                    </a:lnTo>
                    <a:lnTo>
                      <a:pt x="396" y="153"/>
                    </a:lnTo>
                    <a:lnTo>
                      <a:pt x="395" y="152"/>
                    </a:lnTo>
                    <a:lnTo>
                      <a:pt x="393" y="150"/>
                    </a:lnTo>
                    <a:lnTo>
                      <a:pt x="392" y="149"/>
                    </a:lnTo>
                    <a:lnTo>
                      <a:pt x="391" y="147"/>
                    </a:lnTo>
                    <a:lnTo>
                      <a:pt x="390" y="145"/>
                    </a:lnTo>
                    <a:lnTo>
                      <a:pt x="390" y="143"/>
                    </a:lnTo>
                    <a:lnTo>
                      <a:pt x="389" y="138"/>
                    </a:lnTo>
                    <a:lnTo>
                      <a:pt x="390" y="136"/>
                    </a:lnTo>
                    <a:lnTo>
                      <a:pt x="390" y="134"/>
                    </a:lnTo>
                    <a:lnTo>
                      <a:pt x="391" y="132"/>
                    </a:lnTo>
                    <a:lnTo>
                      <a:pt x="392" y="129"/>
                    </a:lnTo>
                    <a:lnTo>
                      <a:pt x="393" y="127"/>
                    </a:lnTo>
                    <a:lnTo>
                      <a:pt x="395" y="125"/>
                    </a:lnTo>
                    <a:lnTo>
                      <a:pt x="396" y="123"/>
                    </a:lnTo>
                    <a:lnTo>
                      <a:pt x="398" y="120"/>
                    </a:lnTo>
                    <a:lnTo>
                      <a:pt x="400" y="119"/>
                    </a:lnTo>
                    <a:lnTo>
                      <a:pt x="402" y="116"/>
                    </a:lnTo>
                    <a:lnTo>
                      <a:pt x="404" y="114"/>
                    </a:lnTo>
                    <a:lnTo>
                      <a:pt x="406" y="112"/>
                    </a:lnTo>
                    <a:lnTo>
                      <a:pt x="408" y="110"/>
                    </a:lnTo>
                    <a:lnTo>
                      <a:pt x="411" y="108"/>
                    </a:lnTo>
                    <a:lnTo>
                      <a:pt x="413" y="106"/>
                    </a:lnTo>
                    <a:lnTo>
                      <a:pt x="415" y="104"/>
                    </a:lnTo>
                    <a:lnTo>
                      <a:pt x="417" y="102"/>
                    </a:lnTo>
                    <a:lnTo>
                      <a:pt x="419" y="100"/>
                    </a:lnTo>
                    <a:lnTo>
                      <a:pt x="421" y="98"/>
                    </a:lnTo>
                    <a:lnTo>
                      <a:pt x="423" y="97"/>
                    </a:lnTo>
                    <a:lnTo>
                      <a:pt x="424" y="95"/>
                    </a:lnTo>
                    <a:lnTo>
                      <a:pt x="426" y="93"/>
                    </a:lnTo>
                    <a:lnTo>
                      <a:pt x="427" y="92"/>
                    </a:lnTo>
                    <a:lnTo>
                      <a:pt x="428" y="90"/>
                    </a:lnTo>
                    <a:lnTo>
                      <a:pt x="429" y="88"/>
                    </a:lnTo>
                    <a:lnTo>
                      <a:pt x="430" y="86"/>
                    </a:lnTo>
                    <a:lnTo>
                      <a:pt x="431" y="85"/>
                    </a:lnTo>
                    <a:lnTo>
                      <a:pt x="431" y="83"/>
                    </a:lnTo>
                    <a:lnTo>
                      <a:pt x="431" y="82"/>
                    </a:lnTo>
                    <a:lnTo>
                      <a:pt x="430" y="80"/>
                    </a:lnTo>
                    <a:lnTo>
                      <a:pt x="429" y="79"/>
                    </a:lnTo>
                    <a:lnTo>
                      <a:pt x="428" y="79"/>
                    </a:lnTo>
                    <a:lnTo>
                      <a:pt x="428" y="78"/>
                    </a:lnTo>
                    <a:lnTo>
                      <a:pt x="427" y="78"/>
                    </a:lnTo>
                    <a:lnTo>
                      <a:pt x="426" y="78"/>
                    </a:lnTo>
                    <a:lnTo>
                      <a:pt x="425" y="78"/>
                    </a:lnTo>
                    <a:lnTo>
                      <a:pt x="424" y="78"/>
                    </a:lnTo>
                    <a:lnTo>
                      <a:pt x="422" y="78"/>
                    </a:lnTo>
                    <a:lnTo>
                      <a:pt x="421" y="78"/>
                    </a:lnTo>
                    <a:lnTo>
                      <a:pt x="420" y="79"/>
                    </a:lnTo>
                    <a:lnTo>
                      <a:pt x="418" y="79"/>
                    </a:lnTo>
                    <a:lnTo>
                      <a:pt x="417" y="79"/>
                    </a:lnTo>
                    <a:lnTo>
                      <a:pt x="415" y="80"/>
                    </a:lnTo>
                    <a:lnTo>
                      <a:pt x="414" y="80"/>
                    </a:lnTo>
                    <a:lnTo>
                      <a:pt x="412" y="80"/>
                    </a:lnTo>
                    <a:lnTo>
                      <a:pt x="411" y="80"/>
                    </a:lnTo>
                    <a:lnTo>
                      <a:pt x="410" y="81"/>
                    </a:lnTo>
                    <a:lnTo>
                      <a:pt x="408" y="81"/>
                    </a:lnTo>
                    <a:lnTo>
                      <a:pt x="407" y="81"/>
                    </a:lnTo>
                    <a:lnTo>
                      <a:pt x="405" y="82"/>
                    </a:lnTo>
                    <a:lnTo>
                      <a:pt x="404" y="82"/>
                    </a:lnTo>
                    <a:lnTo>
                      <a:pt x="403" y="82"/>
                    </a:lnTo>
                    <a:lnTo>
                      <a:pt x="401" y="82"/>
                    </a:lnTo>
                    <a:lnTo>
                      <a:pt x="400" y="82"/>
                    </a:lnTo>
                    <a:lnTo>
                      <a:pt x="399" y="82"/>
                    </a:lnTo>
                    <a:lnTo>
                      <a:pt x="398" y="82"/>
                    </a:lnTo>
                    <a:lnTo>
                      <a:pt x="398" y="82"/>
                    </a:lnTo>
                    <a:lnTo>
                      <a:pt x="397" y="82"/>
                    </a:lnTo>
                    <a:lnTo>
                      <a:pt x="396" y="81"/>
                    </a:lnTo>
                    <a:lnTo>
                      <a:pt x="396" y="81"/>
                    </a:lnTo>
                    <a:lnTo>
                      <a:pt x="395" y="80"/>
                    </a:lnTo>
                    <a:lnTo>
                      <a:pt x="395" y="79"/>
                    </a:lnTo>
                    <a:lnTo>
                      <a:pt x="395" y="77"/>
                    </a:lnTo>
                    <a:lnTo>
                      <a:pt x="396" y="76"/>
                    </a:lnTo>
                    <a:lnTo>
                      <a:pt x="396" y="75"/>
                    </a:lnTo>
                    <a:lnTo>
                      <a:pt x="397" y="74"/>
                    </a:lnTo>
                    <a:lnTo>
                      <a:pt x="398" y="73"/>
                    </a:lnTo>
                    <a:lnTo>
                      <a:pt x="399" y="72"/>
                    </a:lnTo>
                    <a:lnTo>
                      <a:pt x="400" y="71"/>
                    </a:lnTo>
                    <a:lnTo>
                      <a:pt x="401" y="70"/>
                    </a:lnTo>
                    <a:lnTo>
                      <a:pt x="402" y="69"/>
                    </a:lnTo>
                    <a:lnTo>
                      <a:pt x="404" y="67"/>
                    </a:lnTo>
                    <a:lnTo>
                      <a:pt x="405" y="66"/>
                    </a:lnTo>
                    <a:lnTo>
                      <a:pt x="407" y="65"/>
                    </a:lnTo>
                    <a:lnTo>
                      <a:pt x="408" y="63"/>
                    </a:lnTo>
                    <a:lnTo>
                      <a:pt x="410" y="63"/>
                    </a:lnTo>
                    <a:lnTo>
                      <a:pt x="411" y="61"/>
                    </a:lnTo>
                    <a:lnTo>
                      <a:pt x="413" y="60"/>
                    </a:lnTo>
                    <a:lnTo>
                      <a:pt x="414" y="58"/>
                    </a:lnTo>
                    <a:lnTo>
                      <a:pt x="416" y="57"/>
                    </a:lnTo>
                    <a:lnTo>
                      <a:pt x="417" y="56"/>
                    </a:lnTo>
                    <a:lnTo>
                      <a:pt x="418" y="55"/>
                    </a:lnTo>
                    <a:lnTo>
                      <a:pt x="420" y="54"/>
                    </a:lnTo>
                    <a:lnTo>
                      <a:pt x="421" y="52"/>
                    </a:lnTo>
                    <a:lnTo>
                      <a:pt x="422" y="51"/>
                    </a:lnTo>
                    <a:lnTo>
                      <a:pt x="423" y="50"/>
                    </a:lnTo>
                    <a:lnTo>
                      <a:pt x="423" y="49"/>
                    </a:lnTo>
                    <a:lnTo>
                      <a:pt x="424" y="48"/>
                    </a:lnTo>
                    <a:lnTo>
                      <a:pt x="424" y="47"/>
                    </a:lnTo>
                    <a:lnTo>
                      <a:pt x="424" y="46"/>
                    </a:lnTo>
                    <a:lnTo>
                      <a:pt x="424" y="45"/>
                    </a:lnTo>
                    <a:lnTo>
                      <a:pt x="424" y="44"/>
                    </a:lnTo>
                    <a:lnTo>
                      <a:pt x="423" y="41"/>
                    </a:lnTo>
                    <a:lnTo>
                      <a:pt x="422" y="40"/>
                    </a:lnTo>
                    <a:lnTo>
                      <a:pt x="421" y="39"/>
                    </a:lnTo>
                    <a:lnTo>
                      <a:pt x="419" y="38"/>
                    </a:lnTo>
                    <a:lnTo>
                      <a:pt x="418" y="38"/>
                    </a:lnTo>
                    <a:lnTo>
                      <a:pt x="416" y="37"/>
                    </a:lnTo>
                    <a:lnTo>
                      <a:pt x="415" y="37"/>
                    </a:lnTo>
                    <a:lnTo>
                      <a:pt x="413" y="36"/>
                    </a:lnTo>
                    <a:lnTo>
                      <a:pt x="411" y="36"/>
                    </a:lnTo>
                    <a:lnTo>
                      <a:pt x="409" y="36"/>
                    </a:lnTo>
                    <a:lnTo>
                      <a:pt x="406" y="36"/>
                    </a:lnTo>
                    <a:lnTo>
                      <a:pt x="404" y="36"/>
                    </a:lnTo>
                    <a:lnTo>
                      <a:pt x="402" y="37"/>
                    </a:lnTo>
                    <a:lnTo>
                      <a:pt x="399" y="37"/>
                    </a:lnTo>
                    <a:lnTo>
                      <a:pt x="397" y="37"/>
                    </a:lnTo>
                    <a:lnTo>
                      <a:pt x="394" y="38"/>
                    </a:lnTo>
                    <a:lnTo>
                      <a:pt x="391" y="38"/>
                    </a:lnTo>
                    <a:lnTo>
                      <a:pt x="388" y="38"/>
                    </a:lnTo>
                    <a:lnTo>
                      <a:pt x="385" y="39"/>
                    </a:lnTo>
                    <a:lnTo>
                      <a:pt x="382" y="39"/>
                    </a:lnTo>
                    <a:lnTo>
                      <a:pt x="379" y="40"/>
                    </a:lnTo>
                    <a:lnTo>
                      <a:pt x="376" y="40"/>
                    </a:lnTo>
                    <a:lnTo>
                      <a:pt x="373" y="40"/>
                    </a:lnTo>
                    <a:lnTo>
                      <a:pt x="369" y="40"/>
                    </a:lnTo>
                    <a:lnTo>
                      <a:pt x="366" y="41"/>
                    </a:lnTo>
                    <a:lnTo>
                      <a:pt x="362" y="41"/>
                    </a:lnTo>
                    <a:lnTo>
                      <a:pt x="359" y="41"/>
                    </a:lnTo>
                    <a:lnTo>
                      <a:pt x="355" y="41"/>
                    </a:lnTo>
                    <a:lnTo>
                      <a:pt x="351" y="41"/>
                    </a:lnTo>
                    <a:lnTo>
                      <a:pt x="348" y="41"/>
                    </a:lnTo>
                    <a:lnTo>
                      <a:pt x="344" y="41"/>
                    </a:lnTo>
                  </a:path>
                </a:pathLst>
              </a:custGeom>
              <a:solidFill>
                <a:srgbClr val="CC9900"/>
              </a:solidFill>
              <a:ln w="254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8" name="Freeform 88"/>
              <p:cNvSpPr>
                <a:spLocks/>
              </p:cNvSpPr>
              <p:nvPr/>
            </p:nvSpPr>
            <p:spPr bwMode="auto">
              <a:xfrm>
                <a:off x="4111004" y="2666703"/>
                <a:ext cx="332581" cy="391824"/>
              </a:xfrm>
              <a:custGeom>
                <a:avLst/>
                <a:gdLst/>
                <a:ahLst/>
                <a:cxnLst>
                  <a:cxn ang="0">
                    <a:pos x="109" y="5"/>
                  </a:cxn>
                  <a:cxn ang="0">
                    <a:pos x="98" y="2"/>
                  </a:cxn>
                  <a:cxn ang="0">
                    <a:pos x="88" y="0"/>
                  </a:cxn>
                  <a:cxn ang="0">
                    <a:pos x="76" y="1"/>
                  </a:cxn>
                  <a:cxn ang="0">
                    <a:pos x="56" y="7"/>
                  </a:cxn>
                  <a:cxn ang="0">
                    <a:pos x="40" y="14"/>
                  </a:cxn>
                  <a:cxn ang="0">
                    <a:pos x="28" y="22"/>
                  </a:cxn>
                  <a:cxn ang="0">
                    <a:pos x="17" y="34"/>
                  </a:cxn>
                  <a:cxn ang="0">
                    <a:pos x="7" y="53"/>
                  </a:cxn>
                  <a:cxn ang="0">
                    <a:pos x="2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2" y="89"/>
                  </a:cxn>
                  <a:cxn ang="0">
                    <a:pos x="9" y="99"/>
                  </a:cxn>
                  <a:cxn ang="0">
                    <a:pos x="16" y="104"/>
                  </a:cxn>
                  <a:cxn ang="0">
                    <a:pos x="24" y="106"/>
                  </a:cxn>
                  <a:cxn ang="0">
                    <a:pos x="34" y="108"/>
                  </a:cxn>
                  <a:cxn ang="0">
                    <a:pos x="50" y="115"/>
                  </a:cxn>
                  <a:cxn ang="0">
                    <a:pos x="63" y="122"/>
                  </a:cxn>
                  <a:cxn ang="0">
                    <a:pos x="73" y="128"/>
                  </a:cxn>
                  <a:cxn ang="0">
                    <a:pos x="82" y="133"/>
                  </a:cxn>
                  <a:cxn ang="0">
                    <a:pos x="96" y="140"/>
                  </a:cxn>
                  <a:cxn ang="0">
                    <a:pos x="114" y="146"/>
                  </a:cxn>
                  <a:cxn ang="0">
                    <a:pos x="124" y="149"/>
                  </a:cxn>
                  <a:cxn ang="0">
                    <a:pos x="132" y="151"/>
                  </a:cxn>
                  <a:cxn ang="0">
                    <a:pos x="143" y="152"/>
                  </a:cxn>
                  <a:cxn ang="0">
                    <a:pos x="159" y="157"/>
                  </a:cxn>
                  <a:cxn ang="0">
                    <a:pos x="172" y="161"/>
                  </a:cxn>
                  <a:cxn ang="0">
                    <a:pos x="182" y="165"/>
                  </a:cxn>
                  <a:cxn ang="0">
                    <a:pos x="190" y="168"/>
                  </a:cxn>
                  <a:cxn ang="0">
                    <a:pos x="196" y="165"/>
                  </a:cxn>
                  <a:cxn ang="0">
                    <a:pos x="199" y="153"/>
                  </a:cxn>
                  <a:cxn ang="0">
                    <a:pos x="196" y="136"/>
                  </a:cxn>
                  <a:cxn ang="0">
                    <a:pos x="188" y="119"/>
                  </a:cxn>
                  <a:cxn ang="0">
                    <a:pos x="176" y="105"/>
                  </a:cxn>
                  <a:cxn ang="0">
                    <a:pos x="162" y="97"/>
                  </a:cxn>
                  <a:cxn ang="0">
                    <a:pos x="154" y="100"/>
                  </a:cxn>
                  <a:cxn ang="0">
                    <a:pos x="145" y="106"/>
                  </a:cxn>
                  <a:cxn ang="0">
                    <a:pos x="136" y="111"/>
                  </a:cxn>
                  <a:cxn ang="0">
                    <a:pos x="125" y="112"/>
                  </a:cxn>
                  <a:cxn ang="0">
                    <a:pos x="111" y="108"/>
                  </a:cxn>
                  <a:cxn ang="0">
                    <a:pos x="101" y="103"/>
                  </a:cxn>
                  <a:cxn ang="0">
                    <a:pos x="93" y="96"/>
                  </a:cxn>
                  <a:cxn ang="0">
                    <a:pos x="88" y="87"/>
                  </a:cxn>
                  <a:cxn ang="0">
                    <a:pos x="87" y="73"/>
                  </a:cxn>
                  <a:cxn ang="0">
                    <a:pos x="91" y="61"/>
                  </a:cxn>
                  <a:cxn ang="0">
                    <a:pos x="98" y="51"/>
                  </a:cxn>
                  <a:cxn ang="0">
                    <a:pos x="109" y="39"/>
                  </a:cxn>
                  <a:cxn ang="0">
                    <a:pos x="121" y="24"/>
                  </a:cxn>
                  <a:cxn ang="0">
                    <a:pos x="126" y="19"/>
                  </a:cxn>
                  <a:cxn ang="0">
                    <a:pos x="131" y="14"/>
                  </a:cxn>
                  <a:cxn ang="0">
                    <a:pos x="135" y="11"/>
                  </a:cxn>
                  <a:cxn ang="0">
                    <a:pos x="136" y="6"/>
                  </a:cxn>
                  <a:cxn ang="0">
                    <a:pos x="133" y="6"/>
                  </a:cxn>
                  <a:cxn ang="0">
                    <a:pos x="130" y="6"/>
                  </a:cxn>
                  <a:cxn ang="0">
                    <a:pos x="125" y="7"/>
                  </a:cxn>
                </a:cxnLst>
                <a:rect l="0" t="0" r="r" b="b"/>
                <a:pathLst>
                  <a:path w="200" h="169">
                    <a:moveTo>
                      <a:pt x="125" y="7"/>
                    </a:moveTo>
                    <a:lnTo>
                      <a:pt x="120" y="6"/>
                    </a:lnTo>
                    <a:lnTo>
                      <a:pt x="117" y="6"/>
                    </a:lnTo>
                    <a:lnTo>
                      <a:pt x="115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102" y="3"/>
                    </a:lnTo>
                    <a:lnTo>
                      <a:pt x="101" y="3"/>
                    </a:lnTo>
                    <a:lnTo>
                      <a:pt x="99" y="3"/>
                    </a:lnTo>
                    <a:lnTo>
                      <a:pt x="98" y="2"/>
                    </a:lnTo>
                    <a:lnTo>
                      <a:pt x="96" y="2"/>
                    </a:lnTo>
                    <a:lnTo>
                      <a:pt x="95" y="1"/>
                    </a:lnTo>
                    <a:lnTo>
                      <a:pt x="94" y="1"/>
                    </a:lnTo>
                    <a:lnTo>
                      <a:pt x="92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4" y="1"/>
                    </a:lnTo>
                    <a:lnTo>
                      <a:pt x="72" y="2"/>
                    </a:lnTo>
                    <a:lnTo>
                      <a:pt x="69" y="3"/>
                    </a:lnTo>
                    <a:lnTo>
                      <a:pt x="67" y="4"/>
                    </a:lnTo>
                    <a:lnTo>
                      <a:pt x="62" y="6"/>
                    </a:lnTo>
                    <a:lnTo>
                      <a:pt x="59" y="6"/>
                    </a:lnTo>
                    <a:lnTo>
                      <a:pt x="56" y="7"/>
                    </a:lnTo>
                    <a:lnTo>
                      <a:pt x="53" y="8"/>
                    </a:lnTo>
                    <a:lnTo>
                      <a:pt x="51" y="9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44" y="12"/>
                    </a:lnTo>
                    <a:lnTo>
                      <a:pt x="42" y="13"/>
                    </a:lnTo>
                    <a:lnTo>
                      <a:pt x="40" y="14"/>
                    </a:lnTo>
                    <a:lnTo>
                      <a:pt x="38" y="15"/>
                    </a:lnTo>
                    <a:lnTo>
                      <a:pt x="36" y="16"/>
                    </a:lnTo>
                    <a:lnTo>
                      <a:pt x="34" y="17"/>
                    </a:lnTo>
                    <a:lnTo>
                      <a:pt x="33" y="18"/>
                    </a:lnTo>
                    <a:lnTo>
                      <a:pt x="31" y="20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6" y="24"/>
                    </a:lnTo>
                    <a:lnTo>
                      <a:pt x="25" y="25"/>
                    </a:lnTo>
                    <a:lnTo>
                      <a:pt x="23" y="27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9" y="33"/>
                    </a:lnTo>
                    <a:lnTo>
                      <a:pt x="17" y="34"/>
                    </a:lnTo>
                    <a:lnTo>
                      <a:pt x="16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2" y="44"/>
                    </a:lnTo>
                    <a:lnTo>
                      <a:pt x="10" y="47"/>
                    </a:lnTo>
                    <a:lnTo>
                      <a:pt x="9" y="50"/>
                    </a:lnTo>
                    <a:lnTo>
                      <a:pt x="7" y="53"/>
                    </a:lnTo>
                    <a:lnTo>
                      <a:pt x="6" y="56"/>
                    </a:lnTo>
                    <a:lnTo>
                      <a:pt x="5" y="57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3" y="61"/>
                    </a:lnTo>
                    <a:lnTo>
                      <a:pt x="3" y="62"/>
                    </a:lnTo>
                    <a:lnTo>
                      <a:pt x="2" y="63"/>
                    </a:lnTo>
                    <a:lnTo>
                      <a:pt x="2" y="65"/>
                    </a:lnTo>
                    <a:lnTo>
                      <a:pt x="1" y="66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1" y="7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0" y="79"/>
                    </a:lnTo>
                    <a:lnTo>
                      <a:pt x="0" y="80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1" y="84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3" y="90"/>
                    </a:lnTo>
                    <a:lnTo>
                      <a:pt x="3" y="91"/>
                    </a:lnTo>
                    <a:lnTo>
                      <a:pt x="4" y="92"/>
                    </a:lnTo>
                    <a:lnTo>
                      <a:pt x="6" y="95"/>
                    </a:lnTo>
                    <a:lnTo>
                      <a:pt x="7" y="96"/>
                    </a:lnTo>
                    <a:lnTo>
                      <a:pt x="8" y="98"/>
                    </a:lnTo>
                    <a:lnTo>
                      <a:pt x="9" y="99"/>
                    </a:lnTo>
                    <a:lnTo>
                      <a:pt x="10" y="100"/>
                    </a:lnTo>
                    <a:lnTo>
                      <a:pt x="10" y="101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3" y="102"/>
                    </a:lnTo>
                    <a:lnTo>
                      <a:pt x="15" y="103"/>
                    </a:lnTo>
                    <a:lnTo>
                      <a:pt x="16" y="104"/>
                    </a:lnTo>
                    <a:lnTo>
                      <a:pt x="17" y="104"/>
                    </a:lnTo>
                    <a:lnTo>
                      <a:pt x="18" y="104"/>
                    </a:lnTo>
                    <a:lnTo>
                      <a:pt x="19" y="105"/>
                    </a:lnTo>
                    <a:lnTo>
                      <a:pt x="20" y="105"/>
                    </a:lnTo>
                    <a:lnTo>
                      <a:pt x="21" y="105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8" y="106"/>
                    </a:lnTo>
                    <a:lnTo>
                      <a:pt x="29" y="106"/>
                    </a:lnTo>
                    <a:lnTo>
                      <a:pt x="31" y="107"/>
                    </a:lnTo>
                    <a:lnTo>
                      <a:pt x="32" y="107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37" y="109"/>
                    </a:lnTo>
                    <a:lnTo>
                      <a:pt x="39" y="109"/>
                    </a:lnTo>
                    <a:lnTo>
                      <a:pt x="41" y="110"/>
                    </a:lnTo>
                    <a:lnTo>
                      <a:pt x="43" y="111"/>
                    </a:lnTo>
                    <a:lnTo>
                      <a:pt x="45" y="112"/>
                    </a:lnTo>
                    <a:lnTo>
                      <a:pt x="50" y="115"/>
                    </a:lnTo>
                    <a:lnTo>
                      <a:pt x="52" y="116"/>
                    </a:lnTo>
                    <a:lnTo>
                      <a:pt x="54" y="117"/>
                    </a:lnTo>
                    <a:lnTo>
                      <a:pt x="56" y="118"/>
                    </a:lnTo>
                    <a:lnTo>
                      <a:pt x="58" y="119"/>
                    </a:lnTo>
                    <a:lnTo>
                      <a:pt x="60" y="120"/>
                    </a:lnTo>
                    <a:lnTo>
                      <a:pt x="62" y="121"/>
                    </a:lnTo>
                    <a:lnTo>
                      <a:pt x="63" y="122"/>
                    </a:lnTo>
                    <a:lnTo>
                      <a:pt x="65" y="123"/>
                    </a:lnTo>
                    <a:lnTo>
                      <a:pt x="66" y="124"/>
                    </a:lnTo>
                    <a:lnTo>
                      <a:pt x="67" y="125"/>
                    </a:lnTo>
                    <a:lnTo>
                      <a:pt x="68" y="126"/>
                    </a:lnTo>
                    <a:lnTo>
                      <a:pt x="70" y="126"/>
                    </a:lnTo>
                    <a:lnTo>
                      <a:pt x="71" y="127"/>
                    </a:lnTo>
                    <a:lnTo>
                      <a:pt x="73" y="128"/>
                    </a:lnTo>
                    <a:lnTo>
                      <a:pt x="74" y="129"/>
                    </a:lnTo>
                    <a:lnTo>
                      <a:pt x="75" y="129"/>
                    </a:lnTo>
                    <a:lnTo>
                      <a:pt x="77" y="130"/>
                    </a:lnTo>
                    <a:lnTo>
                      <a:pt x="78" y="131"/>
                    </a:lnTo>
                    <a:lnTo>
                      <a:pt x="79" y="132"/>
                    </a:lnTo>
                    <a:lnTo>
                      <a:pt x="81" y="133"/>
                    </a:lnTo>
                    <a:lnTo>
                      <a:pt x="82" y="133"/>
                    </a:lnTo>
                    <a:lnTo>
                      <a:pt x="84" y="134"/>
                    </a:lnTo>
                    <a:lnTo>
                      <a:pt x="86" y="135"/>
                    </a:lnTo>
                    <a:lnTo>
                      <a:pt x="88" y="136"/>
                    </a:lnTo>
                    <a:lnTo>
                      <a:pt x="90" y="137"/>
                    </a:lnTo>
                    <a:lnTo>
                      <a:pt x="92" y="138"/>
                    </a:lnTo>
                    <a:lnTo>
                      <a:pt x="94" y="139"/>
                    </a:lnTo>
                    <a:lnTo>
                      <a:pt x="96" y="140"/>
                    </a:lnTo>
                    <a:lnTo>
                      <a:pt x="99" y="140"/>
                    </a:lnTo>
                    <a:lnTo>
                      <a:pt x="102" y="141"/>
                    </a:lnTo>
                    <a:lnTo>
                      <a:pt x="106" y="143"/>
                    </a:lnTo>
                    <a:lnTo>
                      <a:pt x="108" y="144"/>
                    </a:lnTo>
                    <a:lnTo>
                      <a:pt x="110" y="145"/>
                    </a:lnTo>
                    <a:lnTo>
                      <a:pt x="112" y="145"/>
                    </a:lnTo>
                    <a:lnTo>
                      <a:pt x="114" y="146"/>
                    </a:lnTo>
                    <a:lnTo>
                      <a:pt x="115" y="146"/>
                    </a:lnTo>
                    <a:lnTo>
                      <a:pt x="117" y="147"/>
                    </a:lnTo>
                    <a:lnTo>
                      <a:pt x="118" y="147"/>
                    </a:lnTo>
                    <a:lnTo>
                      <a:pt x="120" y="147"/>
                    </a:lnTo>
                    <a:lnTo>
                      <a:pt x="121" y="148"/>
                    </a:lnTo>
                    <a:lnTo>
                      <a:pt x="122" y="148"/>
                    </a:lnTo>
                    <a:lnTo>
                      <a:pt x="124" y="149"/>
                    </a:lnTo>
                    <a:lnTo>
                      <a:pt x="125" y="149"/>
                    </a:lnTo>
                    <a:lnTo>
                      <a:pt x="126" y="149"/>
                    </a:lnTo>
                    <a:lnTo>
                      <a:pt x="127" y="149"/>
                    </a:lnTo>
                    <a:lnTo>
                      <a:pt x="129" y="150"/>
                    </a:lnTo>
                    <a:lnTo>
                      <a:pt x="130" y="150"/>
                    </a:lnTo>
                    <a:lnTo>
                      <a:pt x="131" y="150"/>
                    </a:lnTo>
                    <a:lnTo>
                      <a:pt x="132" y="151"/>
                    </a:lnTo>
                    <a:lnTo>
                      <a:pt x="133" y="151"/>
                    </a:lnTo>
                    <a:lnTo>
                      <a:pt x="135" y="151"/>
                    </a:lnTo>
                    <a:lnTo>
                      <a:pt x="136" y="151"/>
                    </a:lnTo>
                    <a:lnTo>
                      <a:pt x="138" y="151"/>
                    </a:lnTo>
                    <a:lnTo>
                      <a:pt x="139" y="151"/>
                    </a:lnTo>
                    <a:lnTo>
                      <a:pt x="141" y="152"/>
                    </a:lnTo>
                    <a:lnTo>
                      <a:pt x="143" y="152"/>
                    </a:lnTo>
                    <a:lnTo>
                      <a:pt x="145" y="153"/>
                    </a:lnTo>
                    <a:lnTo>
                      <a:pt x="147" y="153"/>
                    </a:lnTo>
                    <a:lnTo>
                      <a:pt x="149" y="154"/>
                    </a:lnTo>
                    <a:lnTo>
                      <a:pt x="151" y="154"/>
                    </a:lnTo>
                    <a:lnTo>
                      <a:pt x="153" y="155"/>
                    </a:lnTo>
                    <a:lnTo>
                      <a:pt x="157" y="156"/>
                    </a:lnTo>
                    <a:lnTo>
                      <a:pt x="159" y="157"/>
                    </a:lnTo>
                    <a:lnTo>
                      <a:pt x="161" y="157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7" y="159"/>
                    </a:lnTo>
                    <a:lnTo>
                      <a:pt x="168" y="160"/>
                    </a:lnTo>
                    <a:lnTo>
                      <a:pt x="170" y="161"/>
                    </a:lnTo>
                    <a:lnTo>
                      <a:pt x="172" y="161"/>
                    </a:lnTo>
                    <a:lnTo>
                      <a:pt x="173" y="162"/>
                    </a:lnTo>
                    <a:lnTo>
                      <a:pt x="175" y="162"/>
                    </a:lnTo>
                    <a:lnTo>
                      <a:pt x="176" y="163"/>
                    </a:lnTo>
                    <a:lnTo>
                      <a:pt x="178" y="164"/>
                    </a:lnTo>
                    <a:lnTo>
                      <a:pt x="179" y="164"/>
                    </a:lnTo>
                    <a:lnTo>
                      <a:pt x="181" y="165"/>
                    </a:lnTo>
                    <a:lnTo>
                      <a:pt x="182" y="165"/>
                    </a:lnTo>
                    <a:lnTo>
                      <a:pt x="183" y="166"/>
                    </a:lnTo>
                    <a:lnTo>
                      <a:pt x="185" y="166"/>
                    </a:lnTo>
                    <a:lnTo>
                      <a:pt x="186" y="167"/>
                    </a:lnTo>
                    <a:lnTo>
                      <a:pt x="187" y="167"/>
                    </a:lnTo>
                    <a:lnTo>
                      <a:pt x="188" y="167"/>
                    </a:lnTo>
                    <a:lnTo>
                      <a:pt x="189" y="168"/>
                    </a:lnTo>
                    <a:lnTo>
                      <a:pt x="190" y="168"/>
                    </a:lnTo>
                    <a:lnTo>
                      <a:pt x="191" y="168"/>
                    </a:lnTo>
                    <a:lnTo>
                      <a:pt x="192" y="168"/>
                    </a:lnTo>
                    <a:lnTo>
                      <a:pt x="193" y="167"/>
                    </a:lnTo>
                    <a:lnTo>
                      <a:pt x="194" y="167"/>
                    </a:lnTo>
                    <a:lnTo>
                      <a:pt x="195" y="167"/>
                    </a:lnTo>
                    <a:lnTo>
                      <a:pt x="195" y="166"/>
                    </a:lnTo>
                    <a:lnTo>
                      <a:pt x="196" y="165"/>
                    </a:lnTo>
                    <a:lnTo>
                      <a:pt x="197" y="165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9" y="159"/>
                    </a:lnTo>
                    <a:lnTo>
                      <a:pt x="199" y="157"/>
                    </a:lnTo>
                    <a:lnTo>
                      <a:pt x="199" y="155"/>
                    </a:lnTo>
                    <a:lnTo>
                      <a:pt x="199" y="153"/>
                    </a:lnTo>
                    <a:lnTo>
                      <a:pt x="199" y="151"/>
                    </a:lnTo>
                    <a:lnTo>
                      <a:pt x="199" y="148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7" y="141"/>
                    </a:lnTo>
                    <a:lnTo>
                      <a:pt x="196" y="139"/>
                    </a:lnTo>
                    <a:lnTo>
                      <a:pt x="196" y="136"/>
                    </a:lnTo>
                    <a:lnTo>
                      <a:pt x="195" y="134"/>
                    </a:lnTo>
                    <a:lnTo>
                      <a:pt x="194" y="131"/>
                    </a:lnTo>
                    <a:lnTo>
                      <a:pt x="193" y="129"/>
                    </a:lnTo>
                    <a:lnTo>
                      <a:pt x="192" y="126"/>
                    </a:lnTo>
                    <a:lnTo>
                      <a:pt x="190" y="124"/>
                    </a:lnTo>
                    <a:lnTo>
                      <a:pt x="189" y="121"/>
                    </a:lnTo>
                    <a:lnTo>
                      <a:pt x="188" y="119"/>
                    </a:lnTo>
                    <a:lnTo>
                      <a:pt x="186" y="117"/>
                    </a:lnTo>
                    <a:lnTo>
                      <a:pt x="185" y="114"/>
                    </a:lnTo>
                    <a:lnTo>
                      <a:pt x="183" y="112"/>
                    </a:lnTo>
                    <a:lnTo>
                      <a:pt x="181" y="110"/>
                    </a:lnTo>
                    <a:lnTo>
                      <a:pt x="180" y="108"/>
                    </a:lnTo>
                    <a:lnTo>
                      <a:pt x="178" y="106"/>
                    </a:lnTo>
                    <a:lnTo>
                      <a:pt x="176" y="105"/>
                    </a:lnTo>
                    <a:lnTo>
                      <a:pt x="174" y="103"/>
                    </a:lnTo>
                    <a:lnTo>
                      <a:pt x="172" y="101"/>
                    </a:lnTo>
                    <a:lnTo>
                      <a:pt x="170" y="100"/>
                    </a:lnTo>
                    <a:lnTo>
                      <a:pt x="168" y="99"/>
                    </a:lnTo>
                    <a:lnTo>
                      <a:pt x="165" y="98"/>
                    </a:lnTo>
                    <a:lnTo>
                      <a:pt x="163" y="97"/>
                    </a:lnTo>
                    <a:lnTo>
                      <a:pt x="162" y="97"/>
                    </a:lnTo>
                    <a:lnTo>
                      <a:pt x="161" y="97"/>
                    </a:lnTo>
                    <a:lnTo>
                      <a:pt x="160" y="97"/>
                    </a:lnTo>
                    <a:lnTo>
                      <a:pt x="158" y="98"/>
                    </a:lnTo>
                    <a:lnTo>
                      <a:pt x="157" y="98"/>
                    </a:lnTo>
                    <a:lnTo>
                      <a:pt x="156" y="98"/>
                    </a:lnTo>
                    <a:lnTo>
                      <a:pt x="155" y="99"/>
                    </a:lnTo>
                    <a:lnTo>
                      <a:pt x="154" y="100"/>
                    </a:lnTo>
                    <a:lnTo>
                      <a:pt x="152" y="101"/>
                    </a:lnTo>
                    <a:lnTo>
                      <a:pt x="151" y="101"/>
                    </a:lnTo>
                    <a:lnTo>
                      <a:pt x="150" y="102"/>
                    </a:lnTo>
                    <a:lnTo>
                      <a:pt x="149" y="103"/>
                    </a:lnTo>
                    <a:lnTo>
                      <a:pt x="148" y="104"/>
                    </a:lnTo>
                    <a:lnTo>
                      <a:pt x="146" y="105"/>
                    </a:lnTo>
                    <a:lnTo>
                      <a:pt x="145" y="106"/>
                    </a:lnTo>
                    <a:lnTo>
                      <a:pt x="144" y="106"/>
                    </a:lnTo>
                    <a:lnTo>
                      <a:pt x="143" y="107"/>
                    </a:lnTo>
                    <a:lnTo>
                      <a:pt x="141" y="108"/>
                    </a:lnTo>
                    <a:lnTo>
                      <a:pt x="140" y="109"/>
                    </a:lnTo>
                    <a:lnTo>
                      <a:pt x="139" y="110"/>
                    </a:lnTo>
                    <a:lnTo>
                      <a:pt x="137" y="110"/>
                    </a:lnTo>
                    <a:lnTo>
                      <a:pt x="136" y="111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2" y="112"/>
                    </a:lnTo>
                    <a:lnTo>
                      <a:pt x="130" y="112"/>
                    </a:lnTo>
                    <a:lnTo>
                      <a:pt x="129" y="112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09"/>
                    </a:lnTo>
                    <a:lnTo>
                      <a:pt x="112" y="109"/>
                    </a:lnTo>
                    <a:lnTo>
                      <a:pt x="111" y="108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6" y="106"/>
                    </a:lnTo>
                    <a:lnTo>
                      <a:pt x="105" y="106"/>
                    </a:lnTo>
                    <a:lnTo>
                      <a:pt x="103" y="105"/>
                    </a:lnTo>
                    <a:lnTo>
                      <a:pt x="102" y="104"/>
                    </a:lnTo>
                    <a:lnTo>
                      <a:pt x="101" y="103"/>
                    </a:lnTo>
                    <a:lnTo>
                      <a:pt x="100" y="102"/>
                    </a:lnTo>
                    <a:lnTo>
                      <a:pt x="98" y="101"/>
                    </a:lnTo>
                    <a:lnTo>
                      <a:pt x="97" y="101"/>
                    </a:lnTo>
                    <a:lnTo>
                      <a:pt x="96" y="100"/>
                    </a:lnTo>
                    <a:lnTo>
                      <a:pt x="95" y="99"/>
                    </a:lnTo>
                    <a:lnTo>
                      <a:pt x="94" y="98"/>
                    </a:lnTo>
                    <a:lnTo>
                      <a:pt x="93" y="96"/>
                    </a:lnTo>
                    <a:lnTo>
                      <a:pt x="92" y="95"/>
                    </a:lnTo>
                    <a:lnTo>
                      <a:pt x="92" y="94"/>
                    </a:lnTo>
                    <a:lnTo>
                      <a:pt x="91" y="93"/>
                    </a:lnTo>
                    <a:lnTo>
                      <a:pt x="90" y="92"/>
                    </a:lnTo>
                    <a:lnTo>
                      <a:pt x="89" y="90"/>
                    </a:lnTo>
                    <a:lnTo>
                      <a:pt x="89" y="89"/>
                    </a:lnTo>
                    <a:lnTo>
                      <a:pt x="88" y="87"/>
                    </a:lnTo>
                    <a:lnTo>
                      <a:pt x="88" y="86"/>
                    </a:lnTo>
                    <a:lnTo>
                      <a:pt x="88" y="84"/>
                    </a:lnTo>
                    <a:lnTo>
                      <a:pt x="87" y="83"/>
                    </a:lnTo>
                    <a:lnTo>
                      <a:pt x="87" y="78"/>
                    </a:lnTo>
                    <a:lnTo>
                      <a:pt x="87" y="76"/>
                    </a:lnTo>
                    <a:lnTo>
                      <a:pt x="87" y="74"/>
                    </a:lnTo>
                    <a:lnTo>
                      <a:pt x="87" y="73"/>
                    </a:lnTo>
                    <a:lnTo>
                      <a:pt x="87" y="71"/>
                    </a:lnTo>
                    <a:lnTo>
                      <a:pt x="87" y="69"/>
                    </a:lnTo>
                    <a:lnTo>
                      <a:pt x="88" y="67"/>
                    </a:lnTo>
                    <a:lnTo>
                      <a:pt x="88" y="66"/>
                    </a:lnTo>
                    <a:lnTo>
                      <a:pt x="89" y="64"/>
                    </a:lnTo>
                    <a:lnTo>
                      <a:pt x="90" y="62"/>
                    </a:lnTo>
                    <a:lnTo>
                      <a:pt x="91" y="61"/>
                    </a:lnTo>
                    <a:lnTo>
                      <a:pt x="92" y="60"/>
                    </a:lnTo>
                    <a:lnTo>
                      <a:pt x="93" y="58"/>
                    </a:lnTo>
                    <a:lnTo>
                      <a:pt x="94" y="57"/>
                    </a:lnTo>
                    <a:lnTo>
                      <a:pt x="95" y="55"/>
                    </a:lnTo>
                    <a:lnTo>
                      <a:pt x="96" y="54"/>
                    </a:lnTo>
                    <a:lnTo>
                      <a:pt x="97" y="52"/>
                    </a:lnTo>
                    <a:lnTo>
                      <a:pt x="98" y="51"/>
                    </a:lnTo>
                    <a:lnTo>
                      <a:pt x="100" y="49"/>
                    </a:lnTo>
                    <a:lnTo>
                      <a:pt x="101" y="48"/>
                    </a:lnTo>
                    <a:lnTo>
                      <a:pt x="103" y="46"/>
                    </a:lnTo>
                    <a:lnTo>
                      <a:pt x="104" y="45"/>
                    </a:lnTo>
                    <a:lnTo>
                      <a:pt x="106" y="43"/>
                    </a:lnTo>
                    <a:lnTo>
                      <a:pt x="107" y="41"/>
                    </a:lnTo>
                    <a:lnTo>
                      <a:pt x="109" y="39"/>
                    </a:lnTo>
                    <a:lnTo>
                      <a:pt x="111" y="37"/>
                    </a:lnTo>
                    <a:lnTo>
                      <a:pt x="112" y="35"/>
                    </a:lnTo>
                    <a:lnTo>
                      <a:pt x="114" y="33"/>
                    </a:lnTo>
                    <a:lnTo>
                      <a:pt x="116" y="31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4"/>
                    </a:lnTo>
                    <a:lnTo>
                      <a:pt x="121" y="23"/>
                    </a:lnTo>
                    <a:lnTo>
                      <a:pt x="122" y="22"/>
                    </a:lnTo>
                    <a:lnTo>
                      <a:pt x="123" y="22"/>
                    </a:lnTo>
                    <a:lnTo>
                      <a:pt x="124" y="21"/>
                    </a:lnTo>
                    <a:lnTo>
                      <a:pt x="124" y="20"/>
                    </a:lnTo>
                    <a:lnTo>
                      <a:pt x="125" y="19"/>
                    </a:lnTo>
                    <a:lnTo>
                      <a:pt x="126" y="19"/>
                    </a:lnTo>
                    <a:lnTo>
                      <a:pt x="127" y="18"/>
                    </a:lnTo>
                    <a:lnTo>
                      <a:pt x="128" y="17"/>
                    </a:lnTo>
                    <a:lnTo>
                      <a:pt x="128" y="17"/>
                    </a:lnTo>
                    <a:lnTo>
                      <a:pt x="129" y="16"/>
                    </a:lnTo>
                    <a:lnTo>
                      <a:pt x="130" y="16"/>
                    </a:lnTo>
                    <a:lnTo>
                      <a:pt x="131" y="15"/>
                    </a:lnTo>
                    <a:lnTo>
                      <a:pt x="131" y="14"/>
                    </a:lnTo>
                    <a:lnTo>
                      <a:pt x="132" y="14"/>
                    </a:lnTo>
                    <a:lnTo>
                      <a:pt x="132" y="13"/>
                    </a:lnTo>
                    <a:lnTo>
                      <a:pt x="133" y="13"/>
                    </a:lnTo>
                    <a:lnTo>
                      <a:pt x="133" y="12"/>
                    </a:lnTo>
                    <a:lnTo>
                      <a:pt x="134" y="12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6" y="9"/>
                    </a:lnTo>
                    <a:lnTo>
                      <a:pt x="136" y="8"/>
                    </a:lnTo>
                    <a:lnTo>
                      <a:pt x="136" y="7"/>
                    </a:lnTo>
                    <a:lnTo>
                      <a:pt x="136" y="7"/>
                    </a:lnTo>
                    <a:lnTo>
                      <a:pt x="136" y="6"/>
                    </a:lnTo>
                    <a:lnTo>
                      <a:pt x="136" y="6"/>
                    </a:lnTo>
                    <a:lnTo>
                      <a:pt x="135" y="6"/>
                    </a:lnTo>
                    <a:lnTo>
                      <a:pt x="135" y="6"/>
                    </a:lnTo>
                    <a:lnTo>
                      <a:pt x="135" y="6"/>
                    </a:lnTo>
                    <a:lnTo>
                      <a:pt x="134" y="6"/>
                    </a:lnTo>
                    <a:lnTo>
                      <a:pt x="134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3" y="6"/>
                    </a:lnTo>
                    <a:lnTo>
                      <a:pt x="132" y="6"/>
                    </a:lnTo>
                    <a:lnTo>
                      <a:pt x="132" y="6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30" y="6"/>
                    </a:lnTo>
                    <a:lnTo>
                      <a:pt x="130" y="6"/>
                    </a:lnTo>
                    <a:lnTo>
                      <a:pt x="129" y="6"/>
                    </a:lnTo>
                    <a:lnTo>
                      <a:pt x="128" y="6"/>
                    </a:lnTo>
                    <a:lnTo>
                      <a:pt x="127" y="6"/>
                    </a:lnTo>
                    <a:lnTo>
                      <a:pt x="126" y="6"/>
                    </a:lnTo>
                    <a:lnTo>
                      <a:pt x="126" y="7"/>
                    </a:lnTo>
                    <a:lnTo>
                      <a:pt x="125" y="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79" name="Oval 89"/>
              <p:cNvSpPr>
                <a:spLocks noChangeArrowheads="1"/>
              </p:cNvSpPr>
              <p:nvPr/>
            </p:nvSpPr>
            <p:spPr bwMode="auto">
              <a:xfrm flipH="1">
                <a:off x="4438597" y="2675977"/>
                <a:ext cx="66516" cy="41733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0" name="Oval 90"/>
              <p:cNvSpPr>
                <a:spLocks noChangeArrowheads="1"/>
              </p:cNvSpPr>
              <p:nvPr/>
            </p:nvSpPr>
            <p:spPr bwMode="auto">
              <a:xfrm flipH="1">
                <a:off x="4362103" y="2743213"/>
                <a:ext cx="68180" cy="71873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1" name="Oval 91"/>
              <p:cNvSpPr>
                <a:spLocks noChangeArrowheads="1"/>
              </p:cNvSpPr>
              <p:nvPr/>
            </p:nvSpPr>
            <p:spPr bwMode="auto">
              <a:xfrm flipH="1">
                <a:off x="4506775" y="2787265"/>
                <a:ext cx="66516" cy="46370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2" name="Oval 92"/>
              <p:cNvSpPr>
                <a:spLocks noChangeArrowheads="1"/>
              </p:cNvSpPr>
              <p:nvPr/>
            </p:nvSpPr>
            <p:spPr bwMode="auto">
              <a:xfrm flipH="1">
                <a:off x="4478506" y="2954196"/>
                <a:ext cx="66516" cy="44051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3" name="Oval 93"/>
              <p:cNvSpPr>
                <a:spLocks noChangeArrowheads="1"/>
              </p:cNvSpPr>
              <p:nvPr/>
            </p:nvSpPr>
            <p:spPr bwMode="auto">
              <a:xfrm flipH="1">
                <a:off x="4593247" y="2694525"/>
                <a:ext cx="68180" cy="27822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84" name="Oval 94"/>
              <p:cNvSpPr>
                <a:spLocks noChangeArrowheads="1"/>
              </p:cNvSpPr>
              <p:nvPr/>
            </p:nvSpPr>
            <p:spPr bwMode="auto">
              <a:xfrm flipH="1">
                <a:off x="4609876" y="2949559"/>
                <a:ext cx="66516" cy="44051"/>
              </a:xfrm>
              <a:prstGeom prst="ellipse">
                <a:avLst/>
              </a:prstGeom>
              <a:noFill/>
              <a:ln w="127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s-ES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sp>
          <p:nvSpPr>
            <p:cNvPr id="38" name="37 Cerrar corchete"/>
            <p:cNvSpPr/>
            <p:nvPr/>
          </p:nvSpPr>
          <p:spPr>
            <a:xfrm rot="16200000">
              <a:off x="4363504" y="-310073"/>
              <a:ext cx="357190" cy="571504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4" name="33 Flecha abajo"/>
            <p:cNvSpPr/>
            <p:nvPr/>
          </p:nvSpPr>
          <p:spPr>
            <a:xfrm>
              <a:off x="4327785" y="1777294"/>
              <a:ext cx="428628" cy="398189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2" name="Rectangle 103"/>
            <p:cNvSpPr>
              <a:spLocks noChangeArrowheads="1"/>
            </p:cNvSpPr>
            <p:nvPr/>
          </p:nvSpPr>
          <p:spPr bwMode="auto">
            <a:xfrm>
              <a:off x="3413947" y="1285860"/>
              <a:ext cx="2256305" cy="511489"/>
            </a:xfrm>
            <a:prstGeom prst="roundRect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4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Insulto</a:t>
              </a:r>
              <a:endParaRPr lang="es-E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226 Grupo"/>
          <p:cNvGrpSpPr/>
          <p:nvPr/>
        </p:nvGrpSpPr>
        <p:grpSpPr>
          <a:xfrm>
            <a:off x="1709081" y="3511861"/>
            <a:ext cx="5715040" cy="1114490"/>
            <a:chOff x="1709081" y="3511861"/>
            <a:chExt cx="5715040" cy="1114490"/>
          </a:xfrm>
        </p:grpSpPr>
        <p:sp>
          <p:nvSpPr>
            <p:cNvPr id="87" name="86 Flecha abajo"/>
            <p:cNvSpPr/>
            <p:nvPr/>
          </p:nvSpPr>
          <p:spPr>
            <a:xfrm>
              <a:off x="4357686" y="3869051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3221666" y="4226241"/>
              <a:ext cx="2700669" cy="400110"/>
            </a:xfrm>
            <a:prstGeom prst="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Mediadores Inflamatorios</a:t>
              </a:r>
            </a:p>
          </p:txBody>
        </p:sp>
        <p:sp>
          <p:nvSpPr>
            <p:cNvPr id="86" name="85 Cerrar corchete"/>
            <p:cNvSpPr/>
            <p:nvPr/>
          </p:nvSpPr>
          <p:spPr>
            <a:xfrm rot="5400000" flipV="1">
              <a:off x="4388006" y="832936"/>
              <a:ext cx="357190" cy="571504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26" name="225 Grupo"/>
          <p:cNvGrpSpPr/>
          <p:nvPr/>
        </p:nvGrpSpPr>
        <p:grpSpPr>
          <a:xfrm>
            <a:off x="1714480" y="1285860"/>
            <a:ext cx="5786478" cy="2432923"/>
            <a:chOff x="1714480" y="1285860"/>
            <a:chExt cx="5786478" cy="2432923"/>
          </a:xfrm>
        </p:grpSpPr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6188374" y="3071810"/>
              <a:ext cx="1312584" cy="64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Linfocito T CD4+ 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1821553" y="3088906"/>
              <a:ext cx="1008289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i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Eosinófilo</a:t>
              </a:r>
              <a:endParaRPr lang="es-ES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3927032" y="3327652"/>
              <a:ext cx="1156255" cy="3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i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Mastocito</a:t>
              </a:r>
              <a:r>
                <a:rPr lang="es-MX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endParaRPr lang="es-ES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grpSp>
          <p:nvGrpSpPr>
            <p:cNvPr id="150" name="149 Grupo"/>
            <p:cNvGrpSpPr/>
            <p:nvPr/>
          </p:nvGrpSpPr>
          <p:grpSpPr>
            <a:xfrm>
              <a:off x="1882254" y="2511729"/>
              <a:ext cx="785818" cy="541338"/>
              <a:chOff x="1857356" y="2857496"/>
              <a:chExt cx="785818" cy="541338"/>
            </a:xfrm>
          </p:grpSpPr>
          <p:grpSp>
            <p:nvGrpSpPr>
              <p:cNvPr id="123" name="Group 1052"/>
              <p:cNvGrpSpPr>
                <a:grpSpLocks/>
              </p:cNvGrpSpPr>
              <p:nvPr/>
            </p:nvGrpSpPr>
            <p:grpSpPr bwMode="auto">
              <a:xfrm>
                <a:off x="2098662" y="2928934"/>
                <a:ext cx="544512" cy="469900"/>
                <a:chOff x="2805" y="1673"/>
                <a:chExt cx="343" cy="29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4" name="Freeform 1053"/>
                <p:cNvSpPr>
                  <a:spLocks/>
                </p:cNvSpPr>
                <p:nvPr/>
              </p:nvSpPr>
              <p:spPr bwMode="auto">
                <a:xfrm>
                  <a:off x="2805" y="1673"/>
                  <a:ext cx="343" cy="296"/>
                </a:xfrm>
                <a:custGeom>
                  <a:avLst/>
                  <a:gdLst>
                    <a:gd name="T0" fmla="*/ 234 w 343"/>
                    <a:gd name="T1" fmla="*/ 23 h 296"/>
                    <a:gd name="T2" fmla="*/ 224 w 343"/>
                    <a:gd name="T3" fmla="*/ 19 h 296"/>
                    <a:gd name="T4" fmla="*/ 216 w 343"/>
                    <a:gd name="T5" fmla="*/ 15 h 296"/>
                    <a:gd name="T6" fmla="*/ 208 w 343"/>
                    <a:gd name="T7" fmla="*/ 13 h 296"/>
                    <a:gd name="T8" fmla="*/ 198 w 343"/>
                    <a:gd name="T9" fmla="*/ 10 h 296"/>
                    <a:gd name="T10" fmla="*/ 185 w 343"/>
                    <a:gd name="T11" fmla="*/ 9 h 296"/>
                    <a:gd name="T12" fmla="*/ 156 w 343"/>
                    <a:gd name="T13" fmla="*/ 6 h 296"/>
                    <a:gd name="T14" fmla="*/ 132 w 343"/>
                    <a:gd name="T15" fmla="*/ 2 h 296"/>
                    <a:gd name="T16" fmla="*/ 112 w 343"/>
                    <a:gd name="T17" fmla="*/ 0 h 296"/>
                    <a:gd name="T18" fmla="*/ 93 w 343"/>
                    <a:gd name="T19" fmla="*/ 1 h 296"/>
                    <a:gd name="T20" fmla="*/ 76 w 343"/>
                    <a:gd name="T21" fmla="*/ 5 h 296"/>
                    <a:gd name="T22" fmla="*/ 57 w 343"/>
                    <a:gd name="T23" fmla="*/ 14 h 296"/>
                    <a:gd name="T24" fmla="*/ 34 w 343"/>
                    <a:gd name="T25" fmla="*/ 32 h 296"/>
                    <a:gd name="T26" fmla="*/ 20 w 343"/>
                    <a:gd name="T27" fmla="*/ 46 h 296"/>
                    <a:gd name="T28" fmla="*/ 10 w 343"/>
                    <a:gd name="T29" fmla="*/ 62 h 296"/>
                    <a:gd name="T30" fmla="*/ 4 w 343"/>
                    <a:gd name="T31" fmla="*/ 78 h 296"/>
                    <a:gd name="T32" fmla="*/ 1 w 343"/>
                    <a:gd name="T33" fmla="*/ 96 h 296"/>
                    <a:gd name="T34" fmla="*/ 0 w 343"/>
                    <a:gd name="T35" fmla="*/ 117 h 296"/>
                    <a:gd name="T36" fmla="*/ 2 w 343"/>
                    <a:gd name="T37" fmla="*/ 147 h 296"/>
                    <a:gd name="T38" fmla="*/ 5 w 343"/>
                    <a:gd name="T39" fmla="*/ 168 h 296"/>
                    <a:gd name="T40" fmla="*/ 11 w 343"/>
                    <a:gd name="T41" fmla="*/ 186 h 296"/>
                    <a:gd name="T42" fmla="*/ 18 w 343"/>
                    <a:gd name="T43" fmla="*/ 200 h 296"/>
                    <a:gd name="T44" fmla="*/ 29 w 343"/>
                    <a:gd name="T45" fmla="*/ 214 h 296"/>
                    <a:gd name="T46" fmla="*/ 44 w 343"/>
                    <a:gd name="T47" fmla="*/ 227 h 296"/>
                    <a:gd name="T48" fmla="*/ 62 w 343"/>
                    <a:gd name="T49" fmla="*/ 243 h 296"/>
                    <a:gd name="T50" fmla="*/ 93 w 343"/>
                    <a:gd name="T51" fmla="*/ 266 h 296"/>
                    <a:gd name="T52" fmla="*/ 116 w 343"/>
                    <a:gd name="T53" fmla="*/ 281 h 296"/>
                    <a:gd name="T54" fmla="*/ 138 w 343"/>
                    <a:gd name="T55" fmla="*/ 290 h 296"/>
                    <a:gd name="T56" fmla="*/ 161 w 343"/>
                    <a:gd name="T57" fmla="*/ 294 h 296"/>
                    <a:gd name="T58" fmla="*/ 186 w 343"/>
                    <a:gd name="T59" fmla="*/ 295 h 296"/>
                    <a:gd name="T60" fmla="*/ 216 w 343"/>
                    <a:gd name="T61" fmla="*/ 291 h 296"/>
                    <a:gd name="T62" fmla="*/ 249 w 343"/>
                    <a:gd name="T63" fmla="*/ 284 h 296"/>
                    <a:gd name="T64" fmla="*/ 270 w 343"/>
                    <a:gd name="T65" fmla="*/ 277 h 296"/>
                    <a:gd name="T66" fmla="*/ 288 w 343"/>
                    <a:gd name="T67" fmla="*/ 266 h 296"/>
                    <a:gd name="T68" fmla="*/ 303 w 343"/>
                    <a:gd name="T69" fmla="*/ 253 h 296"/>
                    <a:gd name="T70" fmla="*/ 316 w 343"/>
                    <a:gd name="T71" fmla="*/ 236 h 296"/>
                    <a:gd name="T72" fmla="*/ 328 w 343"/>
                    <a:gd name="T73" fmla="*/ 215 h 296"/>
                    <a:gd name="T74" fmla="*/ 338 w 343"/>
                    <a:gd name="T75" fmla="*/ 188 h 296"/>
                    <a:gd name="T76" fmla="*/ 342 w 343"/>
                    <a:gd name="T77" fmla="*/ 169 h 296"/>
                    <a:gd name="T78" fmla="*/ 342 w 343"/>
                    <a:gd name="T79" fmla="*/ 153 h 296"/>
                    <a:gd name="T80" fmla="*/ 339 w 343"/>
                    <a:gd name="T81" fmla="*/ 136 h 296"/>
                    <a:gd name="T82" fmla="*/ 333 w 343"/>
                    <a:gd name="T83" fmla="*/ 119 h 296"/>
                    <a:gd name="T84" fmla="*/ 324 w 343"/>
                    <a:gd name="T85" fmla="*/ 98 h 296"/>
                    <a:gd name="T86" fmla="*/ 316 w 343"/>
                    <a:gd name="T87" fmla="*/ 79 h 296"/>
                    <a:gd name="T88" fmla="*/ 314 w 343"/>
                    <a:gd name="T89" fmla="*/ 73 h 296"/>
                    <a:gd name="T90" fmla="*/ 311 w 343"/>
                    <a:gd name="T91" fmla="*/ 68 h 296"/>
                    <a:gd name="T92" fmla="*/ 308 w 343"/>
                    <a:gd name="T93" fmla="*/ 64 h 296"/>
                    <a:gd name="T94" fmla="*/ 304 w 343"/>
                    <a:gd name="T95" fmla="*/ 60 h 296"/>
                    <a:gd name="T96" fmla="*/ 299 w 343"/>
                    <a:gd name="T97" fmla="*/ 56 h 296"/>
                    <a:gd name="T98" fmla="*/ 290 w 343"/>
                    <a:gd name="T99" fmla="*/ 49 h 296"/>
                    <a:gd name="T100" fmla="*/ 283 w 343"/>
                    <a:gd name="T101" fmla="*/ 44 h 296"/>
                    <a:gd name="T102" fmla="*/ 277 w 343"/>
                    <a:gd name="T103" fmla="*/ 40 h 296"/>
                    <a:gd name="T104" fmla="*/ 271 w 343"/>
                    <a:gd name="T105" fmla="*/ 37 h 296"/>
                    <a:gd name="T106" fmla="*/ 265 w 343"/>
                    <a:gd name="T107" fmla="*/ 35 h 296"/>
                    <a:gd name="T108" fmla="*/ 258 w 343"/>
                    <a:gd name="T109" fmla="*/ 32 h 296"/>
                    <a:gd name="T110" fmla="*/ 248 w 343"/>
                    <a:gd name="T111" fmla="*/ 29 h 29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3"/>
                    <a:gd name="T169" fmla="*/ 0 h 296"/>
                    <a:gd name="T170" fmla="*/ 343 w 343"/>
                    <a:gd name="T171" fmla="*/ 296 h 29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3" h="296">
                      <a:moveTo>
                        <a:pt x="248" y="29"/>
                      </a:moveTo>
                      <a:lnTo>
                        <a:pt x="242" y="26"/>
                      </a:lnTo>
                      <a:lnTo>
                        <a:pt x="239" y="25"/>
                      </a:lnTo>
                      <a:lnTo>
                        <a:pt x="237" y="24"/>
                      </a:lnTo>
                      <a:lnTo>
                        <a:pt x="234" y="23"/>
                      </a:lnTo>
                      <a:lnTo>
                        <a:pt x="232" y="22"/>
                      </a:lnTo>
                      <a:lnTo>
                        <a:pt x="230" y="21"/>
                      </a:lnTo>
                      <a:lnTo>
                        <a:pt x="228" y="21"/>
                      </a:lnTo>
                      <a:lnTo>
                        <a:pt x="226" y="19"/>
                      </a:lnTo>
                      <a:lnTo>
                        <a:pt x="224" y="19"/>
                      </a:lnTo>
                      <a:lnTo>
                        <a:pt x="222" y="18"/>
                      </a:lnTo>
                      <a:lnTo>
                        <a:pt x="220" y="17"/>
                      </a:lnTo>
                      <a:lnTo>
                        <a:pt x="219" y="17"/>
                      </a:lnTo>
                      <a:lnTo>
                        <a:pt x="217" y="16"/>
                      </a:lnTo>
                      <a:lnTo>
                        <a:pt x="216" y="15"/>
                      </a:lnTo>
                      <a:lnTo>
                        <a:pt x="214" y="15"/>
                      </a:lnTo>
                      <a:lnTo>
                        <a:pt x="212" y="14"/>
                      </a:lnTo>
                      <a:lnTo>
                        <a:pt x="211" y="14"/>
                      </a:lnTo>
                      <a:lnTo>
                        <a:pt x="209" y="13"/>
                      </a:lnTo>
                      <a:lnTo>
                        <a:pt x="208" y="13"/>
                      </a:lnTo>
                      <a:lnTo>
                        <a:pt x="205" y="12"/>
                      </a:lnTo>
                      <a:lnTo>
                        <a:pt x="204" y="11"/>
                      </a:lnTo>
                      <a:lnTo>
                        <a:pt x="202" y="11"/>
                      </a:lnTo>
                      <a:lnTo>
                        <a:pt x="200" y="11"/>
                      </a:lnTo>
                      <a:lnTo>
                        <a:pt x="198" y="10"/>
                      </a:lnTo>
                      <a:lnTo>
                        <a:pt x="195" y="10"/>
                      </a:lnTo>
                      <a:lnTo>
                        <a:pt x="193" y="10"/>
                      </a:lnTo>
                      <a:lnTo>
                        <a:pt x="190" y="9"/>
                      </a:lnTo>
                      <a:lnTo>
                        <a:pt x="188" y="9"/>
                      </a:lnTo>
                      <a:lnTo>
                        <a:pt x="185" y="9"/>
                      </a:lnTo>
                      <a:lnTo>
                        <a:pt x="182" y="8"/>
                      </a:lnTo>
                      <a:lnTo>
                        <a:pt x="179" y="8"/>
                      </a:lnTo>
                      <a:lnTo>
                        <a:pt x="167" y="7"/>
                      </a:lnTo>
                      <a:lnTo>
                        <a:pt x="162" y="6"/>
                      </a:lnTo>
                      <a:lnTo>
                        <a:pt x="156" y="6"/>
                      </a:lnTo>
                      <a:lnTo>
                        <a:pt x="151" y="5"/>
                      </a:lnTo>
                      <a:lnTo>
                        <a:pt x="146" y="4"/>
                      </a:lnTo>
                      <a:lnTo>
                        <a:pt x="141" y="3"/>
                      </a:lnTo>
                      <a:lnTo>
                        <a:pt x="137" y="3"/>
                      </a:lnTo>
                      <a:lnTo>
                        <a:pt x="132" y="2"/>
                      </a:lnTo>
                      <a:lnTo>
                        <a:pt x="128" y="2"/>
                      </a:lnTo>
                      <a:lnTo>
                        <a:pt x="124" y="1"/>
                      </a:lnTo>
                      <a:lnTo>
                        <a:pt x="120" y="1"/>
                      </a:lnTo>
                      <a:lnTo>
                        <a:pt x="116" y="1"/>
                      </a:lnTo>
                      <a:lnTo>
                        <a:pt x="112" y="0"/>
                      </a:lnTo>
                      <a:lnTo>
                        <a:pt x="108" y="0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97" y="1"/>
                      </a:lnTo>
                      <a:lnTo>
                        <a:pt x="93" y="1"/>
                      </a:lnTo>
                      <a:lnTo>
                        <a:pt x="90" y="1"/>
                      </a:lnTo>
                      <a:lnTo>
                        <a:pt x="86" y="2"/>
                      </a:lnTo>
                      <a:lnTo>
                        <a:pt x="83" y="3"/>
                      </a:lnTo>
                      <a:lnTo>
                        <a:pt x="79" y="4"/>
                      </a:lnTo>
                      <a:lnTo>
                        <a:pt x="76" y="5"/>
                      </a:lnTo>
                      <a:lnTo>
                        <a:pt x="73" y="6"/>
                      </a:lnTo>
                      <a:lnTo>
                        <a:pt x="69" y="8"/>
                      </a:lnTo>
                      <a:lnTo>
                        <a:pt x="65" y="10"/>
                      </a:lnTo>
                      <a:lnTo>
                        <a:pt x="61" y="12"/>
                      </a:lnTo>
                      <a:lnTo>
                        <a:pt x="57" y="14"/>
                      </a:lnTo>
                      <a:lnTo>
                        <a:pt x="53" y="17"/>
                      </a:lnTo>
                      <a:lnTo>
                        <a:pt x="49" y="20"/>
                      </a:lnTo>
                      <a:lnTo>
                        <a:pt x="45" y="23"/>
                      </a:lnTo>
                      <a:lnTo>
                        <a:pt x="38" y="29"/>
                      </a:lnTo>
                      <a:lnTo>
                        <a:pt x="34" y="32"/>
                      </a:lnTo>
                      <a:lnTo>
                        <a:pt x="31" y="35"/>
                      </a:lnTo>
                      <a:lnTo>
                        <a:pt x="28" y="38"/>
                      </a:lnTo>
                      <a:lnTo>
                        <a:pt x="25" y="41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8" y="49"/>
                      </a:lnTo>
                      <a:lnTo>
                        <a:pt x="15" y="53"/>
                      </a:lnTo>
                      <a:lnTo>
                        <a:pt x="13" y="56"/>
                      </a:lnTo>
                      <a:lnTo>
                        <a:pt x="12" y="58"/>
                      </a:lnTo>
                      <a:lnTo>
                        <a:pt x="10" y="62"/>
                      </a:lnTo>
                      <a:lnTo>
                        <a:pt x="9" y="65"/>
                      </a:lnTo>
                      <a:lnTo>
                        <a:pt x="7" y="68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4" y="78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9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1" y="100"/>
                      </a:lnTo>
                      <a:lnTo>
                        <a:pt x="0" y="104"/>
                      </a:lnTo>
                      <a:lnTo>
                        <a:pt x="0" y="109"/>
                      </a:lnTo>
                      <a:lnTo>
                        <a:pt x="0" y="113"/>
                      </a:lnTo>
                      <a:lnTo>
                        <a:pt x="0" y="117"/>
                      </a:lnTo>
                      <a:lnTo>
                        <a:pt x="0" y="122"/>
                      </a:lnTo>
                      <a:lnTo>
                        <a:pt x="1" y="127"/>
                      </a:lnTo>
                      <a:lnTo>
                        <a:pt x="1" y="132"/>
                      </a:lnTo>
                      <a:lnTo>
                        <a:pt x="1" y="137"/>
                      </a:lnTo>
                      <a:lnTo>
                        <a:pt x="2" y="147"/>
                      </a:lnTo>
                      <a:lnTo>
                        <a:pt x="3" y="151"/>
                      </a:lnTo>
                      <a:lnTo>
                        <a:pt x="3" y="156"/>
                      </a:lnTo>
                      <a:lnTo>
                        <a:pt x="4" y="160"/>
                      </a:lnTo>
                      <a:lnTo>
                        <a:pt x="4" y="164"/>
                      </a:lnTo>
                      <a:lnTo>
                        <a:pt x="5" y="168"/>
                      </a:lnTo>
                      <a:lnTo>
                        <a:pt x="6" y="172"/>
                      </a:lnTo>
                      <a:lnTo>
                        <a:pt x="7" y="175"/>
                      </a:lnTo>
                      <a:lnTo>
                        <a:pt x="8" y="179"/>
                      </a:lnTo>
                      <a:lnTo>
                        <a:pt x="9" y="182"/>
                      </a:lnTo>
                      <a:lnTo>
                        <a:pt x="11" y="186"/>
                      </a:lnTo>
                      <a:lnTo>
                        <a:pt x="12" y="188"/>
                      </a:lnTo>
                      <a:lnTo>
                        <a:pt x="13" y="191"/>
                      </a:lnTo>
                      <a:lnTo>
                        <a:pt x="15" y="195"/>
                      </a:lnTo>
                      <a:lnTo>
                        <a:pt x="17" y="197"/>
                      </a:lnTo>
                      <a:lnTo>
                        <a:pt x="18" y="200"/>
                      </a:lnTo>
                      <a:lnTo>
                        <a:pt x="20" y="203"/>
                      </a:lnTo>
                      <a:lnTo>
                        <a:pt x="22" y="206"/>
                      </a:lnTo>
                      <a:lnTo>
                        <a:pt x="25" y="208"/>
                      </a:lnTo>
                      <a:lnTo>
                        <a:pt x="27" y="211"/>
                      </a:lnTo>
                      <a:lnTo>
                        <a:pt x="29" y="214"/>
                      </a:lnTo>
                      <a:lnTo>
                        <a:pt x="31" y="216"/>
                      </a:lnTo>
                      <a:lnTo>
                        <a:pt x="35" y="219"/>
                      </a:lnTo>
                      <a:lnTo>
                        <a:pt x="37" y="222"/>
                      </a:lnTo>
                      <a:lnTo>
                        <a:pt x="41" y="224"/>
                      </a:lnTo>
                      <a:lnTo>
                        <a:pt x="44" y="227"/>
                      </a:lnTo>
                      <a:lnTo>
                        <a:pt x="47" y="230"/>
                      </a:lnTo>
                      <a:lnTo>
                        <a:pt x="51" y="234"/>
                      </a:lnTo>
                      <a:lnTo>
                        <a:pt x="54" y="236"/>
                      </a:lnTo>
                      <a:lnTo>
                        <a:pt x="58" y="239"/>
                      </a:lnTo>
                      <a:lnTo>
                        <a:pt x="62" y="243"/>
                      </a:lnTo>
                      <a:lnTo>
                        <a:pt x="73" y="251"/>
                      </a:lnTo>
                      <a:lnTo>
                        <a:pt x="78" y="255"/>
                      </a:lnTo>
                      <a:lnTo>
                        <a:pt x="84" y="259"/>
                      </a:lnTo>
                      <a:lnTo>
                        <a:pt x="89" y="263"/>
                      </a:lnTo>
                      <a:lnTo>
                        <a:pt x="93" y="266"/>
                      </a:lnTo>
                      <a:lnTo>
                        <a:pt x="98" y="269"/>
                      </a:lnTo>
                      <a:lnTo>
                        <a:pt x="103" y="273"/>
                      </a:lnTo>
                      <a:lnTo>
                        <a:pt x="107" y="275"/>
                      </a:lnTo>
                      <a:lnTo>
                        <a:pt x="111" y="278"/>
                      </a:lnTo>
                      <a:lnTo>
                        <a:pt x="116" y="281"/>
                      </a:lnTo>
                      <a:lnTo>
                        <a:pt x="121" y="283"/>
                      </a:lnTo>
                      <a:lnTo>
                        <a:pt x="125" y="285"/>
                      </a:lnTo>
                      <a:lnTo>
                        <a:pt x="129" y="286"/>
                      </a:lnTo>
                      <a:lnTo>
                        <a:pt x="134" y="288"/>
                      </a:lnTo>
                      <a:lnTo>
                        <a:pt x="138" y="290"/>
                      </a:lnTo>
                      <a:lnTo>
                        <a:pt x="142" y="291"/>
                      </a:lnTo>
                      <a:lnTo>
                        <a:pt x="147" y="292"/>
                      </a:lnTo>
                      <a:lnTo>
                        <a:pt x="151" y="293"/>
                      </a:lnTo>
                      <a:lnTo>
                        <a:pt x="156" y="294"/>
                      </a:lnTo>
                      <a:lnTo>
                        <a:pt x="161" y="294"/>
                      </a:lnTo>
                      <a:lnTo>
                        <a:pt x="165" y="295"/>
                      </a:lnTo>
                      <a:lnTo>
                        <a:pt x="170" y="295"/>
                      </a:lnTo>
                      <a:lnTo>
                        <a:pt x="176" y="295"/>
                      </a:lnTo>
                      <a:lnTo>
                        <a:pt x="181" y="295"/>
                      </a:lnTo>
                      <a:lnTo>
                        <a:pt x="186" y="295"/>
                      </a:lnTo>
                      <a:lnTo>
                        <a:pt x="192" y="295"/>
                      </a:lnTo>
                      <a:lnTo>
                        <a:pt x="197" y="294"/>
                      </a:lnTo>
                      <a:lnTo>
                        <a:pt x="203" y="293"/>
                      </a:lnTo>
                      <a:lnTo>
                        <a:pt x="210" y="293"/>
                      </a:lnTo>
                      <a:lnTo>
                        <a:pt x="216" y="291"/>
                      </a:lnTo>
                      <a:lnTo>
                        <a:pt x="223" y="290"/>
                      </a:lnTo>
                      <a:lnTo>
                        <a:pt x="234" y="288"/>
                      </a:lnTo>
                      <a:lnTo>
                        <a:pt x="239" y="287"/>
                      </a:lnTo>
                      <a:lnTo>
                        <a:pt x="244" y="286"/>
                      </a:lnTo>
                      <a:lnTo>
                        <a:pt x="249" y="284"/>
                      </a:lnTo>
                      <a:lnTo>
                        <a:pt x="253" y="283"/>
                      </a:lnTo>
                      <a:lnTo>
                        <a:pt x="258" y="282"/>
                      </a:lnTo>
                      <a:lnTo>
                        <a:pt x="262" y="280"/>
                      </a:lnTo>
                      <a:lnTo>
                        <a:pt x="266" y="278"/>
                      </a:lnTo>
                      <a:lnTo>
                        <a:pt x="270" y="277"/>
                      </a:lnTo>
                      <a:lnTo>
                        <a:pt x="274" y="275"/>
                      </a:lnTo>
                      <a:lnTo>
                        <a:pt x="278" y="273"/>
                      </a:lnTo>
                      <a:lnTo>
                        <a:pt x="281" y="271"/>
                      </a:lnTo>
                      <a:lnTo>
                        <a:pt x="285" y="269"/>
                      </a:lnTo>
                      <a:lnTo>
                        <a:pt x="288" y="266"/>
                      </a:lnTo>
                      <a:lnTo>
                        <a:pt x="291" y="264"/>
                      </a:lnTo>
                      <a:lnTo>
                        <a:pt x="294" y="262"/>
                      </a:lnTo>
                      <a:lnTo>
                        <a:pt x="297" y="259"/>
                      </a:lnTo>
                      <a:lnTo>
                        <a:pt x="300" y="256"/>
                      </a:lnTo>
                      <a:lnTo>
                        <a:pt x="303" y="253"/>
                      </a:lnTo>
                      <a:lnTo>
                        <a:pt x="306" y="250"/>
                      </a:lnTo>
                      <a:lnTo>
                        <a:pt x="308" y="247"/>
                      </a:lnTo>
                      <a:lnTo>
                        <a:pt x="311" y="244"/>
                      </a:lnTo>
                      <a:lnTo>
                        <a:pt x="313" y="240"/>
                      </a:lnTo>
                      <a:lnTo>
                        <a:pt x="316" y="236"/>
                      </a:lnTo>
                      <a:lnTo>
                        <a:pt x="318" y="232"/>
                      </a:lnTo>
                      <a:lnTo>
                        <a:pt x="321" y="228"/>
                      </a:lnTo>
                      <a:lnTo>
                        <a:pt x="323" y="224"/>
                      </a:lnTo>
                      <a:lnTo>
                        <a:pt x="325" y="220"/>
                      </a:lnTo>
                      <a:lnTo>
                        <a:pt x="328" y="215"/>
                      </a:lnTo>
                      <a:lnTo>
                        <a:pt x="330" y="210"/>
                      </a:lnTo>
                      <a:lnTo>
                        <a:pt x="332" y="205"/>
                      </a:lnTo>
                      <a:lnTo>
                        <a:pt x="336" y="196"/>
                      </a:lnTo>
                      <a:lnTo>
                        <a:pt x="337" y="192"/>
                      </a:lnTo>
                      <a:lnTo>
                        <a:pt x="338" y="188"/>
                      </a:lnTo>
                      <a:lnTo>
                        <a:pt x="339" y="184"/>
                      </a:lnTo>
                      <a:lnTo>
                        <a:pt x="340" y="180"/>
                      </a:lnTo>
                      <a:lnTo>
                        <a:pt x="341" y="176"/>
                      </a:lnTo>
                      <a:lnTo>
                        <a:pt x="341" y="173"/>
                      </a:lnTo>
                      <a:lnTo>
                        <a:pt x="342" y="169"/>
                      </a:lnTo>
                      <a:lnTo>
                        <a:pt x="342" y="166"/>
                      </a:lnTo>
                      <a:lnTo>
                        <a:pt x="342" y="163"/>
                      </a:lnTo>
                      <a:lnTo>
                        <a:pt x="342" y="159"/>
                      </a:lnTo>
                      <a:lnTo>
                        <a:pt x="342" y="156"/>
                      </a:lnTo>
                      <a:lnTo>
                        <a:pt x="342" y="153"/>
                      </a:lnTo>
                      <a:lnTo>
                        <a:pt x="342" y="149"/>
                      </a:lnTo>
                      <a:lnTo>
                        <a:pt x="341" y="147"/>
                      </a:lnTo>
                      <a:lnTo>
                        <a:pt x="340" y="143"/>
                      </a:lnTo>
                      <a:lnTo>
                        <a:pt x="340" y="140"/>
                      </a:lnTo>
                      <a:lnTo>
                        <a:pt x="339" y="136"/>
                      </a:lnTo>
                      <a:lnTo>
                        <a:pt x="338" y="133"/>
                      </a:lnTo>
                      <a:lnTo>
                        <a:pt x="337" y="129"/>
                      </a:lnTo>
                      <a:lnTo>
                        <a:pt x="336" y="126"/>
                      </a:lnTo>
                      <a:lnTo>
                        <a:pt x="334" y="123"/>
                      </a:lnTo>
                      <a:lnTo>
                        <a:pt x="333" y="119"/>
                      </a:lnTo>
                      <a:lnTo>
                        <a:pt x="331" y="115"/>
                      </a:lnTo>
                      <a:lnTo>
                        <a:pt x="330" y="111"/>
                      </a:lnTo>
                      <a:lnTo>
                        <a:pt x="328" y="106"/>
                      </a:lnTo>
                      <a:lnTo>
                        <a:pt x="326" y="102"/>
                      </a:lnTo>
                      <a:lnTo>
                        <a:pt x="324" y="98"/>
                      </a:lnTo>
                      <a:lnTo>
                        <a:pt x="322" y="93"/>
                      </a:lnTo>
                      <a:lnTo>
                        <a:pt x="321" y="89"/>
                      </a:lnTo>
                      <a:lnTo>
                        <a:pt x="318" y="84"/>
                      </a:lnTo>
                      <a:lnTo>
                        <a:pt x="317" y="80"/>
                      </a:lnTo>
                      <a:lnTo>
                        <a:pt x="316" y="79"/>
                      </a:lnTo>
                      <a:lnTo>
                        <a:pt x="316" y="78"/>
                      </a:lnTo>
                      <a:lnTo>
                        <a:pt x="315" y="76"/>
                      </a:lnTo>
                      <a:lnTo>
                        <a:pt x="315" y="75"/>
                      </a:lnTo>
                      <a:lnTo>
                        <a:pt x="314" y="74"/>
                      </a:lnTo>
                      <a:lnTo>
                        <a:pt x="314" y="73"/>
                      </a:lnTo>
                      <a:lnTo>
                        <a:pt x="313" y="72"/>
                      </a:lnTo>
                      <a:lnTo>
                        <a:pt x="313" y="71"/>
                      </a:lnTo>
                      <a:lnTo>
                        <a:pt x="312" y="70"/>
                      </a:lnTo>
                      <a:lnTo>
                        <a:pt x="312" y="69"/>
                      </a:lnTo>
                      <a:lnTo>
                        <a:pt x="311" y="68"/>
                      </a:lnTo>
                      <a:lnTo>
                        <a:pt x="310" y="67"/>
                      </a:lnTo>
                      <a:lnTo>
                        <a:pt x="310" y="66"/>
                      </a:lnTo>
                      <a:lnTo>
                        <a:pt x="309" y="65"/>
                      </a:lnTo>
                      <a:lnTo>
                        <a:pt x="308" y="65"/>
                      </a:lnTo>
                      <a:lnTo>
                        <a:pt x="308" y="64"/>
                      </a:lnTo>
                      <a:lnTo>
                        <a:pt x="307" y="63"/>
                      </a:lnTo>
                      <a:lnTo>
                        <a:pt x="306" y="62"/>
                      </a:lnTo>
                      <a:lnTo>
                        <a:pt x="305" y="61"/>
                      </a:lnTo>
                      <a:lnTo>
                        <a:pt x="304" y="60"/>
                      </a:lnTo>
                      <a:lnTo>
                        <a:pt x="303" y="60"/>
                      </a:lnTo>
                      <a:lnTo>
                        <a:pt x="302" y="58"/>
                      </a:lnTo>
                      <a:lnTo>
                        <a:pt x="301" y="57"/>
                      </a:lnTo>
                      <a:lnTo>
                        <a:pt x="300" y="57"/>
                      </a:lnTo>
                      <a:lnTo>
                        <a:pt x="299" y="56"/>
                      </a:lnTo>
                      <a:lnTo>
                        <a:pt x="298" y="55"/>
                      </a:lnTo>
                      <a:lnTo>
                        <a:pt x="296" y="54"/>
                      </a:lnTo>
                      <a:lnTo>
                        <a:pt x="295" y="53"/>
                      </a:lnTo>
                      <a:lnTo>
                        <a:pt x="294" y="52"/>
                      </a:lnTo>
                      <a:lnTo>
                        <a:pt x="290" y="49"/>
                      </a:lnTo>
                      <a:lnTo>
                        <a:pt x="289" y="48"/>
                      </a:lnTo>
                      <a:lnTo>
                        <a:pt x="287" y="46"/>
                      </a:lnTo>
                      <a:lnTo>
                        <a:pt x="285" y="45"/>
                      </a:lnTo>
                      <a:lnTo>
                        <a:pt x="284" y="45"/>
                      </a:lnTo>
                      <a:lnTo>
                        <a:pt x="283" y="44"/>
                      </a:lnTo>
                      <a:lnTo>
                        <a:pt x="282" y="42"/>
                      </a:lnTo>
                      <a:lnTo>
                        <a:pt x="280" y="42"/>
                      </a:lnTo>
                      <a:lnTo>
                        <a:pt x="279" y="41"/>
                      </a:lnTo>
                      <a:lnTo>
                        <a:pt x="278" y="41"/>
                      </a:lnTo>
                      <a:lnTo>
                        <a:pt x="277" y="40"/>
                      </a:lnTo>
                      <a:lnTo>
                        <a:pt x="276" y="40"/>
                      </a:lnTo>
                      <a:lnTo>
                        <a:pt x="275" y="39"/>
                      </a:lnTo>
                      <a:lnTo>
                        <a:pt x="274" y="38"/>
                      </a:lnTo>
                      <a:lnTo>
                        <a:pt x="273" y="38"/>
                      </a:lnTo>
                      <a:lnTo>
                        <a:pt x="271" y="37"/>
                      </a:lnTo>
                      <a:lnTo>
                        <a:pt x="270" y="37"/>
                      </a:lnTo>
                      <a:lnTo>
                        <a:pt x="269" y="37"/>
                      </a:lnTo>
                      <a:lnTo>
                        <a:pt x="267" y="36"/>
                      </a:lnTo>
                      <a:lnTo>
                        <a:pt x="266" y="35"/>
                      </a:lnTo>
                      <a:lnTo>
                        <a:pt x="265" y="35"/>
                      </a:lnTo>
                      <a:lnTo>
                        <a:pt x="264" y="34"/>
                      </a:lnTo>
                      <a:lnTo>
                        <a:pt x="262" y="34"/>
                      </a:lnTo>
                      <a:lnTo>
                        <a:pt x="261" y="33"/>
                      </a:lnTo>
                      <a:lnTo>
                        <a:pt x="259" y="33"/>
                      </a:lnTo>
                      <a:lnTo>
                        <a:pt x="258" y="32"/>
                      </a:lnTo>
                      <a:lnTo>
                        <a:pt x="256" y="32"/>
                      </a:lnTo>
                      <a:lnTo>
                        <a:pt x="254" y="31"/>
                      </a:lnTo>
                      <a:lnTo>
                        <a:pt x="252" y="30"/>
                      </a:lnTo>
                      <a:lnTo>
                        <a:pt x="250" y="30"/>
                      </a:lnTo>
                      <a:lnTo>
                        <a:pt x="248" y="29"/>
                      </a:lnTo>
                    </a:path>
                  </a:pathLst>
                </a:custGeom>
                <a:solidFill>
                  <a:srgbClr val="990033"/>
                </a:solidFill>
                <a:ln w="254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25" name="Freeform 1054"/>
                <p:cNvSpPr>
                  <a:spLocks/>
                </p:cNvSpPr>
                <p:nvPr/>
              </p:nvSpPr>
              <p:spPr bwMode="auto">
                <a:xfrm>
                  <a:off x="2825" y="1707"/>
                  <a:ext cx="202" cy="236"/>
                </a:xfrm>
                <a:custGeom>
                  <a:avLst/>
                  <a:gdLst>
                    <a:gd name="T0" fmla="*/ 46 w 202"/>
                    <a:gd name="T1" fmla="*/ 2 h 236"/>
                    <a:gd name="T2" fmla="*/ 27 w 202"/>
                    <a:gd name="T3" fmla="*/ 13 h 236"/>
                    <a:gd name="T4" fmla="*/ 9 w 202"/>
                    <a:gd name="T5" fmla="*/ 34 h 236"/>
                    <a:gd name="T6" fmla="*/ 1 w 202"/>
                    <a:gd name="T7" fmla="*/ 54 h 236"/>
                    <a:gd name="T8" fmla="*/ 1 w 202"/>
                    <a:gd name="T9" fmla="*/ 74 h 236"/>
                    <a:gd name="T10" fmla="*/ 5 w 202"/>
                    <a:gd name="T11" fmla="*/ 103 h 236"/>
                    <a:gd name="T12" fmla="*/ 10 w 202"/>
                    <a:gd name="T13" fmla="*/ 123 h 236"/>
                    <a:gd name="T14" fmla="*/ 19 w 202"/>
                    <a:gd name="T15" fmla="*/ 139 h 236"/>
                    <a:gd name="T16" fmla="*/ 35 w 202"/>
                    <a:gd name="T17" fmla="*/ 164 h 236"/>
                    <a:gd name="T18" fmla="*/ 46 w 202"/>
                    <a:gd name="T19" fmla="*/ 178 h 236"/>
                    <a:gd name="T20" fmla="*/ 63 w 202"/>
                    <a:gd name="T21" fmla="*/ 190 h 236"/>
                    <a:gd name="T22" fmla="*/ 91 w 202"/>
                    <a:gd name="T23" fmla="*/ 210 h 236"/>
                    <a:gd name="T24" fmla="*/ 112 w 202"/>
                    <a:gd name="T25" fmla="*/ 222 h 236"/>
                    <a:gd name="T26" fmla="*/ 140 w 202"/>
                    <a:gd name="T27" fmla="*/ 230 h 236"/>
                    <a:gd name="T28" fmla="*/ 161 w 202"/>
                    <a:gd name="T29" fmla="*/ 234 h 236"/>
                    <a:gd name="T30" fmla="*/ 172 w 202"/>
                    <a:gd name="T31" fmla="*/ 235 h 236"/>
                    <a:gd name="T32" fmla="*/ 184 w 202"/>
                    <a:gd name="T33" fmla="*/ 231 h 236"/>
                    <a:gd name="T34" fmla="*/ 195 w 202"/>
                    <a:gd name="T35" fmla="*/ 224 h 236"/>
                    <a:gd name="T36" fmla="*/ 200 w 202"/>
                    <a:gd name="T37" fmla="*/ 216 h 236"/>
                    <a:gd name="T38" fmla="*/ 200 w 202"/>
                    <a:gd name="T39" fmla="*/ 205 h 236"/>
                    <a:gd name="T40" fmla="*/ 191 w 202"/>
                    <a:gd name="T41" fmla="*/ 194 h 236"/>
                    <a:gd name="T42" fmla="*/ 175 w 202"/>
                    <a:gd name="T43" fmla="*/ 187 h 236"/>
                    <a:gd name="T44" fmla="*/ 159 w 202"/>
                    <a:gd name="T45" fmla="*/ 183 h 236"/>
                    <a:gd name="T46" fmla="*/ 152 w 202"/>
                    <a:gd name="T47" fmla="*/ 185 h 236"/>
                    <a:gd name="T48" fmla="*/ 146 w 202"/>
                    <a:gd name="T49" fmla="*/ 187 h 236"/>
                    <a:gd name="T50" fmla="*/ 131 w 202"/>
                    <a:gd name="T51" fmla="*/ 194 h 236"/>
                    <a:gd name="T52" fmla="*/ 121 w 202"/>
                    <a:gd name="T53" fmla="*/ 202 h 236"/>
                    <a:gd name="T54" fmla="*/ 112 w 202"/>
                    <a:gd name="T55" fmla="*/ 203 h 236"/>
                    <a:gd name="T56" fmla="*/ 106 w 202"/>
                    <a:gd name="T57" fmla="*/ 196 h 236"/>
                    <a:gd name="T58" fmla="*/ 107 w 202"/>
                    <a:gd name="T59" fmla="*/ 185 h 236"/>
                    <a:gd name="T60" fmla="*/ 110 w 202"/>
                    <a:gd name="T61" fmla="*/ 171 h 236"/>
                    <a:gd name="T62" fmla="*/ 112 w 202"/>
                    <a:gd name="T63" fmla="*/ 166 h 236"/>
                    <a:gd name="T64" fmla="*/ 114 w 202"/>
                    <a:gd name="T65" fmla="*/ 160 h 236"/>
                    <a:gd name="T66" fmla="*/ 118 w 202"/>
                    <a:gd name="T67" fmla="*/ 152 h 236"/>
                    <a:gd name="T68" fmla="*/ 120 w 202"/>
                    <a:gd name="T69" fmla="*/ 146 h 236"/>
                    <a:gd name="T70" fmla="*/ 116 w 202"/>
                    <a:gd name="T71" fmla="*/ 135 h 236"/>
                    <a:gd name="T72" fmla="*/ 110 w 202"/>
                    <a:gd name="T73" fmla="*/ 127 h 236"/>
                    <a:gd name="T74" fmla="*/ 101 w 202"/>
                    <a:gd name="T75" fmla="*/ 122 h 236"/>
                    <a:gd name="T76" fmla="*/ 89 w 202"/>
                    <a:gd name="T77" fmla="*/ 122 h 236"/>
                    <a:gd name="T78" fmla="*/ 81 w 202"/>
                    <a:gd name="T79" fmla="*/ 127 h 236"/>
                    <a:gd name="T80" fmla="*/ 72 w 202"/>
                    <a:gd name="T81" fmla="*/ 135 h 236"/>
                    <a:gd name="T82" fmla="*/ 63 w 202"/>
                    <a:gd name="T83" fmla="*/ 140 h 236"/>
                    <a:gd name="T84" fmla="*/ 58 w 202"/>
                    <a:gd name="T85" fmla="*/ 144 h 236"/>
                    <a:gd name="T86" fmla="*/ 50 w 202"/>
                    <a:gd name="T87" fmla="*/ 144 h 236"/>
                    <a:gd name="T88" fmla="*/ 41 w 202"/>
                    <a:gd name="T89" fmla="*/ 141 h 236"/>
                    <a:gd name="T90" fmla="*/ 35 w 202"/>
                    <a:gd name="T91" fmla="*/ 135 h 236"/>
                    <a:gd name="T92" fmla="*/ 32 w 202"/>
                    <a:gd name="T93" fmla="*/ 127 h 236"/>
                    <a:gd name="T94" fmla="*/ 34 w 202"/>
                    <a:gd name="T95" fmla="*/ 121 h 236"/>
                    <a:gd name="T96" fmla="*/ 36 w 202"/>
                    <a:gd name="T97" fmla="*/ 114 h 236"/>
                    <a:gd name="T98" fmla="*/ 35 w 202"/>
                    <a:gd name="T99" fmla="*/ 105 h 236"/>
                    <a:gd name="T100" fmla="*/ 33 w 202"/>
                    <a:gd name="T101" fmla="*/ 99 h 236"/>
                    <a:gd name="T102" fmla="*/ 37 w 202"/>
                    <a:gd name="T103" fmla="*/ 90 h 236"/>
                    <a:gd name="T104" fmla="*/ 48 w 202"/>
                    <a:gd name="T105" fmla="*/ 85 h 236"/>
                    <a:gd name="T106" fmla="*/ 61 w 202"/>
                    <a:gd name="T107" fmla="*/ 82 h 236"/>
                    <a:gd name="T108" fmla="*/ 76 w 202"/>
                    <a:gd name="T109" fmla="*/ 71 h 236"/>
                    <a:gd name="T110" fmla="*/ 84 w 202"/>
                    <a:gd name="T111" fmla="*/ 62 h 236"/>
                    <a:gd name="T112" fmla="*/ 88 w 202"/>
                    <a:gd name="T113" fmla="*/ 51 h 236"/>
                    <a:gd name="T114" fmla="*/ 87 w 202"/>
                    <a:gd name="T115" fmla="*/ 36 h 236"/>
                    <a:gd name="T116" fmla="*/ 82 w 202"/>
                    <a:gd name="T117" fmla="*/ 28 h 236"/>
                    <a:gd name="T118" fmla="*/ 74 w 202"/>
                    <a:gd name="T119" fmla="*/ 19 h 236"/>
                    <a:gd name="T120" fmla="*/ 65 w 202"/>
                    <a:gd name="T121" fmla="*/ 11 h 236"/>
                    <a:gd name="T122" fmla="*/ 59 w 202"/>
                    <a:gd name="T123" fmla="*/ 7 h 236"/>
                    <a:gd name="T124" fmla="*/ 56 w 202"/>
                    <a:gd name="T125" fmla="*/ 2 h 2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2"/>
                    <a:gd name="T190" fmla="*/ 0 h 236"/>
                    <a:gd name="T191" fmla="*/ 202 w 202"/>
                    <a:gd name="T192" fmla="*/ 236 h 2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2" h="236">
                      <a:moveTo>
                        <a:pt x="58" y="1"/>
                      </a:move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3" y="3"/>
                      </a:lnTo>
                      <a:lnTo>
                        <a:pt x="42" y="4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6" y="7"/>
                      </a:lnTo>
                      <a:lnTo>
                        <a:pt x="34" y="7"/>
                      </a:lnTo>
                      <a:lnTo>
                        <a:pt x="33" y="9"/>
                      </a:lnTo>
                      <a:lnTo>
                        <a:pt x="30" y="10"/>
                      </a:lnTo>
                      <a:lnTo>
                        <a:pt x="29" y="11"/>
                      </a:lnTo>
                      <a:lnTo>
                        <a:pt x="27" y="13"/>
                      </a:lnTo>
                      <a:lnTo>
                        <a:pt x="25" y="14"/>
                      </a:lnTo>
                      <a:lnTo>
                        <a:pt x="24" y="15"/>
                      </a:lnTo>
                      <a:lnTo>
                        <a:pt x="22" y="17"/>
                      </a:lnTo>
                      <a:lnTo>
                        <a:pt x="20" y="18"/>
                      </a:lnTo>
                      <a:lnTo>
                        <a:pt x="19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4" y="25"/>
                      </a:lnTo>
                      <a:lnTo>
                        <a:pt x="12" y="27"/>
                      </a:lnTo>
                      <a:lnTo>
                        <a:pt x="11" y="29"/>
                      </a:lnTo>
                      <a:lnTo>
                        <a:pt x="9" y="34"/>
                      </a:lnTo>
                      <a:lnTo>
                        <a:pt x="7" y="35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4" y="42"/>
                      </a:lnTo>
                      <a:lnTo>
                        <a:pt x="4" y="43"/>
                      </a:lnTo>
                      <a:lnTo>
                        <a:pt x="3" y="45"/>
                      </a:lnTo>
                      <a:lnTo>
                        <a:pt x="2" y="47"/>
                      </a:lnTo>
                      <a:lnTo>
                        <a:pt x="2" y="49"/>
                      </a:lnTo>
                      <a:lnTo>
                        <a:pt x="2" y="50"/>
                      </a:lnTo>
                      <a:lnTo>
                        <a:pt x="1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1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70"/>
                      </a:lnTo>
                      <a:lnTo>
                        <a:pt x="1" y="71"/>
                      </a:lnTo>
                      <a:lnTo>
                        <a:pt x="1" y="74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3" y="85"/>
                      </a:lnTo>
                      <a:lnTo>
                        <a:pt x="3" y="87"/>
                      </a:lnTo>
                      <a:lnTo>
                        <a:pt x="4" y="90"/>
                      </a:lnTo>
                      <a:lnTo>
                        <a:pt x="4" y="93"/>
                      </a:lnTo>
                      <a:lnTo>
                        <a:pt x="5" y="99"/>
                      </a:lnTo>
                      <a:lnTo>
                        <a:pt x="5" y="101"/>
                      </a:lnTo>
                      <a:lnTo>
                        <a:pt x="5" y="103"/>
                      </a:lnTo>
                      <a:lnTo>
                        <a:pt x="6" y="106"/>
                      </a:lnTo>
                      <a:lnTo>
                        <a:pt x="6" y="108"/>
                      </a:lnTo>
                      <a:lnTo>
                        <a:pt x="6" y="110"/>
                      </a:lnTo>
                      <a:lnTo>
                        <a:pt x="7" y="111"/>
                      </a:lnTo>
                      <a:lnTo>
                        <a:pt x="7" y="114"/>
                      </a:lnTo>
                      <a:lnTo>
                        <a:pt x="7" y="115"/>
                      </a:lnTo>
                      <a:lnTo>
                        <a:pt x="8" y="117"/>
                      </a:lnTo>
                      <a:lnTo>
                        <a:pt x="8" y="118"/>
                      </a:lnTo>
                      <a:lnTo>
                        <a:pt x="9" y="120"/>
                      </a:lnTo>
                      <a:lnTo>
                        <a:pt x="9" y="122"/>
                      </a:lnTo>
                      <a:lnTo>
                        <a:pt x="10" y="123"/>
                      </a:lnTo>
                      <a:lnTo>
                        <a:pt x="10" y="125"/>
                      </a:lnTo>
                      <a:lnTo>
                        <a:pt x="11" y="126"/>
                      </a:lnTo>
                      <a:lnTo>
                        <a:pt x="12" y="127"/>
                      </a:lnTo>
                      <a:lnTo>
                        <a:pt x="12" y="129"/>
                      </a:lnTo>
                      <a:lnTo>
                        <a:pt x="13" y="130"/>
                      </a:lnTo>
                      <a:lnTo>
                        <a:pt x="14" y="131"/>
                      </a:lnTo>
                      <a:lnTo>
                        <a:pt x="14" y="133"/>
                      </a:lnTo>
                      <a:lnTo>
                        <a:pt x="15" y="134"/>
                      </a:lnTo>
                      <a:lnTo>
                        <a:pt x="17" y="136"/>
                      </a:lnTo>
                      <a:lnTo>
                        <a:pt x="18" y="138"/>
                      </a:lnTo>
                      <a:lnTo>
                        <a:pt x="19" y="139"/>
                      </a:lnTo>
                      <a:lnTo>
                        <a:pt x="20" y="141"/>
                      </a:lnTo>
                      <a:lnTo>
                        <a:pt x="21" y="143"/>
                      </a:lnTo>
                      <a:lnTo>
                        <a:pt x="22" y="145"/>
                      </a:lnTo>
                      <a:lnTo>
                        <a:pt x="24" y="147"/>
                      </a:lnTo>
                      <a:lnTo>
                        <a:pt x="25" y="150"/>
                      </a:lnTo>
                      <a:lnTo>
                        <a:pt x="27" y="152"/>
                      </a:lnTo>
                      <a:lnTo>
                        <a:pt x="29" y="157"/>
                      </a:lnTo>
                      <a:lnTo>
                        <a:pt x="31" y="158"/>
                      </a:lnTo>
                      <a:lnTo>
                        <a:pt x="33" y="161"/>
                      </a:lnTo>
                      <a:lnTo>
                        <a:pt x="34" y="162"/>
                      </a:lnTo>
                      <a:lnTo>
                        <a:pt x="35" y="164"/>
                      </a:lnTo>
                      <a:lnTo>
                        <a:pt x="36" y="165"/>
                      </a:lnTo>
                      <a:lnTo>
                        <a:pt x="37" y="167"/>
                      </a:lnTo>
                      <a:lnTo>
                        <a:pt x="38" y="169"/>
                      </a:lnTo>
                      <a:lnTo>
                        <a:pt x="39" y="170"/>
                      </a:lnTo>
                      <a:lnTo>
                        <a:pt x="40" y="171"/>
                      </a:lnTo>
                      <a:lnTo>
                        <a:pt x="41" y="172"/>
                      </a:lnTo>
                      <a:lnTo>
                        <a:pt x="42" y="173"/>
                      </a:lnTo>
                      <a:lnTo>
                        <a:pt x="43" y="174"/>
                      </a:lnTo>
                      <a:lnTo>
                        <a:pt x="44" y="175"/>
                      </a:lnTo>
                      <a:lnTo>
                        <a:pt x="45" y="177"/>
                      </a:lnTo>
                      <a:lnTo>
                        <a:pt x="46" y="178"/>
                      </a:lnTo>
                      <a:lnTo>
                        <a:pt x="48" y="179"/>
                      </a:lnTo>
                      <a:lnTo>
                        <a:pt x="49" y="179"/>
                      </a:lnTo>
                      <a:lnTo>
                        <a:pt x="50" y="181"/>
                      </a:lnTo>
                      <a:lnTo>
                        <a:pt x="51" y="182"/>
                      </a:lnTo>
                      <a:lnTo>
                        <a:pt x="53" y="182"/>
                      </a:lnTo>
                      <a:lnTo>
                        <a:pt x="54" y="183"/>
                      </a:lnTo>
                      <a:lnTo>
                        <a:pt x="56" y="185"/>
                      </a:lnTo>
                      <a:lnTo>
                        <a:pt x="57" y="186"/>
                      </a:lnTo>
                      <a:lnTo>
                        <a:pt x="59" y="187"/>
                      </a:lnTo>
                      <a:lnTo>
                        <a:pt x="60" y="188"/>
                      </a:lnTo>
                      <a:lnTo>
                        <a:pt x="63" y="190"/>
                      </a:lnTo>
                      <a:lnTo>
                        <a:pt x="64" y="191"/>
                      </a:lnTo>
                      <a:lnTo>
                        <a:pt x="66" y="193"/>
                      </a:lnTo>
                      <a:lnTo>
                        <a:pt x="68" y="194"/>
                      </a:lnTo>
                      <a:lnTo>
                        <a:pt x="71" y="195"/>
                      </a:lnTo>
                      <a:lnTo>
                        <a:pt x="77" y="199"/>
                      </a:lnTo>
                      <a:lnTo>
                        <a:pt x="80" y="202"/>
                      </a:lnTo>
                      <a:lnTo>
                        <a:pt x="82" y="203"/>
                      </a:lnTo>
                      <a:lnTo>
                        <a:pt x="85" y="205"/>
                      </a:lnTo>
                      <a:lnTo>
                        <a:pt x="87" y="207"/>
                      </a:lnTo>
                      <a:lnTo>
                        <a:pt x="89" y="209"/>
                      </a:lnTo>
                      <a:lnTo>
                        <a:pt x="91" y="210"/>
                      </a:lnTo>
                      <a:lnTo>
                        <a:pt x="94" y="211"/>
                      </a:lnTo>
                      <a:lnTo>
                        <a:pt x="96" y="213"/>
                      </a:lnTo>
                      <a:lnTo>
                        <a:pt x="98" y="214"/>
                      </a:lnTo>
                      <a:lnTo>
                        <a:pt x="99" y="215"/>
                      </a:lnTo>
                      <a:lnTo>
                        <a:pt x="101" y="216"/>
                      </a:lnTo>
                      <a:lnTo>
                        <a:pt x="103" y="217"/>
                      </a:lnTo>
                      <a:lnTo>
                        <a:pt x="105" y="218"/>
                      </a:lnTo>
                      <a:lnTo>
                        <a:pt x="107" y="219"/>
                      </a:lnTo>
                      <a:lnTo>
                        <a:pt x="108" y="220"/>
                      </a:lnTo>
                      <a:lnTo>
                        <a:pt x="111" y="221"/>
                      </a:lnTo>
                      <a:lnTo>
                        <a:pt x="112" y="222"/>
                      </a:lnTo>
                      <a:lnTo>
                        <a:pt x="114" y="222"/>
                      </a:lnTo>
                      <a:lnTo>
                        <a:pt x="116" y="223"/>
                      </a:lnTo>
                      <a:lnTo>
                        <a:pt x="119" y="224"/>
                      </a:lnTo>
                      <a:lnTo>
                        <a:pt x="121" y="225"/>
                      </a:lnTo>
                      <a:lnTo>
                        <a:pt x="123" y="225"/>
                      </a:lnTo>
                      <a:lnTo>
                        <a:pt x="126" y="226"/>
                      </a:lnTo>
                      <a:lnTo>
                        <a:pt x="128" y="227"/>
                      </a:lnTo>
                      <a:lnTo>
                        <a:pt x="131" y="227"/>
                      </a:lnTo>
                      <a:lnTo>
                        <a:pt x="134" y="228"/>
                      </a:lnTo>
                      <a:lnTo>
                        <a:pt x="137" y="229"/>
                      </a:lnTo>
                      <a:lnTo>
                        <a:pt x="140" y="230"/>
                      </a:lnTo>
                      <a:lnTo>
                        <a:pt x="144" y="230"/>
                      </a:lnTo>
                      <a:lnTo>
                        <a:pt x="147" y="231"/>
                      </a:lnTo>
                      <a:lnTo>
                        <a:pt x="150" y="232"/>
                      </a:lnTo>
                      <a:lnTo>
                        <a:pt x="152" y="233"/>
                      </a:lnTo>
                      <a:lnTo>
                        <a:pt x="153" y="233"/>
                      </a:lnTo>
                      <a:lnTo>
                        <a:pt x="154" y="233"/>
                      </a:lnTo>
                      <a:lnTo>
                        <a:pt x="156" y="233"/>
                      </a:lnTo>
                      <a:lnTo>
                        <a:pt x="157" y="234"/>
                      </a:lnTo>
                      <a:lnTo>
                        <a:pt x="158" y="234"/>
                      </a:lnTo>
                      <a:lnTo>
                        <a:pt x="160" y="234"/>
                      </a:lnTo>
                      <a:lnTo>
                        <a:pt x="161" y="234"/>
                      </a:lnTo>
                      <a:lnTo>
                        <a:pt x="162" y="235"/>
                      </a:lnTo>
                      <a:lnTo>
                        <a:pt x="163" y="235"/>
                      </a:lnTo>
                      <a:lnTo>
                        <a:pt x="164" y="235"/>
                      </a:lnTo>
                      <a:lnTo>
                        <a:pt x="165" y="235"/>
                      </a:lnTo>
                      <a:lnTo>
                        <a:pt x="166" y="235"/>
                      </a:lnTo>
                      <a:lnTo>
                        <a:pt x="167" y="235"/>
                      </a:lnTo>
                      <a:lnTo>
                        <a:pt x="168" y="235"/>
                      </a:lnTo>
                      <a:lnTo>
                        <a:pt x="169" y="235"/>
                      </a:lnTo>
                      <a:lnTo>
                        <a:pt x="170" y="235"/>
                      </a:lnTo>
                      <a:lnTo>
                        <a:pt x="172" y="235"/>
                      </a:lnTo>
                      <a:lnTo>
                        <a:pt x="173" y="235"/>
                      </a:lnTo>
                      <a:lnTo>
                        <a:pt x="174" y="235"/>
                      </a:lnTo>
                      <a:lnTo>
                        <a:pt x="175" y="235"/>
                      </a:lnTo>
                      <a:lnTo>
                        <a:pt x="176" y="234"/>
                      </a:lnTo>
                      <a:lnTo>
                        <a:pt x="178" y="234"/>
                      </a:lnTo>
                      <a:lnTo>
                        <a:pt x="179" y="234"/>
                      </a:lnTo>
                      <a:lnTo>
                        <a:pt x="180" y="233"/>
                      </a:lnTo>
                      <a:lnTo>
                        <a:pt x="181" y="233"/>
                      </a:lnTo>
                      <a:lnTo>
                        <a:pt x="182" y="232"/>
                      </a:lnTo>
                      <a:lnTo>
                        <a:pt x="184" y="231"/>
                      </a:lnTo>
                      <a:lnTo>
                        <a:pt x="186" y="230"/>
                      </a:lnTo>
                      <a:lnTo>
                        <a:pt x="187" y="230"/>
                      </a:lnTo>
                      <a:lnTo>
                        <a:pt x="188" y="229"/>
                      </a:lnTo>
                      <a:lnTo>
                        <a:pt x="189" y="229"/>
                      </a:lnTo>
                      <a:lnTo>
                        <a:pt x="190" y="228"/>
                      </a:lnTo>
                      <a:lnTo>
                        <a:pt x="191" y="227"/>
                      </a:lnTo>
                      <a:lnTo>
                        <a:pt x="192" y="227"/>
                      </a:lnTo>
                      <a:lnTo>
                        <a:pt x="192" y="226"/>
                      </a:lnTo>
                      <a:lnTo>
                        <a:pt x="193" y="226"/>
                      </a:lnTo>
                      <a:lnTo>
                        <a:pt x="194" y="225"/>
                      </a:lnTo>
                      <a:lnTo>
                        <a:pt x="195" y="224"/>
                      </a:lnTo>
                      <a:lnTo>
                        <a:pt x="196" y="223"/>
                      </a:lnTo>
                      <a:lnTo>
                        <a:pt x="197" y="222"/>
                      </a:lnTo>
                      <a:lnTo>
                        <a:pt x="197" y="221"/>
                      </a:lnTo>
                      <a:lnTo>
                        <a:pt x="198" y="221"/>
                      </a:lnTo>
                      <a:lnTo>
                        <a:pt x="198" y="220"/>
                      </a:lnTo>
                      <a:lnTo>
                        <a:pt x="199" y="219"/>
                      </a:lnTo>
                      <a:lnTo>
                        <a:pt x="199" y="218"/>
                      </a:lnTo>
                      <a:lnTo>
                        <a:pt x="200" y="218"/>
                      </a:lnTo>
                      <a:lnTo>
                        <a:pt x="200" y="217"/>
                      </a:lnTo>
                      <a:lnTo>
                        <a:pt x="200" y="216"/>
                      </a:lnTo>
                      <a:lnTo>
                        <a:pt x="201" y="215"/>
                      </a:lnTo>
                      <a:lnTo>
                        <a:pt x="201" y="214"/>
                      </a:lnTo>
                      <a:lnTo>
                        <a:pt x="201" y="213"/>
                      </a:lnTo>
                      <a:lnTo>
                        <a:pt x="201" y="212"/>
                      </a:lnTo>
                      <a:lnTo>
                        <a:pt x="201" y="211"/>
                      </a:lnTo>
                      <a:lnTo>
                        <a:pt x="201" y="210"/>
                      </a:lnTo>
                      <a:lnTo>
                        <a:pt x="201" y="209"/>
                      </a:lnTo>
                      <a:lnTo>
                        <a:pt x="200" y="206"/>
                      </a:lnTo>
                      <a:lnTo>
                        <a:pt x="200" y="205"/>
                      </a:lnTo>
                      <a:lnTo>
                        <a:pt x="199" y="203"/>
                      </a:lnTo>
                      <a:lnTo>
                        <a:pt x="199" y="202"/>
                      </a:lnTo>
                      <a:lnTo>
                        <a:pt x="198" y="201"/>
                      </a:lnTo>
                      <a:lnTo>
                        <a:pt x="198" y="200"/>
                      </a:lnTo>
                      <a:lnTo>
                        <a:pt x="197" y="199"/>
                      </a:lnTo>
                      <a:lnTo>
                        <a:pt x="196" y="198"/>
                      </a:lnTo>
                      <a:lnTo>
                        <a:pt x="195" y="197"/>
                      </a:lnTo>
                      <a:lnTo>
                        <a:pt x="194" y="196"/>
                      </a:lnTo>
                      <a:lnTo>
                        <a:pt x="193" y="195"/>
                      </a:lnTo>
                      <a:lnTo>
                        <a:pt x="192" y="194"/>
                      </a:lnTo>
                      <a:lnTo>
                        <a:pt x="191" y="194"/>
                      </a:lnTo>
                      <a:lnTo>
                        <a:pt x="190" y="193"/>
                      </a:lnTo>
                      <a:lnTo>
                        <a:pt x="189" y="192"/>
                      </a:lnTo>
                      <a:lnTo>
                        <a:pt x="188" y="191"/>
                      </a:lnTo>
                      <a:lnTo>
                        <a:pt x="186" y="191"/>
                      </a:lnTo>
                      <a:lnTo>
                        <a:pt x="185" y="190"/>
                      </a:lnTo>
                      <a:lnTo>
                        <a:pt x="183" y="189"/>
                      </a:lnTo>
                      <a:lnTo>
                        <a:pt x="182" y="189"/>
                      </a:lnTo>
                      <a:lnTo>
                        <a:pt x="180" y="189"/>
                      </a:lnTo>
                      <a:lnTo>
                        <a:pt x="179" y="188"/>
                      </a:lnTo>
                      <a:lnTo>
                        <a:pt x="177" y="187"/>
                      </a:lnTo>
                      <a:lnTo>
                        <a:pt x="175" y="187"/>
                      </a:lnTo>
                      <a:lnTo>
                        <a:pt x="174" y="186"/>
                      </a:lnTo>
                      <a:lnTo>
                        <a:pt x="172" y="186"/>
                      </a:lnTo>
                      <a:lnTo>
                        <a:pt x="170" y="186"/>
                      </a:lnTo>
                      <a:lnTo>
                        <a:pt x="168" y="185"/>
                      </a:lnTo>
                      <a:lnTo>
                        <a:pt x="167" y="185"/>
                      </a:lnTo>
                      <a:lnTo>
                        <a:pt x="165" y="185"/>
                      </a:lnTo>
                      <a:lnTo>
                        <a:pt x="163" y="184"/>
                      </a:lnTo>
                      <a:lnTo>
                        <a:pt x="161" y="183"/>
                      </a:lnTo>
                      <a:lnTo>
                        <a:pt x="160" y="183"/>
                      </a:lnTo>
                      <a:lnTo>
                        <a:pt x="159" y="183"/>
                      </a:lnTo>
                      <a:lnTo>
                        <a:pt x="158" y="183"/>
                      </a:lnTo>
                      <a:lnTo>
                        <a:pt x="157" y="183"/>
                      </a:lnTo>
                      <a:lnTo>
                        <a:pt x="156" y="183"/>
                      </a:lnTo>
                      <a:lnTo>
                        <a:pt x="154" y="184"/>
                      </a:lnTo>
                      <a:lnTo>
                        <a:pt x="153" y="185"/>
                      </a:lnTo>
                      <a:lnTo>
                        <a:pt x="152" y="185"/>
                      </a:lnTo>
                      <a:lnTo>
                        <a:pt x="151" y="185"/>
                      </a:lnTo>
                      <a:lnTo>
                        <a:pt x="150" y="185"/>
                      </a:lnTo>
                      <a:lnTo>
                        <a:pt x="150" y="186"/>
                      </a:lnTo>
                      <a:lnTo>
                        <a:pt x="149" y="186"/>
                      </a:lnTo>
                      <a:lnTo>
                        <a:pt x="148" y="186"/>
                      </a:lnTo>
                      <a:lnTo>
                        <a:pt x="147" y="187"/>
                      </a:lnTo>
                      <a:lnTo>
                        <a:pt x="146" y="187"/>
                      </a:lnTo>
                      <a:lnTo>
                        <a:pt x="145" y="187"/>
                      </a:lnTo>
                      <a:lnTo>
                        <a:pt x="144" y="187"/>
                      </a:lnTo>
                      <a:lnTo>
                        <a:pt x="144" y="188"/>
                      </a:lnTo>
                      <a:lnTo>
                        <a:pt x="141" y="189"/>
                      </a:lnTo>
                      <a:lnTo>
                        <a:pt x="139" y="190"/>
                      </a:lnTo>
                      <a:lnTo>
                        <a:pt x="138" y="190"/>
                      </a:lnTo>
                      <a:lnTo>
                        <a:pt x="136" y="191"/>
                      </a:lnTo>
                      <a:lnTo>
                        <a:pt x="135" y="191"/>
                      </a:lnTo>
                      <a:lnTo>
                        <a:pt x="134" y="193"/>
                      </a:lnTo>
                      <a:lnTo>
                        <a:pt x="133" y="193"/>
                      </a:lnTo>
                      <a:lnTo>
                        <a:pt x="131" y="194"/>
                      </a:lnTo>
                      <a:lnTo>
                        <a:pt x="130" y="195"/>
                      </a:lnTo>
                      <a:lnTo>
                        <a:pt x="129" y="195"/>
                      </a:lnTo>
                      <a:lnTo>
                        <a:pt x="128" y="197"/>
                      </a:lnTo>
                      <a:lnTo>
                        <a:pt x="127" y="197"/>
                      </a:lnTo>
                      <a:lnTo>
                        <a:pt x="126" y="198"/>
                      </a:lnTo>
                      <a:lnTo>
                        <a:pt x="125" y="199"/>
                      </a:lnTo>
                      <a:lnTo>
                        <a:pt x="123" y="200"/>
                      </a:lnTo>
                      <a:lnTo>
                        <a:pt x="122" y="201"/>
                      </a:lnTo>
                      <a:lnTo>
                        <a:pt x="121" y="201"/>
                      </a:lnTo>
                      <a:lnTo>
                        <a:pt x="121" y="202"/>
                      </a:lnTo>
                      <a:lnTo>
                        <a:pt x="120" y="202"/>
                      </a:lnTo>
                      <a:lnTo>
                        <a:pt x="119" y="203"/>
                      </a:lnTo>
                      <a:lnTo>
                        <a:pt x="118" y="203"/>
                      </a:lnTo>
                      <a:lnTo>
                        <a:pt x="116" y="204"/>
                      </a:lnTo>
                      <a:lnTo>
                        <a:pt x="115" y="204"/>
                      </a:lnTo>
                      <a:lnTo>
                        <a:pt x="114" y="204"/>
                      </a:lnTo>
                      <a:lnTo>
                        <a:pt x="113" y="204"/>
                      </a:lnTo>
                      <a:lnTo>
                        <a:pt x="112" y="203"/>
                      </a:lnTo>
                      <a:lnTo>
                        <a:pt x="111" y="203"/>
                      </a:lnTo>
                      <a:lnTo>
                        <a:pt x="110" y="202"/>
                      </a:lnTo>
                      <a:lnTo>
                        <a:pt x="109" y="202"/>
                      </a:lnTo>
                      <a:lnTo>
                        <a:pt x="108" y="201"/>
                      </a:lnTo>
                      <a:lnTo>
                        <a:pt x="108" y="200"/>
                      </a:lnTo>
                      <a:lnTo>
                        <a:pt x="107" y="199"/>
                      </a:lnTo>
                      <a:lnTo>
                        <a:pt x="107" y="198"/>
                      </a:lnTo>
                      <a:lnTo>
                        <a:pt x="107" y="197"/>
                      </a:lnTo>
                      <a:lnTo>
                        <a:pt x="106" y="196"/>
                      </a:lnTo>
                      <a:lnTo>
                        <a:pt x="106" y="195"/>
                      </a:lnTo>
                      <a:lnTo>
                        <a:pt x="106" y="194"/>
                      </a:lnTo>
                      <a:lnTo>
                        <a:pt x="106" y="193"/>
                      </a:lnTo>
                      <a:lnTo>
                        <a:pt x="106" y="191"/>
                      </a:lnTo>
                      <a:lnTo>
                        <a:pt x="106" y="190"/>
                      </a:lnTo>
                      <a:lnTo>
                        <a:pt x="106" y="189"/>
                      </a:lnTo>
                      <a:lnTo>
                        <a:pt x="107" y="187"/>
                      </a:lnTo>
                      <a:lnTo>
                        <a:pt x="107" y="186"/>
                      </a:lnTo>
                      <a:lnTo>
                        <a:pt x="107" y="185"/>
                      </a:lnTo>
                      <a:lnTo>
                        <a:pt x="107" y="184"/>
                      </a:lnTo>
                      <a:lnTo>
                        <a:pt x="107" y="183"/>
                      </a:lnTo>
                      <a:lnTo>
                        <a:pt x="107" y="182"/>
                      </a:lnTo>
                      <a:lnTo>
                        <a:pt x="107" y="181"/>
                      </a:lnTo>
                      <a:lnTo>
                        <a:pt x="108" y="179"/>
                      </a:lnTo>
                      <a:lnTo>
                        <a:pt x="108" y="178"/>
                      </a:lnTo>
                      <a:lnTo>
                        <a:pt x="108" y="177"/>
                      </a:lnTo>
                      <a:lnTo>
                        <a:pt x="108" y="175"/>
                      </a:lnTo>
                      <a:lnTo>
                        <a:pt x="108" y="174"/>
                      </a:lnTo>
                      <a:lnTo>
                        <a:pt x="109" y="173"/>
                      </a:lnTo>
                      <a:lnTo>
                        <a:pt x="110" y="171"/>
                      </a:lnTo>
                      <a:lnTo>
                        <a:pt x="110" y="170"/>
                      </a:lnTo>
                      <a:lnTo>
                        <a:pt x="110" y="169"/>
                      </a:lnTo>
                      <a:lnTo>
                        <a:pt x="111" y="169"/>
                      </a:lnTo>
                      <a:lnTo>
                        <a:pt x="111" y="168"/>
                      </a:lnTo>
                      <a:lnTo>
                        <a:pt x="111" y="167"/>
                      </a:lnTo>
                      <a:lnTo>
                        <a:pt x="112" y="166"/>
                      </a:lnTo>
                      <a:lnTo>
                        <a:pt x="112" y="165"/>
                      </a:lnTo>
                      <a:lnTo>
                        <a:pt x="113" y="165"/>
                      </a:lnTo>
                      <a:lnTo>
                        <a:pt x="113" y="164"/>
                      </a:lnTo>
                      <a:lnTo>
                        <a:pt x="113" y="163"/>
                      </a:lnTo>
                      <a:lnTo>
                        <a:pt x="114" y="163"/>
                      </a:lnTo>
                      <a:lnTo>
                        <a:pt x="114" y="162"/>
                      </a:lnTo>
                      <a:lnTo>
                        <a:pt x="114" y="161"/>
                      </a:lnTo>
                      <a:lnTo>
                        <a:pt x="114" y="160"/>
                      </a:lnTo>
                      <a:lnTo>
                        <a:pt x="115" y="159"/>
                      </a:lnTo>
                      <a:lnTo>
                        <a:pt x="115" y="158"/>
                      </a:lnTo>
                      <a:lnTo>
                        <a:pt x="115" y="157"/>
                      </a:lnTo>
                      <a:lnTo>
                        <a:pt x="116" y="157"/>
                      </a:lnTo>
                      <a:lnTo>
                        <a:pt x="116" y="155"/>
                      </a:lnTo>
                      <a:lnTo>
                        <a:pt x="117" y="154"/>
                      </a:lnTo>
                      <a:lnTo>
                        <a:pt x="117" y="153"/>
                      </a:lnTo>
                      <a:lnTo>
                        <a:pt x="118" y="153"/>
                      </a:lnTo>
                      <a:lnTo>
                        <a:pt x="118" y="152"/>
                      </a:lnTo>
                      <a:lnTo>
                        <a:pt x="118" y="151"/>
                      </a:lnTo>
                      <a:lnTo>
                        <a:pt x="119" y="150"/>
                      </a:lnTo>
                      <a:lnTo>
                        <a:pt x="119" y="149"/>
                      </a:lnTo>
                      <a:lnTo>
                        <a:pt x="119" y="148"/>
                      </a:lnTo>
                      <a:lnTo>
                        <a:pt x="119" y="147"/>
                      </a:lnTo>
                      <a:lnTo>
                        <a:pt x="120" y="147"/>
                      </a:lnTo>
                      <a:lnTo>
                        <a:pt x="120" y="146"/>
                      </a:lnTo>
                      <a:lnTo>
                        <a:pt x="120" y="145"/>
                      </a:lnTo>
                      <a:lnTo>
                        <a:pt x="119" y="144"/>
                      </a:lnTo>
                      <a:lnTo>
                        <a:pt x="119" y="143"/>
                      </a:lnTo>
                      <a:lnTo>
                        <a:pt x="119" y="142"/>
                      </a:lnTo>
                      <a:lnTo>
                        <a:pt x="119" y="141"/>
                      </a:lnTo>
                      <a:lnTo>
                        <a:pt x="118" y="138"/>
                      </a:lnTo>
                      <a:lnTo>
                        <a:pt x="118" y="137"/>
                      </a:lnTo>
                      <a:lnTo>
                        <a:pt x="117" y="137"/>
                      </a:lnTo>
                      <a:lnTo>
                        <a:pt x="116" y="135"/>
                      </a:lnTo>
                      <a:lnTo>
                        <a:pt x="116" y="134"/>
                      </a:lnTo>
                      <a:lnTo>
                        <a:pt x="115" y="134"/>
                      </a:lnTo>
                      <a:lnTo>
                        <a:pt x="115" y="133"/>
                      </a:lnTo>
                      <a:lnTo>
                        <a:pt x="114" y="132"/>
                      </a:lnTo>
                      <a:lnTo>
                        <a:pt x="114" y="131"/>
                      </a:lnTo>
                      <a:lnTo>
                        <a:pt x="113" y="130"/>
                      </a:lnTo>
                      <a:lnTo>
                        <a:pt x="112" y="129"/>
                      </a:lnTo>
                      <a:lnTo>
                        <a:pt x="112" y="128"/>
                      </a:lnTo>
                      <a:lnTo>
                        <a:pt x="111" y="127"/>
                      </a:lnTo>
                      <a:lnTo>
                        <a:pt x="110" y="127"/>
                      </a:lnTo>
                      <a:lnTo>
                        <a:pt x="110" y="126"/>
                      </a:lnTo>
                      <a:lnTo>
                        <a:pt x="108" y="126"/>
                      </a:lnTo>
                      <a:lnTo>
                        <a:pt x="108" y="125"/>
                      </a:lnTo>
                      <a:lnTo>
                        <a:pt x="107" y="125"/>
                      </a:lnTo>
                      <a:lnTo>
                        <a:pt x="106" y="125"/>
                      </a:lnTo>
                      <a:lnTo>
                        <a:pt x="105" y="124"/>
                      </a:lnTo>
                      <a:lnTo>
                        <a:pt x="104" y="123"/>
                      </a:lnTo>
                      <a:lnTo>
                        <a:pt x="103" y="123"/>
                      </a:lnTo>
                      <a:lnTo>
                        <a:pt x="102" y="123"/>
                      </a:lnTo>
                      <a:lnTo>
                        <a:pt x="101" y="122"/>
                      </a:lnTo>
                      <a:lnTo>
                        <a:pt x="100" y="122"/>
                      </a:lnTo>
                      <a:lnTo>
                        <a:pt x="99" y="122"/>
                      </a:lnTo>
                      <a:lnTo>
                        <a:pt x="98" y="122"/>
                      </a:lnTo>
                      <a:lnTo>
                        <a:pt x="97" y="122"/>
                      </a:lnTo>
                      <a:lnTo>
                        <a:pt x="96" y="122"/>
                      </a:lnTo>
                      <a:lnTo>
                        <a:pt x="94" y="122"/>
                      </a:lnTo>
                      <a:lnTo>
                        <a:pt x="92" y="122"/>
                      </a:lnTo>
                      <a:lnTo>
                        <a:pt x="91" y="122"/>
                      </a:lnTo>
                      <a:lnTo>
                        <a:pt x="90" y="122"/>
                      </a:lnTo>
                      <a:lnTo>
                        <a:pt x="89" y="122"/>
                      </a:lnTo>
                      <a:lnTo>
                        <a:pt x="88" y="122"/>
                      </a:lnTo>
                      <a:lnTo>
                        <a:pt x="87" y="123"/>
                      </a:lnTo>
                      <a:lnTo>
                        <a:pt x="86" y="123"/>
                      </a:lnTo>
                      <a:lnTo>
                        <a:pt x="86" y="124"/>
                      </a:lnTo>
                      <a:lnTo>
                        <a:pt x="84" y="125"/>
                      </a:lnTo>
                      <a:lnTo>
                        <a:pt x="83" y="126"/>
                      </a:lnTo>
                      <a:lnTo>
                        <a:pt x="82" y="127"/>
                      </a:lnTo>
                      <a:lnTo>
                        <a:pt x="81" y="127"/>
                      </a:lnTo>
                      <a:lnTo>
                        <a:pt x="81" y="128"/>
                      </a:lnTo>
                      <a:lnTo>
                        <a:pt x="80" y="129"/>
                      </a:lnTo>
                      <a:lnTo>
                        <a:pt x="79" y="130"/>
                      </a:lnTo>
                      <a:lnTo>
                        <a:pt x="78" y="131"/>
                      </a:lnTo>
                      <a:lnTo>
                        <a:pt x="77" y="131"/>
                      </a:lnTo>
                      <a:lnTo>
                        <a:pt x="76" y="132"/>
                      </a:lnTo>
                      <a:lnTo>
                        <a:pt x="75" y="133"/>
                      </a:lnTo>
                      <a:lnTo>
                        <a:pt x="74" y="133"/>
                      </a:lnTo>
                      <a:lnTo>
                        <a:pt x="73" y="134"/>
                      </a:lnTo>
                      <a:lnTo>
                        <a:pt x="72" y="135"/>
                      </a:lnTo>
                      <a:lnTo>
                        <a:pt x="71" y="135"/>
                      </a:lnTo>
                      <a:lnTo>
                        <a:pt x="70" y="136"/>
                      </a:lnTo>
                      <a:lnTo>
                        <a:pt x="69" y="137"/>
                      </a:lnTo>
                      <a:lnTo>
                        <a:pt x="67" y="138"/>
                      </a:lnTo>
                      <a:lnTo>
                        <a:pt x="66" y="138"/>
                      </a:lnTo>
                      <a:lnTo>
                        <a:pt x="65" y="139"/>
                      </a:lnTo>
                      <a:lnTo>
                        <a:pt x="64" y="139"/>
                      </a:lnTo>
                      <a:lnTo>
                        <a:pt x="64" y="140"/>
                      </a:lnTo>
                      <a:lnTo>
                        <a:pt x="63" y="140"/>
                      </a:lnTo>
                      <a:lnTo>
                        <a:pt x="63" y="141"/>
                      </a:lnTo>
                      <a:lnTo>
                        <a:pt x="62" y="141"/>
                      </a:lnTo>
                      <a:lnTo>
                        <a:pt x="61" y="142"/>
                      </a:lnTo>
                      <a:lnTo>
                        <a:pt x="60" y="142"/>
                      </a:lnTo>
                      <a:lnTo>
                        <a:pt x="60" y="143"/>
                      </a:lnTo>
                      <a:lnTo>
                        <a:pt x="59" y="143"/>
                      </a:lnTo>
                      <a:lnTo>
                        <a:pt x="58" y="143"/>
                      </a:lnTo>
                      <a:lnTo>
                        <a:pt x="58" y="144"/>
                      </a:lnTo>
                      <a:lnTo>
                        <a:pt x="57" y="144"/>
                      </a:lnTo>
                      <a:lnTo>
                        <a:pt x="57" y="145"/>
                      </a:lnTo>
                      <a:lnTo>
                        <a:pt x="56" y="145"/>
                      </a:lnTo>
                      <a:lnTo>
                        <a:pt x="55" y="145"/>
                      </a:lnTo>
                      <a:lnTo>
                        <a:pt x="54" y="145"/>
                      </a:lnTo>
                      <a:lnTo>
                        <a:pt x="53" y="145"/>
                      </a:lnTo>
                      <a:lnTo>
                        <a:pt x="52" y="145"/>
                      </a:lnTo>
                      <a:lnTo>
                        <a:pt x="50" y="144"/>
                      </a:lnTo>
                      <a:lnTo>
                        <a:pt x="49" y="144"/>
                      </a:lnTo>
                      <a:lnTo>
                        <a:pt x="48" y="144"/>
                      </a:lnTo>
                      <a:lnTo>
                        <a:pt x="47" y="143"/>
                      </a:lnTo>
                      <a:lnTo>
                        <a:pt x="46" y="143"/>
                      </a:lnTo>
                      <a:lnTo>
                        <a:pt x="45" y="143"/>
                      </a:lnTo>
                      <a:lnTo>
                        <a:pt x="44" y="142"/>
                      </a:lnTo>
                      <a:lnTo>
                        <a:pt x="43" y="142"/>
                      </a:lnTo>
                      <a:lnTo>
                        <a:pt x="42" y="142"/>
                      </a:lnTo>
                      <a:lnTo>
                        <a:pt x="41" y="141"/>
                      </a:lnTo>
                      <a:lnTo>
                        <a:pt x="40" y="140"/>
                      </a:lnTo>
                      <a:lnTo>
                        <a:pt x="39" y="139"/>
                      </a:lnTo>
                      <a:lnTo>
                        <a:pt x="38" y="139"/>
                      </a:lnTo>
                      <a:lnTo>
                        <a:pt x="38" y="138"/>
                      </a:lnTo>
                      <a:lnTo>
                        <a:pt x="37" y="138"/>
                      </a:lnTo>
                      <a:lnTo>
                        <a:pt x="37" y="137"/>
                      </a:lnTo>
                      <a:lnTo>
                        <a:pt x="36" y="137"/>
                      </a:lnTo>
                      <a:lnTo>
                        <a:pt x="36" y="136"/>
                      </a:lnTo>
                      <a:lnTo>
                        <a:pt x="35" y="135"/>
                      </a:lnTo>
                      <a:lnTo>
                        <a:pt x="35" y="134"/>
                      </a:lnTo>
                      <a:lnTo>
                        <a:pt x="34" y="133"/>
                      </a:lnTo>
                      <a:lnTo>
                        <a:pt x="34" y="132"/>
                      </a:lnTo>
                      <a:lnTo>
                        <a:pt x="33" y="131"/>
                      </a:lnTo>
                      <a:lnTo>
                        <a:pt x="33" y="130"/>
                      </a:lnTo>
                      <a:lnTo>
                        <a:pt x="33" y="129"/>
                      </a:lnTo>
                      <a:lnTo>
                        <a:pt x="32" y="128"/>
                      </a:lnTo>
                      <a:lnTo>
                        <a:pt x="32" y="127"/>
                      </a:lnTo>
                      <a:lnTo>
                        <a:pt x="32" y="126"/>
                      </a:lnTo>
                      <a:lnTo>
                        <a:pt x="32" y="125"/>
                      </a:lnTo>
                      <a:lnTo>
                        <a:pt x="33" y="125"/>
                      </a:lnTo>
                      <a:lnTo>
                        <a:pt x="33" y="124"/>
                      </a:lnTo>
                      <a:lnTo>
                        <a:pt x="33" y="123"/>
                      </a:lnTo>
                      <a:lnTo>
                        <a:pt x="34" y="122"/>
                      </a:lnTo>
                      <a:lnTo>
                        <a:pt x="34" y="121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5" y="118"/>
                      </a:lnTo>
                      <a:lnTo>
                        <a:pt x="36" y="118"/>
                      </a:lnTo>
                      <a:lnTo>
                        <a:pt x="36" y="117"/>
                      </a:lnTo>
                      <a:lnTo>
                        <a:pt x="36" y="116"/>
                      </a:lnTo>
                      <a:lnTo>
                        <a:pt x="36" y="115"/>
                      </a:lnTo>
                      <a:lnTo>
                        <a:pt x="36" y="114"/>
                      </a:lnTo>
                      <a:lnTo>
                        <a:pt x="36" y="112"/>
                      </a:lnTo>
                      <a:lnTo>
                        <a:pt x="36" y="111"/>
                      </a:lnTo>
                      <a:lnTo>
                        <a:pt x="36" y="110"/>
                      </a:lnTo>
                      <a:lnTo>
                        <a:pt x="36" y="109"/>
                      </a:lnTo>
                      <a:lnTo>
                        <a:pt x="36" y="108"/>
                      </a:lnTo>
                      <a:lnTo>
                        <a:pt x="36" y="107"/>
                      </a:lnTo>
                      <a:lnTo>
                        <a:pt x="35" y="106"/>
                      </a:lnTo>
                      <a:lnTo>
                        <a:pt x="35" y="105"/>
                      </a:lnTo>
                      <a:lnTo>
                        <a:pt x="35" y="103"/>
                      </a:lnTo>
                      <a:lnTo>
                        <a:pt x="34" y="103"/>
                      </a:lnTo>
                      <a:lnTo>
                        <a:pt x="34" y="102"/>
                      </a:lnTo>
                      <a:lnTo>
                        <a:pt x="34" y="101"/>
                      </a:lnTo>
                      <a:lnTo>
                        <a:pt x="33" y="100"/>
                      </a:lnTo>
                      <a:lnTo>
                        <a:pt x="33" y="99"/>
                      </a:lnTo>
                      <a:lnTo>
                        <a:pt x="33" y="98"/>
                      </a:lnTo>
                      <a:lnTo>
                        <a:pt x="33" y="97"/>
                      </a:lnTo>
                      <a:lnTo>
                        <a:pt x="33" y="96"/>
                      </a:lnTo>
                      <a:lnTo>
                        <a:pt x="34" y="95"/>
                      </a:lnTo>
                      <a:lnTo>
                        <a:pt x="34" y="94"/>
                      </a:lnTo>
                      <a:lnTo>
                        <a:pt x="35" y="93"/>
                      </a:lnTo>
                      <a:lnTo>
                        <a:pt x="36" y="91"/>
                      </a:lnTo>
                      <a:lnTo>
                        <a:pt x="37" y="90"/>
                      </a:lnTo>
                      <a:lnTo>
                        <a:pt x="38" y="89"/>
                      </a:lnTo>
                      <a:lnTo>
                        <a:pt x="38" y="88"/>
                      </a:lnTo>
                      <a:lnTo>
                        <a:pt x="40" y="87"/>
                      </a:lnTo>
                      <a:lnTo>
                        <a:pt x="41" y="87"/>
                      </a:lnTo>
                      <a:lnTo>
                        <a:pt x="42" y="86"/>
                      </a:lnTo>
                      <a:lnTo>
                        <a:pt x="43" y="86"/>
                      </a:lnTo>
                      <a:lnTo>
                        <a:pt x="44" y="86"/>
                      </a:lnTo>
                      <a:lnTo>
                        <a:pt x="45" y="85"/>
                      </a:lnTo>
                      <a:lnTo>
                        <a:pt x="46" y="85"/>
                      </a:lnTo>
                      <a:lnTo>
                        <a:pt x="47" y="85"/>
                      </a:lnTo>
                      <a:lnTo>
                        <a:pt x="48" y="85"/>
                      </a:lnTo>
                      <a:lnTo>
                        <a:pt x="49" y="85"/>
                      </a:lnTo>
                      <a:lnTo>
                        <a:pt x="51" y="85"/>
                      </a:lnTo>
                      <a:lnTo>
                        <a:pt x="52" y="84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6" y="84"/>
                      </a:lnTo>
                      <a:lnTo>
                        <a:pt x="57" y="83"/>
                      </a:lnTo>
                      <a:lnTo>
                        <a:pt x="58" y="83"/>
                      </a:lnTo>
                      <a:lnTo>
                        <a:pt x="59" y="83"/>
                      </a:lnTo>
                      <a:lnTo>
                        <a:pt x="60" y="82"/>
                      </a:lnTo>
                      <a:lnTo>
                        <a:pt x="61" y="82"/>
                      </a:lnTo>
                      <a:lnTo>
                        <a:pt x="63" y="82"/>
                      </a:lnTo>
                      <a:lnTo>
                        <a:pt x="64" y="81"/>
                      </a:lnTo>
                      <a:lnTo>
                        <a:pt x="66" y="80"/>
                      </a:lnTo>
                      <a:lnTo>
                        <a:pt x="67" y="79"/>
                      </a:lnTo>
                      <a:lnTo>
                        <a:pt x="68" y="78"/>
                      </a:lnTo>
                      <a:lnTo>
                        <a:pt x="69" y="78"/>
                      </a:lnTo>
                      <a:lnTo>
                        <a:pt x="71" y="77"/>
                      </a:lnTo>
                      <a:lnTo>
                        <a:pt x="73" y="74"/>
                      </a:lnTo>
                      <a:lnTo>
                        <a:pt x="74" y="73"/>
                      </a:lnTo>
                      <a:lnTo>
                        <a:pt x="75" y="72"/>
                      </a:lnTo>
                      <a:lnTo>
                        <a:pt x="76" y="71"/>
                      </a:lnTo>
                      <a:lnTo>
                        <a:pt x="77" y="70"/>
                      </a:lnTo>
                      <a:lnTo>
                        <a:pt x="78" y="69"/>
                      </a:lnTo>
                      <a:lnTo>
                        <a:pt x="79" y="69"/>
                      </a:lnTo>
                      <a:lnTo>
                        <a:pt x="80" y="67"/>
                      </a:lnTo>
                      <a:lnTo>
                        <a:pt x="81" y="67"/>
                      </a:lnTo>
                      <a:lnTo>
                        <a:pt x="81" y="66"/>
                      </a:lnTo>
                      <a:lnTo>
                        <a:pt x="82" y="65"/>
                      </a:lnTo>
                      <a:lnTo>
                        <a:pt x="83" y="64"/>
                      </a:lnTo>
                      <a:lnTo>
                        <a:pt x="83" y="63"/>
                      </a:lnTo>
                      <a:lnTo>
                        <a:pt x="84" y="62"/>
                      </a:lnTo>
                      <a:lnTo>
                        <a:pt x="85" y="61"/>
                      </a:lnTo>
                      <a:lnTo>
                        <a:pt x="85" y="60"/>
                      </a:lnTo>
                      <a:lnTo>
                        <a:pt x="86" y="59"/>
                      </a:lnTo>
                      <a:lnTo>
                        <a:pt x="86" y="58"/>
                      </a:lnTo>
                      <a:lnTo>
                        <a:pt x="87" y="57"/>
                      </a:lnTo>
                      <a:lnTo>
                        <a:pt x="87" y="56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8" y="53"/>
                      </a:lnTo>
                      <a:lnTo>
                        <a:pt x="88" y="52"/>
                      </a:lnTo>
                      <a:lnTo>
                        <a:pt x="88" y="51"/>
                      </a:lnTo>
                      <a:lnTo>
                        <a:pt x="88" y="50"/>
                      </a:lnTo>
                      <a:lnTo>
                        <a:pt x="88" y="49"/>
                      </a:lnTo>
                      <a:lnTo>
                        <a:pt x="88" y="47"/>
                      </a:lnTo>
                      <a:lnTo>
                        <a:pt x="88" y="46"/>
                      </a:lnTo>
                      <a:lnTo>
                        <a:pt x="88" y="44"/>
                      </a:lnTo>
                      <a:lnTo>
                        <a:pt x="88" y="42"/>
                      </a:lnTo>
                      <a:lnTo>
                        <a:pt x="88" y="41"/>
                      </a:lnTo>
                      <a:lnTo>
                        <a:pt x="88" y="39"/>
                      </a:lnTo>
                      <a:lnTo>
                        <a:pt x="88" y="38"/>
                      </a:lnTo>
                      <a:lnTo>
                        <a:pt x="87" y="37"/>
                      </a:lnTo>
                      <a:lnTo>
                        <a:pt x="87" y="36"/>
                      </a:lnTo>
                      <a:lnTo>
                        <a:pt x="87" y="35"/>
                      </a:lnTo>
                      <a:lnTo>
                        <a:pt x="86" y="34"/>
                      </a:lnTo>
                      <a:lnTo>
                        <a:pt x="86" y="33"/>
                      </a:lnTo>
                      <a:lnTo>
                        <a:pt x="85" y="32"/>
                      </a:lnTo>
                      <a:lnTo>
                        <a:pt x="85" y="31"/>
                      </a:lnTo>
                      <a:lnTo>
                        <a:pt x="84" y="31"/>
                      </a:lnTo>
                      <a:lnTo>
                        <a:pt x="84" y="30"/>
                      </a:lnTo>
                      <a:lnTo>
                        <a:pt x="83" y="29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1" y="26"/>
                      </a:lnTo>
                      <a:lnTo>
                        <a:pt x="80" y="26"/>
                      </a:lnTo>
                      <a:lnTo>
                        <a:pt x="80" y="25"/>
                      </a:lnTo>
                      <a:lnTo>
                        <a:pt x="79" y="25"/>
                      </a:lnTo>
                      <a:lnTo>
                        <a:pt x="78" y="23"/>
                      </a:lnTo>
                      <a:lnTo>
                        <a:pt x="77" y="23"/>
                      </a:lnTo>
                      <a:lnTo>
                        <a:pt x="76" y="22"/>
                      </a:lnTo>
                      <a:lnTo>
                        <a:pt x="75" y="21"/>
                      </a:lnTo>
                      <a:lnTo>
                        <a:pt x="74" y="20"/>
                      </a:lnTo>
                      <a:lnTo>
                        <a:pt x="74" y="19"/>
                      </a:lnTo>
                      <a:lnTo>
                        <a:pt x="73" y="18"/>
                      </a:lnTo>
                      <a:lnTo>
                        <a:pt x="72" y="17"/>
                      </a:lnTo>
                      <a:lnTo>
                        <a:pt x="71" y="16"/>
                      </a:lnTo>
                      <a:lnTo>
                        <a:pt x="69" y="14"/>
                      </a:lnTo>
                      <a:lnTo>
                        <a:pt x="68" y="13"/>
                      </a:lnTo>
                      <a:lnTo>
                        <a:pt x="67" y="12"/>
                      </a:lnTo>
                      <a:lnTo>
                        <a:pt x="66" y="12"/>
                      </a:lnTo>
                      <a:lnTo>
                        <a:pt x="66" y="11"/>
                      </a:lnTo>
                      <a:lnTo>
                        <a:pt x="65" y="11"/>
                      </a:lnTo>
                      <a:lnTo>
                        <a:pt x="64" y="10"/>
                      </a:lnTo>
                      <a:lnTo>
                        <a:pt x="63" y="10"/>
                      </a:lnTo>
                      <a:lnTo>
                        <a:pt x="62" y="10"/>
                      </a:lnTo>
                      <a:lnTo>
                        <a:pt x="61" y="9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9" y="7"/>
                      </a:lnTo>
                      <a:lnTo>
                        <a:pt x="58" y="7"/>
                      </a:lnTo>
                      <a:lnTo>
                        <a:pt x="57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6" y="5"/>
                      </a:lnTo>
                      <a:lnTo>
                        <a:pt x="56" y="4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7" y="1"/>
                      </a:lnTo>
                      <a:lnTo>
                        <a:pt x="58" y="1"/>
                      </a:lnTo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rgbClr val="FF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grpSp>
              <p:nvGrpSpPr>
                <p:cNvPr id="126" name="Group 1055"/>
                <p:cNvGrpSpPr>
                  <a:grpSpLocks/>
                </p:cNvGrpSpPr>
                <p:nvPr/>
              </p:nvGrpSpPr>
              <p:grpSpPr bwMode="auto">
                <a:xfrm>
                  <a:off x="3071" y="1758"/>
                  <a:ext cx="25" cy="25"/>
                  <a:chOff x="3071" y="1758"/>
                  <a:chExt cx="25" cy="25"/>
                </a:xfrm>
              </p:grpSpPr>
              <p:sp>
                <p:nvSpPr>
                  <p:cNvPr id="148" name="Rectangle 105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77" y="1766"/>
                    <a:ext cx="16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49" name="Oval 10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71" y="1758"/>
                    <a:ext cx="25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27" name="Group 1058"/>
                <p:cNvGrpSpPr>
                  <a:grpSpLocks/>
                </p:cNvGrpSpPr>
                <p:nvPr/>
              </p:nvGrpSpPr>
              <p:grpSpPr bwMode="auto">
                <a:xfrm>
                  <a:off x="3066" y="1896"/>
                  <a:ext cx="25" cy="24"/>
                  <a:chOff x="3066" y="1896"/>
                  <a:chExt cx="25" cy="24"/>
                </a:xfrm>
              </p:grpSpPr>
              <p:sp>
                <p:nvSpPr>
                  <p:cNvPr id="146" name="Rectangle 105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72" y="1904"/>
                    <a:ext cx="15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47" name="Oval 106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66" y="1896"/>
                    <a:ext cx="25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28" name="Group 1061"/>
                <p:cNvGrpSpPr>
                  <a:grpSpLocks/>
                </p:cNvGrpSpPr>
                <p:nvPr/>
              </p:nvGrpSpPr>
              <p:grpSpPr bwMode="auto">
                <a:xfrm>
                  <a:off x="3103" y="1820"/>
                  <a:ext cx="24" cy="24"/>
                  <a:chOff x="3103" y="1820"/>
                  <a:chExt cx="24" cy="24"/>
                </a:xfrm>
              </p:grpSpPr>
              <p:sp>
                <p:nvSpPr>
                  <p:cNvPr id="144" name="Rectangle 106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109" y="1828"/>
                    <a:ext cx="14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45" name="Oval 106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103" y="1820"/>
                    <a:ext cx="24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29" name="Group 1064"/>
                <p:cNvGrpSpPr>
                  <a:grpSpLocks/>
                </p:cNvGrpSpPr>
                <p:nvPr/>
              </p:nvGrpSpPr>
              <p:grpSpPr bwMode="auto">
                <a:xfrm>
                  <a:off x="3002" y="1769"/>
                  <a:ext cx="24" cy="25"/>
                  <a:chOff x="3002" y="1769"/>
                  <a:chExt cx="24" cy="25"/>
                </a:xfrm>
              </p:grpSpPr>
              <p:sp>
                <p:nvSpPr>
                  <p:cNvPr id="142" name="Rectangle 106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07" y="1777"/>
                    <a:ext cx="16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43" name="Oval 106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02" y="1769"/>
                    <a:ext cx="24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30" name="Group 1067"/>
                <p:cNvGrpSpPr>
                  <a:grpSpLocks/>
                </p:cNvGrpSpPr>
                <p:nvPr/>
              </p:nvGrpSpPr>
              <p:grpSpPr bwMode="auto">
                <a:xfrm>
                  <a:off x="2922" y="1777"/>
                  <a:ext cx="24" cy="24"/>
                  <a:chOff x="2922" y="1777"/>
                  <a:chExt cx="24" cy="24"/>
                </a:xfrm>
              </p:grpSpPr>
              <p:sp>
                <p:nvSpPr>
                  <p:cNvPr id="140" name="Rectangle 106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27" y="1785"/>
                    <a:ext cx="16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41" name="Oval 106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22" y="1777"/>
                    <a:ext cx="24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31" name="Group 1070"/>
                <p:cNvGrpSpPr>
                  <a:grpSpLocks/>
                </p:cNvGrpSpPr>
                <p:nvPr/>
              </p:nvGrpSpPr>
              <p:grpSpPr bwMode="auto">
                <a:xfrm>
                  <a:off x="2995" y="1843"/>
                  <a:ext cx="24" cy="24"/>
                  <a:chOff x="2995" y="1843"/>
                  <a:chExt cx="24" cy="24"/>
                </a:xfrm>
              </p:grpSpPr>
              <p:sp>
                <p:nvSpPr>
                  <p:cNvPr id="138" name="Rectangle 107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00" y="1851"/>
                    <a:ext cx="15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39" name="Oval 107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95" y="1843"/>
                    <a:ext cx="24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32" name="Group 1073"/>
                <p:cNvGrpSpPr>
                  <a:grpSpLocks/>
                </p:cNvGrpSpPr>
                <p:nvPr/>
              </p:nvGrpSpPr>
              <p:grpSpPr bwMode="auto">
                <a:xfrm>
                  <a:off x="3011" y="1711"/>
                  <a:ext cx="24" cy="25"/>
                  <a:chOff x="3011" y="1711"/>
                  <a:chExt cx="24" cy="25"/>
                </a:xfrm>
              </p:grpSpPr>
              <p:sp>
                <p:nvSpPr>
                  <p:cNvPr id="136" name="Rectangle 107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17" y="1719"/>
                    <a:ext cx="15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37" name="Oval 107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11" y="1711"/>
                    <a:ext cx="24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33" name="Group 1076"/>
                <p:cNvGrpSpPr>
                  <a:grpSpLocks/>
                </p:cNvGrpSpPr>
                <p:nvPr/>
              </p:nvGrpSpPr>
              <p:grpSpPr bwMode="auto">
                <a:xfrm>
                  <a:off x="2917" y="1702"/>
                  <a:ext cx="25" cy="25"/>
                  <a:chOff x="2917" y="1702"/>
                  <a:chExt cx="25" cy="25"/>
                </a:xfrm>
              </p:grpSpPr>
              <p:sp>
                <p:nvSpPr>
                  <p:cNvPr id="134" name="Rectangle 107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23" y="1710"/>
                    <a:ext cx="16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35" name="Oval 107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17" y="1702"/>
                    <a:ext cx="25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</p:grpSp>
          <p:grpSp>
            <p:nvGrpSpPr>
              <p:cNvPr id="85" name="Group 1052"/>
              <p:cNvGrpSpPr>
                <a:grpSpLocks/>
              </p:cNvGrpSpPr>
              <p:nvPr/>
            </p:nvGrpSpPr>
            <p:grpSpPr bwMode="auto">
              <a:xfrm>
                <a:off x="1857356" y="2857496"/>
                <a:ext cx="544512" cy="469900"/>
                <a:chOff x="2805" y="1673"/>
                <a:chExt cx="343" cy="29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Freeform 1053"/>
                <p:cNvSpPr>
                  <a:spLocks/>
                </p:cNvSpPr>
                <p:nvPr/>
              </p:nvSpPr>
              <p:spPr bwMode="auto">
                <a:xfrm>
                  <a:off x="2805" y="1673"/>
                  <a:ext cx="343" cy="296"/>
                </a:xfrm>
                <a:custGeom>
                  <a:avLst/>
                  <a:gdLst>
                    <a:gd name="T0" fmla="*/ 234 w 343"/>
                    <a:gd name="T1" fmla="*/ 23 h 296"/>
                    <a:gd name="T2" fmla="*/ 224 w 343"/>
                    <a:gd name="T3" fmla="*/ 19 h 296"/>
                    <a:gd name="T4" fmla="*/ 216 w 343"/>
                    <a:gd name="T5" fmla="*/ 15 h 296"/>
                    <a:gd name="T6" fmla="*/ 208 w 343"/>
                    <a:gd name="T7" fmla="*/ 13 h 296"/>
                    <a:gd name="T8" fmla="*/ 198 w 343"/>
                    <a:gd name="T9" fmla="*/ 10 h 296"/>
                    <a:gd name="T10" fmla="*/ 185 w 343"/>
                    <a:gd name="T11" fmla="*/ 9 h 296"/>
                    <a:gd name="T12" fmla="*/ 156 w 343"/>
                    <a:gd name="T13" fmla="*/ 6 h 296"/>
                    <a:gd name="T14" fmla="*/ 132 w 343"/>
                    <a:gd name="T15" fmla="*/ 2 h 296"/>
                    <a:gd name="T16" fmla="*/ 112 w 343"/>
                    <a:gd name="T17" fmla="*/ 0 h 296"/>
                    <a:gd name="T18" fmla="*/ 93 w 343"/>
                    <a:gd name="T19" fmla="*/ 1 h 296"/>
                    <a:gd name="T20" fmla="*/ 76 w 343"/>
                    <a:gd name="T21" fmla="*/ 5 h 296"/>
                    <a:gd name="T22" fmla="*/ 57 w 343"/>
                    <a:gd name="T23" fmla="*/ 14 h 296"/>
                    <a:gd name="T24" fmla="*/ 34 w 343"/>
                    <a:gd name="T25" fmla="*/ 32 h 296"/>
                    <a:gd name="T26" fmla="*/ 20 w 343"/>
                    <a:gd name="T27" fmla="*/ 46 h 296"/>
                    <a:gd name="T28" fmla="*/ 10 w 343"/>
                    <a:gd name="T29" fmla="*/ 62 h 296"/>
                    <a:gd name="T30" fmla="*/ 4 w 343"/>
                    <a:gd name="T31" fmla="*/ 78 h 296"/>
                    <a:gd name="T32" fmla="*/ 1 w 343"/>
                    <a:gd name="T33" fmla="*/ 96 h 296"/>
                    <a:gd name="T34" fmla="*/ 0 w 343"/>
                    <a:gd name="T35" fmla="*/ 117 h 296"/>
                    <a:gd name="T36" fmla="*/ 2 w 343"/>
                    <a:gd name="T37" fmla="*/ 147 h 296"/>
                    <a:gd name="T38" fmla="*/ 5 w 343"/>
                    <a:gd name="T39" fmla="*/ 168 h 296"/>
                    <a:gd name="T40" fmla="*/ 11 w 343"/>
                    <a:gd name="T41" fmla="*/ 186 h 296"/>
                    <a:gd name="T42" fmla="*/ 18 w 343"/>
                    <a:gd name="T43" fmla="*/ 200 h 296"/>
                    <a:gd name="T44" fmla="*/ 29 w 343"/>
                    <a:gd name="T45" fmla="*/ 214 h 296"/>
                    <a:gd name="T46" fmla="*/ 44 w 343"/>
                    <a:gd name="T47" fmla="*/ 227 h 296"/>
                    <a:gd name="T48" fmla="*/ 62 w 343"/>
                    <a:gd name="T49" fmla="*/ 243 h 296"/>
                    <a:gd name="T50" fmla="*/ 93 w 343"/>
                    <a:gd name="T51" fmla="*/ 266 h 296"/>
                    <a:gd name="T52" fmla="*/ 116 w 343"/>
                    <a:gd name="T53" fmla="*/ 281 h 296"/>
                    <a:gd name="T54" fmla="*/ 138 w 343"/>
                    <a:gd name="T55" fmla="*/ 290 h 296"/>
                    <a:gd name="T56" fmla="*/ 161 w 343"/>
                    <a:gd name="T57" fmla="*/ 294 h 296"/>
                    <a:gd name="T58" fmla="*/ 186 w 343"/>
                    <a:gd name="T59" fmla="*/ 295 h 296"/>
                    <a:gd name="T60" fmla="*/ 216 w 343"/>
                    <a:gd name="T61" fmla="*/ 291 h 296"/>
                    <a:gd name="T62" fmla="*/ 249 w 343"/>
                    <a:gd name="T63" fmla="*/ 284 h 296"/>
                    <a:gd name="T64" fmla="*/ 270 w 343"/>
                    <a:gd name="T65" fmla="*/ 277 h 296"/>
                    <a:gd name="T66" fmla="*/ 288 w 343"/>
                    <a:gd name="T67" fmla="*/ 266 h 296"/>
                    <a:gd name="T68" fmla="*/ 303 w 343"/>
                    <a:gd name="T69" fmla="*/ 253 h 296"/>
                    <a:gd name="T70" fmla="*/ 316 w 343"/>
                    <a:gd name="T71" fmla="*/ 236 h 296"/>
                    <a:gd name="T72" fmla="*/ 328 w 343"/>
                    <a:gd name="T73" fmla="*/ 215 h 296"/>
                    <a:gd name="T74" fmla="*/ 338 w 343"/>
                    <a:gd name="T75" fmla="*/ 188 h 296"/>
                    <a:gd name="T76" fmla="*/ 342 w 343"/>
                    <a:gd name="T77" fmla="*/ 169 h 296"/>
                    <a:gd name="T78" fmla="*/ 342 w 343"/>
                    <a:gd name="T79" fmla="*/ 153 h 296"/>
                    <a:gd name="T80" fmla="*/ 339 w 343"/>
                    <a:gd name="T81" fmla="*/ 136 h 296"/>
                    <a:gd name="T82" fmla="*/ 333 w 343"/>
                    <a:gd name="T83" fmla="*/ 119 h 296"/>
                    <a:gd name="T84" fmla="*/ 324 w 343"/>
                    <a:gd name="T85" fmla="*/ 98 h 296"/>
                    <a:gd name="T86" fmla="*/ 316 w 343"/>
                    <a:gd name="T87" fmla="*/ 79 h 296"/>
                    <a:gd name="T88" fmla="*/ 314 w 343"/>
                    <a:gd name="T89" fmla="*/ 73 h 296"/>
                    <a:gd name="T90" fmla="*/ 311 w 343"/>
                    <a:gd name="T91" fmla="*/ 68 h 296"/>
                    <a:gd name="T92" fmla="*/ 308 w 343"/>
                    <a:gd name="T93" fmla="*/ 64 h 296"/>
                    <a:gd name="T94" fmla="*/ 304 w 343"/>
                    <a:gd name="T95" fmla="*/ 60 h 296"/>
                    <a:gd name="T96" fmla="*/ 299 w 343"/>
                    <a:gd name="T97" fmla="*/ 56 h 296"/>
                    <a:gd name="T98" fmla="*/ 290 w 343"/>
                    <a:gd name="T99" fmla="*/ 49 h 296"/>
                    <a:gd name="T100" fmla="*/ 283 w 343"/>
                    <a:gd name="T101" fmla="*/ 44 h 296"/>
                    <a:gd name="T102" fmla="*/ 277 w 343"/>
                    <a:gd name="T103" fmla="*/ 40 h 296"/>
                    <a:gd name="T104" fmla="*/ 271 w 343"/>
                    <a:gd name="T105" fmla="*/ 37 h 296"/>
                    <a:gd name="T106" fmla="*/ 265 w 343"/>
                    <a:gd name="T107" fmla="*/ 35 h 296"/>
                    <a:gd name="T108" fmla="*/ 258 w 343"/>
                    <a:gd name="T109" fmla="*/ 32 h 296"/>
                    <a:gd name="T110" fmla="*/ 248 w 343"/>
                    <a:gd name="T111" fmla="*/ 29 h 29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343"/>
                    <a:gd name="T169" fmla="*/ 0 h 296"/>
                    <a:gd name="T170" fmla="*/ 343 w 343"/>
                    <a:gd name="T171" fmla="*/ 296 h 29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343" h="296">
                      <a:moveTo>
                        <a:pt x="248" y="29"/>
                      </a:moveTo>
                      <a:lnTo>
                        <a:pt x="242" y="26"/>
                      </a:lnTo>
                      <a:lnTo>
                        <a:pt x="239" y="25"/>
                      </a:lnTo>
                      <a:lnTo>
                        <a:pt x="237" y="24"/>
                      </a:lnTo>
                      <a:lnTo>
                        <a:pt x="234" y="23"/>
                      </a:lnTo>
                      <a:lnTo>
                        <a:pt x="232" y="22"/>
                      </a:lnTo>
                      <a:lnTo>
                        <a:pt x="230" y="21"/>
                      </a:lnTo>
                      <a:lnTo>
                        <a:pt x="228" y="21"/>
                      </a:lnTo>
                      <a:lnTo>
                        <a:pt x="226" y="19"/>
                      </a:lnTo>
                      <a:lnTo>
                        <a:pt x="224" y="19"/>
                      </a:lnTo>
                      <a:lnTo>
                        <a:pt x="222" y="18"/>
                      </a:lnTo>
                      <a:lnTo>
                        <a:pt x="220" y="17"/>
                      </a:lnTo>
                      <a:lnTo>
                        <a:pt x="219" y="17"/>
                      </a:lnTo>
                      <a:lnTo>
                        <a:pt x="217" y="16"/>
                      </a:lnTo>
                      <a:lnTo>
                        <a:pt x="216" y="15"/>
                      </a:lnTo>
                      <a:lnTo>
                        <a:pt x="214" y="15"/>
                      </a:lnTo>
                      <a:lnTo>
                        <a:pt x="212" y="14"/>
                      </a:lnTo>
                      <a:lnTo>
                        <a:pt x="211" y="14"/>
                      </a:lnTo>
                      <a:lnTo>
                        <a:pt x="209" y="13"/>
                      </a:lnTo>
                      <a:lnTo>
                        <a:pt x="208" y="13"/>
                      </a:lnTo>
                      <a:lnTo>
                        <a:pt x="205" y="12"/>
                      </a:lnTo>
                      <a:lnTo>
                        <a:pt x="204" y="11"/>
                      </a:lnTo>
                      <a:lnTo>
                        <a:pt x="202" y="11"/>
                      </a:lnTo>
                      <a:lnTo>
                        <a:pt x="200" y="11"/>
                      </a:lnTo>
                      <a:lnTo>
                        <a:pt x="198" y="10"/>
                      </a:lnTo>
                      <a:lnTo>
                        <a:pt x="195" y="10"/>
                      </a:lnTo>
                      <a:lnTo>
                        <a:pt x="193" y="10"/>
                      </a:lnTo>
                      <a:lnTo>
                        <a:pt x="190" y="9"/>
                      </a:lnTo>
                      <a:lnTo>
                        <a:pt x="188" y="9"/>
                      </a:lnTo>
                      <a:lnTo>
                        <a:pt x="185" y="9"/>
                      </a:lnTo>
                      <a:lnTo>
                        <a:pt x="182" y="8"/>
                      </a:lnTo>
                      <a:lnTo>
                        <a:pt x="179" y="8"/>
                      </a:lnTo>
                      <a:lnTo>
                        <a:pt x="167" y="7"/>
                      </a:lnTo>
                      <a:lnTo>
                        <a:pt x="162" y="6"/>
                      </a:lnTo>
                      <a:lnTo>
                        <a:pt x="156" y="6"/>
                      </a:lnTo>
                      <a:lnTo>
                        <a:pt x="151" y="5"/>
                      </a:lnTo>
                      <a:lnTo>
                        <a:pt x="146" y="4"/>
                      </a:lnTo>
                      <a:lnTo>
                        <a:pt x="141" y="3"/>
                      </a:lnTo>
                      <a:lnTo>
                        <a:pt x="137" y="3"/>
                      </a:lnTo>
                      <a:lnTo>
                        <a:pt x="132" y="2"/>
                      </a:lnTo>
                      <a:lnTo>
                        <a:pt x="128" y="2"/>
                      </a:lnTo>
                      <a:lnTo>
                        <a:pt x="124" y="1"/>
                      </a:lnTo>
                      <a:lnTo>
                        <a:pt x="120" y="1"/>
                      </a:lnTo>
                      <a:lnTo>
                        <a:pt x="116" y="1"/>
                      </a:lnTo>
                      <a:lnTo>
                        <a:pt x="112" y="0"/>
                      </a:lnTo>
                      <a:lnTo>
                        <a:pt x="108" y="0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97" y="1"/>
                      </a:lnTo>
                      <a:lnTo>
                        <a:pt x="93" y="1"/>
                      </a:lnTo>
                      <a:lnTo>
                        <a:pt x="90" y="1"/>
                      </a:lnTo>
                      <a:lnTo>
                        <a:pt x="86" y="2"/>
                      </a:lnTo>
                      <a:lnTo>
                        <a:pt x="83" y="3"/>
                      </a:lnTo>
                      <a:lnTo>
                        <a:pt x="79" y="4"/>
                      </a:lnTo>
                      <a:lnTo>
                        <a:pt x="76" y="5"/>
                      </a:lnTo>
                      <a:lnTo>
                        <a:pt x="73" y="6"/>
                      </a:lnTo>
                      <a:lnTo>
                        <a:pt x="69" y="8"/>
                      </a:lnTo>
                      <a:lnTo>
                        <a:pt x="65" y="10"/>
                      </a:lnTo>
                      <a:lnTo>
                        <a:pt x="61" y="12"/>
                      </a:lnTo>
                      <a:lnTo>
                        <a:pt x="57" y="14"/>
                      </a:lnTo>
                      <a:lnTo>
                        <a:pt x="53" y="17"/>
                      </a:lnTo>
                      <a:lnTo>
                        <a:pt x="49" y="20"/>
                      </a:lnTo>
                      <a:lnTo>
                        <a:pt x="45" y="23"/>
                      </a:lnTo>
                      <a:lnTo>
                        <a:pt x="38" y="29"/>
                      </a:lnTo>
                      <a:lnTo>
                        <a:pt x="34" y="32"/>
                      </a:lnTo>
                      <a:lnTo>
                        <a:pt x="31" y="35"/>
                      </a:lnTo>
                      <a:lnTo>
                        <a:pt x="28" y="38"/>
                      </a:lnTo>
                      <a:lnTo>
                        <a:pt x="25" y="41"/>
                      </a:lnTo>
                      <a:lnTo>
                        <a:pt x="22" y="44"/>
                      </a:lnTo>
                      <a:lnTo>
                        <a:pt x="20" y="46"/>
                      </a:lnTo>
                      <a:lnTo>
                        <a:pt x="18" y="49"/>
                      </a:lnTo>
                      <a:lnTo>
                        <a:pt x="15" y="53"/>
                      </a:lnTo>
                      <a:lnTo>
                        <a:pt x="13" y="56"/>
                      </a:lnTo>
                      <a:lnTo>
                        <a:pt x="12" y="58"/>
                      </a:lnTo>
                      <a:lnTo>
                        <a:pt x="10" y="62"/>
                      </a:lnTo>
                      <a:lnTo>
                        <a:pt x="9" y="65"/>
                      </a:lnTo>
                      <a:lnTo>
                        <a:pt x="7" y="68"/>
                      </a:lnTo>
                      <a:lnTo>
                        <a:pt x="6" y="72"/>
                      </a:lnTo>
                      <a:lnTo>
                        <a:pt x="5" y="74"/>
                      </a:lnTo>
                      <a:lnTo>
                        <a:pt x="4" y="78"/>
                      </a:lnTo>
                      <a:lnTo>
                        <a:pt x="3" y="81"/>
                      </a:lnTo>
                      <a:lnTo>
                        <a:pt x="2" y="85"/>
                      </a:lnTo>
                      <a:lnTo>
                        <a:pt x="2" y="89"/>
                      </a:lnTo>
                      <a:lnTo>
                        <a:pt x="1" y="93"/>
                      </a:lnTo>
                      <a:lnTo>
                        <a:pt x="1" y="96"/>
                      </a:lnTo>
                      <a:lnTo>
                        <a:pt x="1" y="100"/>
                      </a:lnTo>
                      <a:lnTo>
                        <a:pt x="0" y="104"/>
                      </a:lnTo>
                      <a:lnTo>
                        <a:pt x="0" y="109"/>
                      </a:lnTo>
                      <a:lnTo>
                        <a:pt x="0" y="113"/>
                      </a:lnTo>
                      <a:lnTo>
                        <a:pt x="0" y="117"/>
                      </a:lnTo>
                      <a:lnTo>
                        <a:pt x="0" y="122"/>
                      </a:lnTo>
                      <a:lnTo>
                        <a:pt x="1" y="127"/>
                      </a:lnTo>
                      <a:lnTo>
                        <a:pt x="1" y="132"/>
                      </a:lnTo>
                      <a:lnTo>
                        <a:pt x="1" y="137"/>
                      </a:lnTo>
                      <a:lnTo>
                        <a:pt x="2" y="147"/>
                      </a:lnTo>
                      <a:lnTo>
                        <a:pt x="3" y="151"/>
                      </a:lnTo>
                      <a:lnTo>
                        <a:pt x="3" y="156"/>
                      </a:lnTo>
                      <a:lnTo>
                        <a:pt x="4" y="160"/>
                      </a:lnTo>
                      <a:lnTo>
                        <a:pt x="4" y="164"/>
                      </a:lnTo>
                      <a:lnTo>
                        <a:pt x="5" y="168"/>
                      </a:lnTo>
                      <a:lnTo>
                        <a:pt x="6" y="172"/>
                      </a:lnTo>
                      <a:lnTo>
                        <a:pt x="7" y="175"/>
                      </a:lnTo>
                      <a:lnTo>
                        <a:pt x="8" y="179"/>
                      </a:lnTo>
                      <a:lnTo>
                        <a:pt x="9" y="182"/>
                      </a:lnTo>
                      <a:lnTo>
                        <a:pt x="11" y="186"/>
                      </a:lnTo>
                      <a:lnTo>
                        <a:pt x="12" y="188"/>
                      </a:lnTo>
                      <a:lnTo>
                        <a:pt x="13" y="191"/>
                      </a:lnTo>
                      <a:lnTo>
                        <a:pt x="15" y="195"/>
                      </a:lnTo>
                      <a:lnTo>
                        <a:pt x="17" y="197"/>
                      </a:lnTo>
                      <a:lnTo>
                        <a:pt x="18" y="200"/>
                      </a:lnTo>
                      <a:lnTo>
                        <a:pt x="20" y="203"/>
                      </a:lnTo>
                      <a:lnTo>
                        <a:pt x="22" y="206"/>
                      </a:lnTo>
                      <a:lnTo>
                        <a:pt x="25" y="208"/>
                      </a:lnTo>
                      <a:lnTo>
                        <a:pt x="27" y="211"/>
                      </a:lnTo>
                      <a:lnTo>
                        <a:pt x="29" y="214"/>
                      </a:lnTo>
                      <a:lnTo>
                        <a:pt x="31" y="216"/>
                      </a:lnTo>
                      <a:lnTo>
                        <a:pt x="35" y="219"/>
                      </a:lnTo>
                      <a:lnTo>
                        <a:pt x="37" y="222"/>
                      </a:lnTo>
                      <a:lnTo>
                        <a:pt x="41" y="224"/>
                      </a:lnTo>
                      <a:lnTo>
                        <a:pt x="44" y="227"/>
                      </a:lnTo>
                      <a:lnTo>
                        <a:pt x="47" y="230"/>
                      </a:lnTo>
                      <a:lnTo>
                        <a:pt x="51" y="234"/>
                      </a:lnTo>
                      <a:lnTo>
                        <a:pt x="54" y="236"/>
                      </a:lnTo>
                      <a:lnTo>
                        <a:pt x="58" y="239"/>
                      </a:lnTo>
                      <a:lnTo>
                        <a:pt x="62" y="243"/>
                      </a:lnTo>
                      <a:lnTo>
                        <a:pt x="73" y="251"/>
                      </a:lnTo>
                      <a:lnTo>
                        <a:pt x="78" y="255"/>
                      </a:lnTo>
                      <a:lnTo>
                        <a:pt x="84" y="259"/>
                      </a:lnTo>
                      <a:lnTo>
                        <a:pt x="89" y="263"/>
                      </a:lnTo>
                      <a:lnTo>
                        <a:pt x="93" y="266"/>
                      </a:lnTo>
                      <a:lnTo>
                        <a:pt x="98" y="269"/>
                      </a:lnTo>
                      <a:lnTo>
                        <a:pt x="103" y="273"/>
                      </a:lnTo>
                      <a:lnTo>
                        <a:pt x="107" y="275"/>
                      </a:lnTo>
                      <a:lnTo>
                        <a:pt x="111" y="278"/>
                      </a:lnTo>
                      <a:lnTo>
                        <a:pt x="116" y="281"/>
                      </a:lnTo>
                      <a:lnTo>
                        <a:pt x="121" y="283"/>
                      </a:lnTo>
                      <a:lnTo>
                        <a:pt x="125" y="285"/>
                      </a:lnTo>
                      <a:lnTo>
                        <a:pt x="129" y="286"/>
                      </a:lnTo>
                      <a:lnTo>
                        <a:pt x="134" y="288"/>
                      </a:lnTo>
                      <a:lnTo>
                        <a:pt x="138" y="290"/>
                      </a:lnTo>
                      <a:lnTo>
                        <a:pt x="142" y="291"/>
                      </a:lnTo>
                      <a:lnTo>
                        <a:pt x="147" y="292"/>
                      </a:lnTo>
                      <a:lnTo>
                        <a:pt x="151" y="293"/>
                      </a:lnTo>
                      <a:lnTo>
                        <a:pt x="156" y="294"/>
                      </a:lnTo>
                      <a:lnTo>
                        <a:pt x="161" y="294"/>
                      </a:lnTo>
                      <a:lnTo>
                        <a:pt x="165" y="295"/>
                      </a:lnTo>
                      <a:lnTo>
                        <a:pt x="170" y="295"/>
                      </a:lnTo>
                      <a:lnTo>
                        <a:pt x="176" y="295"/>
                      </a:lnTo>
                      <a:lnTo>
                        <a:pt x="181" y="295"/>
                      </a:lnTo>
                      <a:lnTo>
                        <a:pt x="186" y="295"/>
                      </a:lnTo>
                      <a:lnTo>
                        <a:pt x="192" y="295"/>
                      </a:lnTo>
                      <a:lnTo>
                        <a:pt x="197" y="294"/>
                      </a:lnTo>
                      <a:lnTo>
                        <a:pt x="203" y="293"/>
                      </a:lnTo>
                      <a:lnTo>
                        <a:pt x="210" y="293"/>
                      </a:lnTo>
                      <a:lnTo>
                        <a:pt x="216" y="291"/>
                      </a:lnTo>
                      <a:lnTo>
                        <a:pt x="223" y="290"/>
                      </a:lnTo>
                      <a:lnTo>
                        <a:pt x="234" y="288"/>
                      </a:lnTo>
                      <a:lnTo>
                        <a:pt x="239" y="287"/>
                      </a:lnTo>
                      <a:lnTo>
                        <a:pt x="244" y="286"/>
                      </a:lnTo>
                      <a:lnTo>
                        <a:pt x="249" y="284"/>
                      </a:lnTo>
                      <a:lnTo>
                        <a:pt x="253" y="283"/>
                      </a:lnTo>
                      <a:lnTo>
                        <a:pt x="258" y="282"/>
                      </a:lnTo>
                      <a:lnTo>
                        <a:pt x="262" y="280"/>
                      </a:lnTo>
                      <a:lnTo>
                        <a:pt x="266" y="278"/>
                      </a:lnTo>
                      <a:lnTo>
                        <a:pt x="270" y="277"/>
                      </a:lnTo>
                      <a:lnTo>
                        <a:pt x="274" y="275"/>
                      </a:lnTo>
                      <a:lnTo>
                        <a:pt x="278" y="273"/>
                      </a:lnTo>
                      <a:lnTo>
                        <a:pt x="281" y="271"/>
                      </a:lnTo>
                      <a:lnTo>
                        <a:pt x="285" y="269"/>
                      </a:lnTo>
                      <a:lnTo>
                        <a:pt x="288" y="266"/>
                      </a:lnTo>
                      <a:lnTo>
                        <a:pt x="291" y="264"/>
                      </a:lnTo>
                      <a:lnTo>
                        <a:pt x="294" y="262"/>
                      </a:lnTo>
                      <a:lnTo>
                        <a:pt x="297" y="259"/>
                      </a:lnTo>
                      <a:lnTo>
                        <a:pt x="300" y="256"/>
                      </a:lnTo>
                      <a:lnTo>
                        <a:pt x="303" y="253"/>
                      </a:lnTo>
                      <a:lnTo>
                        <a:pt x="306" y="250"/>
                      </a:lnTo>
                      <a:lnTo>
                        <a:pt x="308" y="247"/>
                      </a:lnTo>
                      <a:lnTo>
                        <a:pt x="311" y="244"/>
                      </a:lnTo>
                      <a:lnTo>
                        <a:pt x="313" y="240"/>
                      </a:lnTo>
                      <a:lnTo>
                        <a:pt x="316" y="236"/>
                      </a:lnTo>
                      <a:lnTo>
                        <a:pt x="318" y="232"/>
                      </a:lnTo>
                      <a:lnTo>
                        <a:pt x="321" y="228"/>
                      </a:lnTo>
                      <a:lnTo>
                        <a:pt x="323" y="224"/>
                      </a:lnTo>
                      <a:lnTo>
                        <a:pt x="325" y="220"/>
                      </a:lnTo>
                      <a:lnTo>
                        <a:pt x="328" y="215"/>
                      </a:lnTo>
                      <a:lnTo>
                        <a:pt x="330" y="210"/>
                      </a:lnTo>
                      <a:lnTo>
                        <a:pt x="332" y="205"/>
                      </a:lnTo>
                      <a:lnTo>
                        <a:pt x="336" y="196"/>
                      </a:lnTo>
                      <a:lnTo>
                        <a:pt x="337" y="192"/>
                      </a:lnTo>
                      <a:lnTo>
                        <a:pt x="338" y="188"/>
                      </a:lnTo>
                      <a:lnTo>
                        <a:pt x="339" y="184"/>
                      </a:lnTo>
                      <a:lnTo>
                        <a:pt x="340" y="180"/>
                      </a:lnTo>
                      <a:lnTo>
                        <a:pt x="341" y="176"/>
                      </a:lnTo>
                      <a:lnTo>
                        <a:pt x="341" y="173"/>
                      </a:lnTo>
                      <a:lnTo>
                        <a:pt x="342" y="169"/>
                      </a:lnTo>
                      <a:lnTo>
                        <a:pt x="342" y="166"/>
                      </a:lnTo>
                      <a:lnTo>
                        <a:pt x="342" y="163"/>
                      </a:lnTo>
                      <a:lnTo>
                        <a:pt x="342" y="159"/>
                      </a:lnTo>
                      <a:lnTo>
                        <a:pt x="342" y="156"/>
                      </a:lnTo>
                      <a:lnTo>
                        <a:pt x="342" y="153"/>
                      </a:lnTo>
                      <a:lnTo>
                        <a:pt x="342" y="149"/>
                      </a:lnTo>
                      <a:lnTo>
                        <a:pt x="341" y="147"/>
                      </a:lnTo>
                      <a:lnTo>
                        <a:pt x="340" y="143"/>
                      </a:lnTo>
                      <a:lnTo>
                        <a:pt x="340" y="140"/>
                      </a:lnTo>
                      <a:lnTo>
                        <a:pt x="339" y="136"/>
                      </a:lnTo>
                      <a:lnTo>
                        <a:pt x="338" y="133"/>
                      </a:lnTo>
                      <a:lnTo>
                        <a:pt x="337" y="129"/>
                      </a:lnTo>
                      <a:lnTo>
                        <a:pt x="336" y="126"/>
                      </a:lnTo>
                      <a:lnTo>
                        <a:pt x="334" y="123"/>
                      </a:lnTo>
                      <a:lnTo>
                        <a:pt x="333" y="119"/>
                      </a:lnTo>
                      <a:lnTo>
                        <a:pt x="331" y="115"/>
                      </a:lnTo>
                      <a:lnTo>
                        <a:pt x="330" y="111"/>
                      </a:lnTo>
                      <a:lnTo>
                        <a:pt x="328" y="106"/>
                      </a:lnTo>
                      <a:lnTo>
                        <a:pt x="326" y="102"/>
                      </a:lnTo>
                      <a:lnTo>
                        <a:pt x="324" y="98"/>
                      </a:lnTo>
                      <a:lnTo>
                        <a:pt x="322" y="93"/>
                      </a:lnTo>
                      <a:lnTo>
                        <a:pt x="321" y="89"/>
                      </a:lnTo>
                      <a:lnTo>
                        <a:pt x="318" y="84"/>
                      </a:lnTo>
                      <a:lnTo>
                        <a:pt x="317" y="80"/>
                      </a:lnTo>
                      <a:lnTo>
                        <a:pt x="316" y="79"/>
                      </a:lnTo>
                      <a:lnTo>
                        <a:pt x="316" y="78"/>
                      </a:lnTo>
                      <a:lnTo>
                        <a:pt x="315" y="76"/>
                      </a:lnTo>
                      <a:lnTo>
                        <a:pt x="315" y="75"/>
                      </a:lnTo>
                      <a:lnTo>
                        <a:pt x="314" y="74"/>
                      </a:lnTo>
                      <a:lnTo>
                        <a:pt x="314" y="73"/>
                      </a:lnTo>
                      <a:lnTo>
                        <a:pt x="313" y="72"/>
                      </a:lnTo>
                      <a:lnTo>
                        <a:pt x="313" y="71"/>
                      </a:lnTo>
                      <a:lnTo>
                        <a:pt x="312" y="70"/>
                      </a:lnTo>
                      <a:lnTo>
                        <a:pt x="312" y="69"/>
                      </a:lnTo>
                      <a:lnTo>
                        <a:pt x="311" y="68"/>
                      </a:lnTo>
                      <a:lnTo>
                        <a:pt x="310" y="67"/>
                      </a:lnTo>
                      <a:lnTo>
                        <a:pt x="310" y="66"/>
                      </a:lnTo>
                      <a:lnTo>
                        <a:pt x="309" y="65"/>
                      </a:lnTo>
                      <a:lnTo>
                        <a:pt x="308" y="65"/>
                      </a:lnTo>
                      <a:lnTo>
                        <a:pt x="308" y="64"/>
                      </a:lnTo>
                      <a:lnTo>
                        <a:pt x="307" y="63"/>
                      </a:lnTo>
                      <a:lnTo>
                        <a:pt x="306" y="62"/>
                      </a:lnTo>
                      <a:lnTo>
                        <a:pt x="305" y="61"/>
                      </a:lnTo>
                      <a:lnTo>
                        <a:pt x="304" y="60"/>
                      </a:lnTo>
                      <a:lnTo>
                        <a:pt x="303" y="60"/>
                      </a:lnTo>
                      <a:lnTo>
                        <a:pt x="302" y="58"/>
                      </a:lnTo>
                      <a:lnTo>
                        <a:pt x="301" y="57"/>
                      </a:lnTo>
                      <a:lnTo>
                        <a:pt x="300" y="57"/>
                      </a:lnTo>
                      <a:lnTo>
                        <a:pt x="299" y="56"/>
                      </a:lnTo>
                      <a:lnTo>
                        <a:pt x="298" y="55"/>
                      </a:lnTo>
                      <a:lnTo>
                        <a:pt x="296" y="54"/>
                      </a:lnTo>
                      <a:lnTo>
                        <a:pt x="295" y="53"/>
                      </a:lnTo>
                      <a:lnTo>
                        <a:pt x="294" y="52"/>
                      </a:lnTo>
                      <a:lnTo>
                        <a:pt x="290" y="49"/>
                      </a:lnTo>
                      <a:lnTo>
                        <a:pt x="289" y="48"/>
                      </a:lnTo>
                      <a:lnTo>
                        <a:pt x="287" y="46"/>
                      </a:lnTo>
                      <a:lnTo>
                        <a:pt x="285" y="45"/>
                      </a:lnTo>
                      <a:lnTo>
                        <a:pt x="284" y="45"/>
                      </a:lnTo>
                      <a:lnTo>
                        <a:pt x="283" y="44"/>
                      </a:lnTo>
                      <a:lnTo>
                        <a:pt x="282" y="42"/>
                      </a:lnTo>
                      <a:lnTo>
                        <a:pt x="280" y="42"/>
                      </a:lnTo>
                      <a:lnTo>
                        <a:pt x="279" y="41"/>
                      </a:lnTo>
                      <a:lnTo>
                        <a:pt x="278" y="41"/>
                      </a:lnTo>
                      <a:lnTo>
                        <a:pt x="277" y="40"/>
                      </a:lnTo>
                      <a:lnTo>
                        <a:pt x="276" y="40"/>
                      </a:lnTo>
                      <a:lnTo>
                        <a:pt x="275" y="39"/>
                      </a:lnTo>
                      <a:lnTo>
                        <a:pt x="274" y="38"/>
                      </a:lnTo>
                      <a:lnTo>
                        <a:pt x="273" y="38"/>
                      </a:lnTo>
                      <a:lnTo>
                        <a:pt x="271" y="37"/>
                      </a:lnTo>
                      <a:lnTo>
                        <a:pt x="270" y="37"/>
                      </a:lnTo>
                      <a:lnTo>
                        <a:pt x="269" y="37"/>
                      </a:lnTo>
                      <a:lnTo>
                        <a:pt x="267" y="36"/>
                      </a:lnTo>
                      <a:lnTo>
                        <a:pt x="266" y="35"/>
                      </a:lnTo>
                      <a:lnTo>
                        <a:pt x="265" y="35"/>
                      </a:lnTo>
                      <a:lnTo>
                        <a:pt x="264" y="34"/>
                      </a:lnTo>
                      <a:lnTo>
                        <a:pt x="262" y="34"/>
                      </a:lnTo>
                      <a:lnTo>
                        <a:pt x="261" y="33"/>
                      </a:lnTo>
                      <a:lnTo>
                        <a:pt x="259" y="33"/>
                      </a:lnTo>
                      <a:lnTo>
                        <a:pt x="258" y="32"/>
                      </a:lnTo>
                      <a:lnTo>
                        <a:pt x="256" y="32"/>
                      </a:lnTo>
                      <a:lnTo>
                        <a:pt x="254" y="31"/>
                      </a:lnTo>
                      <a:lnTo>
                        <a:pt x="252" y="30"/>
                      </a:lnTo>
                      <a:lnTo>
                        <a:pt x="250" y="30"/>
                      </a:lnTo>
                      <a:lnTo>
                        <a:pt x="248" y="29"/>
                      </a:lnTo>
                    </a:path>
                  </a:pathLst>
                </a:custGeom>
                <a:solidFill>
                  <a:srgbClr val="990033"/>
                </a:solidFill>
                <a:ln w="25400" cap="rnd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95" name="Freeform 1054"/>
                <p:cNvSpPr>
                  <a:spLocks/>
                </p:cNvSpPr>
                <p:nvPr/>
              </p:nvSpPr>
              <p:spPr bwMode="auto">
                <a:xfrm>
                  <a:off x="2825" y="1707"/>
                  <a:ext cx="202" cy="236"/>
                </a:xfrm>
                <a:custGeom>
                  <a:avLst/>
                  <a:gdLst>
                    <a:gd name="T0" fmla="*/ 46 w 202"/>
                    <a:gd name="T1" fmla="*/ 2 h 236"/>
                    <a:gd name="T2" fmla="*/ 27 w 202"/>
                    <a:gd name="T3" fmla="*/ 13 h 236"/>
                    <a:gd name="T4" fmla="*/ 9 w 202"/>
                    <a:gd name="T5" fmla="*/ 34 h 236"/>
                    <a:gd name="T6" fmla="*/ 1 w 202"/>
                    <a:gd name="T7" fmla="*/ 54 h 236"/>
                    <a:gd name="T8" fmla="*/ 1 w 202"/>
                    <a:gd name="T9" fmla="*/ 74 h 236"/>
                    <a:gd name="T10" fmla="*/ 5 w 202"/>
                    <a:gd name="T11" fmla="*/ 103 h 236"/>
                    <a:gd name="T12" fmla="*/ 10 w 202"/>
                    <a:gd name="T13" fmla="*/ 123 h 236"/>
                    <a:gd name="T14" fmla="*/ 19 w 202"/>
                    <a:gd name="T15" fmla="*/ 139 h 236"/>
                    <a:gd name="T16" fmla="*/ 35 w 202"/>
                    <a:gd name="T17" fmla="*/ 164 h 236"/>
                    <a:gd name="T18" fmla="*/ 46 w 202"/>
                    <a:gd name="T19" fmla="*/ 178 h 236"/>
                    <a:gd name="T20" fmla="*/ 63 w 202"/>
                    <a:gd name="T21" fmla="*/ 190 h 236"/>
                    <a:gd name="T22" fmla="*/ 91 w 202"/>
                    <a:gd name="T23" fmla="*/ 210 h 236"/>
                    <a:gd name="T24" fmla="*/ 112 w 202"/>
                    <a:gd name="T25" fmla="*/ 222 h 236"/>
                    <a:gd name="T26" fmla="*/ 140 w 202"/>
                    <a:gd name="T27" fmla="*/ 230 h 236"/>
                    <a:gd name="T28" fmla="*/ 161 w 202"/>
                    <a:gd name="T29" fmla="*/ 234 h 236"/>
                    <a:gd name="T30" fmla="*/ 172 w 202"/>
                    <a:gd name="T31" fmla="*/ 235 h 236"/>
                    <a:gd name="T32" fmla="*/ 184 w 202"/>
                    <a:gd name="T33" fmla="*/ 231 h 236"/>
                    <a:gd name="T34" fmla="*/ 195 w 202"/>
                    <a:gd name="T35" fmla="*/ 224 h 236"/>
                    <a:gd name="T36" fmla="*/ 200 w 202"/>
                    <a:gd name="T37" fmla="*/ 216 h 236"/>
                    <a:gd name="T38" fmla="*/ 200 w 202"/>
                    <a:gd name="T39" fmla="*/ 205 h 236"/>
                    <a:gd name="T40" fmla="*/ 191 w 202"/>
                    <a:gd name="T41" fmla="*/ 194 h 236"/>
                    <a:gd name="T42" fmla="*/ 175 w 202"/>
                    <a:gd name="T43" fmla="*/ 187 h 236"/>
                    <a:gd name="T44" fmla="*/ 159 w 202"/>
                    <a:gd name="T45" fmla="*/ 183 h 236"/>
                    <a:gd name="T46" fmla="*/ 152 w 202"/>
                    <a:gd name="T47" fmla="*/ 185 h 236"/>
                    <a:gd name="T48" fmla="*/ 146 w 202"/>
                    <a:gd name="T49" fmla="*/ 187 h 236"/>
                    <a:gd name="T50" fmla="*/ 131 w 202"/>
                    <a:gd name="T51" fmla="*/ 194 h 236"/>
                    <a:gd name="T52" fmla="*/ 121 w 202"/>
                    <a:gd name="T53" fmla="*/ 202 h 236"/>
                    <a:gd name="T54" fmla="*/ 112 w 202"/>
                    <a:gd name="T55" fmla="*/ 203 h 236"/>
                    <a:gd name="T56" fmla="*/ 106 w 202"/>
                    <a:gd name="T57" fmla="*/ 196 h 236"/>
                    <a:gd name="T58" fmla="*/ 107 w 202"/>
                    <a:gd name="T59" fmla="*/ 185 h 236"/>
                    <a:gd name="T60" fmla="*/ 110 w 202"/>
                    <a:gd name="T61" fmla="*/ 171 h 236"/>
                    <a:gd name="T62" fmla="*/ 112 w 202"/>
                    <a:gd name="T63" fmla="*/ 166 h 236"/>
                    <a:gd name="T64" fmla="*/ 114 w 202"/>
                    <a:gd name="T65" fmla="*/ 160 h 236"/>
                    <a:gd name="T66" fmla="*/ 118 w 202"/>
                    <a:gd name="T67" fmla="*/ 152 h 236"/>
                    <a:gd name="T68" fmla="*/ 120 w 202"/>
                    <a:gd name="T69" fmla="*/ 146 h 236"/>
                    <a:gd name="T70" fmla="*/ 116 w 202"/>
                    <a:gd name="T71" fmla="*/ 135 h 236"/>
                    <a:gd name="T72" fmla="*/ 110 w 202"/>
                    <a:gd name="T73" fmla="*/ 127 h 236"/>
                    <a:gd name="T74" fmla="*/ 101 w 202"/>
                    <a:gd name="T75" fmla="*/ 122 h 236"/>
                    <a:gd name="T76" fmla="*/ 89 w 202"/>
                    <a:gd name="T77" fmla="*/ 122 h 236"/>
                    <a:gd name="T78" fmla="*/ 81 w 202"/>
                    <a:gd name="T79" fmla="*/ 127 h 236"/>
                    <a:gd name="T80" fmla="*/ 72 w 202"/>
                    <a:gd name="T81" fmla="*/ 135 h 236"/>
                    <a:gd name="T82" fmla="*/ 63 w 202"/>
                    <a:gd name="T83" fmla="*/ 140 h 236"/>
                    <a:gd name="T84" fmla="*/ 58 w 202"/>
                    <a:gd name="T85" fmla="*/ 144 h 236"/>
                    <a:gd name="T86" fmla="*/ 50 w 202"/>
                    <a:gd name="T87" fmla="*/ 144 h 236"/>
                    <a:gd name="T88" fmla="*/ 41 w 202"/>
                    <a:gd name="T89" fmla="*/ 141 h 236"/>
                    <a:gd name="T90" fmla="*/ 35 w 202"/>
                    <a:gd name="T91" fmla="*/ 135 h 236"/>
                    <a:gd name="T92" fmla="*/ 32 w 202"/>
                    <a:gd name="T93" fmla="*/ 127 h 236"/>
                    <a:gd name="T94" fmla="*/ 34 w 202"/>
                    <a:gd name="T95" fmla="*/ 121 h 236"/>
                    <a:gd name="T96" fmla="*/ 36 w 202"/>
                    <a:gd name="T97" fmla="*/ 114 h 236"/>
                    <a:gd name="T98" fmla="*/ 35 w 202"/>
                    <a:gd name="T99" fmla="*/ 105 h 236"/>
                    <a:gd name="T100" fmla="*/ 33 w 202"/>
                    <a:gd name="T101" fmla="*/ 99 h 236"/>
                    <a:gd name="T102" fmla="*/ 37 w 202"/>
                    <a:gd name="T103" fmla="*/ 90 h 236"/>
                    <a:gd name="T104" fmla="*/ 48 w 202"/>
                    <a:gd name="T105" fmla="*/ 85 h 236"/>
                    <a:gd name="T106" fmla="*/ 61 w 202"/>
                    <a:gd name="T107" fmla="*/ 82 h 236"/>
                    <a:gd name="T108" fmla="*/ 76 w 202"/>
                    <a:gd name="T109" fmla="*/ 71 h 236"/>
                    <a:gd name="T110" fmla="*/ 84 w 202"/>
                    <a:gd name="T111" fmla="*/ 62 h 236"/>
                    <a:gd name="T112" fmla="*/ 88 w 202"/>
                    <a:gd name="T113" fmla="*/ 51 h 236"/>
                    <a:gd name="T114" fmla="*/ 87 w 202"/>
                    <a:gd name="T115" fmla="*/ 36 h 236"/>
                    <a:gd name="T116" fmla="*/ 82 w 202"/>
                    <a:gd name="T117" fmla="*/ 28 h 236"/>
                    <a:gd name="T118" fmla="*/ 74 w 202"/>
                    <a:gd name="T119" fmla="*/ 19 h 236"/>
                    <a:gd name="T120" fmla="*/ 65 w 202"/>
                    <a:gd name="T121" fmla="*/ 11 h 236"/>
                    <a:gd name="T122" fmla="*/ 59 w 202"/>
                    <a:gd name="T123" fmla="*/ 7 h 236"/>
                    <a:gd name="T124" fmla="*/ 56 w 202"/>
                    <a:gd name="T125" fmla="*/ 2 h 2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02"/>
                    <a:gd name="T190" fmla="*/ 0 h 236"/>
                    <a:gd name="T191" fmla="*/ 202 w 202"/>
                    <a:gd name="T192" fmla="*/ 236 h 2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02" h="236">
                      <a:moveTo>
                        <a:pt x="58" y="1"/>
                      </a:move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5" y="0"/>
                      </a:lnTo>
                      <a:lnTo>
                        <a:pt x="54" y="0"/>
                      </a:lnTo>
                      <a:lnTo>
                        <a:pt x="53" y="0"/>
                      </a:lnTo>
                      <a:lnTo>
                        <a:pt x="52" y="0"/>
                      </a:lnTo>
                      <a:lnTo>
                        <a:pt x="51" y="1"/>
                      </a:lnTo>
                      <a:lnTo>
                        <a:pt x="49" y="1"/>
                      </a:lnTo>
                      <a:lnTo>
                        <a:pt x="48" y="1"/>
                      </a:lnTo>
                      <a:lnTo>
                        <a:pt x="46" y="2"/>
                      </a:lnTo>
                      <a:lnTo>
                        <a:pt x="45" y="2"/>
                      </a:lnTo>
                      <a:lnTo>
                        <a:pt x="43" y="3"/>
                      </a:lnTo>
                      <a:lnTo>
                        <a:pt x="42" y="4"/>
                      </a:lnTo>
                      <a:lnTo>
                        <a:pt x="40" y="5"/>
                      </a:lnTo>
                      <a:lnTo>
                        <a:pt x="38" y="6"/>
                      </a:lnTo>
                      <a:lnTo>
                        <a:pt x="36" y="7"/>
                      </a:lnTo>
                      <a:lnTo>
                        <a:pt x="34" y="7"/>
                      </a:lnTo>
                      <a:lnTo>
                        <a:pt x="33" y="9"/>
                      </a:lnTo>
                      <a:lnTo>
                        <a:pt x="30" y="10"/>
                      </a:lnTo>
                      <a:lnTo>
                        <a:pt x="29" y="11"/>
                      </a:lnTo>
                      <a:lnTo>
                        <a:pt x="27" y="13"/>
                      </a:lnTo>
                      <a:lnTo>
                        <a:pt x="25" y="14"/>
                      </a:lnTo>
                      <a:lnTo>
                        <a:pt x="24" y="15"/>
                      </a:lnTo>
                      <a:lnTo>
                        <a:pt x="22" y="17"/>
                      </a:lnTo>
                      <a:lnTo>
                        <a:pt x="20" y="18"/>
                      </a:lnTo>
                      <a:lnTo>
                        <a:pt x="19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4" y="25"/>
                      </a:lnTo>
                      <a:lnTo>
                        <a:pt x="12" y="27"/>
                      </a:lnTo>
                      <a:lnTo>
                        <a:pt x="11" y="29"/>
                      </a:lnTo>
                      <a:lnTo>
                        <a:pt x="9" y="34"/>
                      </a:lnTo>
                      <a:lnTo>
                        <a:pt x="7" y="35"/>
                      </a:lnTo>
                      <a:lnTo>
                        <a:pt x="6" y="38"/>
                      </a:lnTo>
                      <a:lnTo>
                        <a:pt x="5" y="39"/>
                      </a:lnTo>
                      <a:lnTo>
                        <a:pt x="4" y="42"/>
                      </a:lnTo>
                      <a:lnTo>
                        <a:pt x="4" y="43"/>
                      </a:lnTo>
                      <a:lnTo>
                        <a:pt x="3" y="45"/>
                      </a:lnTo>
                      <a:lnTo>
                        <a:pt x="2" y="47"/>
                      </a:lnTo>
                      <a:lnTo>
                        <a:pt x="2" y="49"/>
                      </a:lnTo>
                      <a:lnTo>
                        <a:pt x="2" y="50"/>
                      </a:lnTo>
                      <a:lnTo>
                        <a:pt x="1" y="52"/>
                      </a:lnTo>
                      <a:lnTo>
                        <a:pt x="1" y="54"/>
                      </a:lnTo>
                      <a:lnTo>
                        <a:pt x="1" y="55"/>
                      </a:lnTo>
                      <a:lnTo>
                        <a:pt x="1" y="57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2"/>
                      </a:lnTo>
                      <a:lnTo>
                        <a:pt x="0" y="64"/>
                      </a:lnTo>
                      <a:lnTo>
                        <a:pt x="1" y="66"/>
                      </a:lnTo>
                      <a:lnTo>
                        <a:pt x="1" y="67"/>
                      </a:lnTo>
                      <a:lnTo>
                        <a:pt x="1" y="70"/>
                      </a:lnTo>
                      <a:lnTo>
                        <a:pt x="1" y="71"/>
                      </a:lnTo>
                      <a:lnTo>
                        <a:pt x="1" y="74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3" y="85"/>
                      </a:lnTo>
                      <a:lnTo>
                        <a:pt x="3" y="87"/>
                      </a:lnTo>
                      <a:lnTo>
                        <a:pt x="4" y="90"/>
                      </a:lnTo>
                      <a:lnTo>
                        <a:pt x="4" y="93"/>
                      </a:lnTo>
                      <a:lnTo>
                        <a:pt x="5" y="99"/>
                      </a:lnTo>
                      <a:lnTo>
                        <a:pt x="5" y="101"/>
                      </a:lnTo>
                      <a:lnTo>
                        <a:pt x="5" y="103"/>
                      </a:lnTo>
                      <a:lnTo>
                        <a:pt x="6" y="106"/>
                      </a:lnTo>
                      <a:lnTo>
                        <a:pt x="6" y="108"/>
                      </a:lnTo>
                      <a:lnTo>
                        <a:pt x="6" y="110"/>
                      </a:lnTo>
                      <a:lnTo>
                        <a:pt x="7" y="111"/>
                      </a:lnTo>
                      <a:lnTo>
                        <a:pt x="7" y="114"/>
                      </a:lnTo>
                      <a:lnTo>
                        <a:pt x="7" y="115"/>
                      </a:lnTo>
                      <a:lnTo>
                        <a:pt x="8" y="117"/>
                      </a:lnTo>
                      <a:lnTo>
                        <a:pt x="8" y="118"/>
                      </a:lnTo>
                      <a:lnTo>
                        <a:pt x="9" y="120"/>
                      </a:lnTo>
                      <a:lnTo>
                        <a:pt x="9" y="122"/>
                      </a:lnTo>
                      <a:lnTo>
                        <a:pt x="10" y="123"/>
                      </a:lnTo>
                      <a:lnTo>
                        <a:pt x="10" y="125"/>
                      </a:lnTo>
                      <a:lnTo>
                        <a:pt x="11" y="126"/>
                      </a:lnTo>
                      <a:lnTo>
                        <a:pt x="12" y="127"/>
                      </a:lnTo>
                      <a:lnTo>
                        <a:pt x="12" y="129"/>
                      </a:lnTo>
                      <a:lnTo>
                        <a:pt x="13" y="130"/>
                      </a:lnTo>
                      <a:lnTo>
                        <a:pt x="14" y="131"/>
                      </a:lnTo>
                      <a:lnTo>
                        <a:pt x="14" y="133"/>
                      </a:lnTo>
                      <a:lnTo>
                        <a:pt x="15" y="134"/>
                      </a:lnTo>
                      <a:lnTo>
                        <a:pt x="17" y="136"/>
                      </a:lnTo>
                      <a:lnTo>
                        <a:pt x="18" y="138"/>
                      </a:lnTo>
                      <a:lnTo>
                        <a:pt x="19" y="139"/>
                      </a:lnTo>
                      <a:lnTo>
                        <a:pt x="20" y="141"/>
                      </a:lnTo>
                      <a:lnTo>
                        <a:pt x="21" y="143"/>
                      </a:lnTo>
                      <a:lnTo>
                        <a:pt x="22" y="145"/>
                      </a:lnTo>
                      <a:lnTo>
                        <a:pt x="24" y="147"/>
                      </a:lnTo>
                      <a:lnTo>
                        <a:pt x="25" y="150"/>
                      </a:lnTo>
                      <a:lnTo>
                        <a:pt x="27" y="152"/>
                      </a:lnTo>
                      <a:lnTo>
                        <a:pt x="29" y="157"/>
                      </a:lnTo>
                      <a:lnTo>
                        <a:pt x="31" y="158"/>
                      </a:lnTo>
                      <a:lnTo>
                        <a:pt x="33" y="161"/>
                      </a:lnTo>
                      <a:lnTo>
                        <a:pt x="34" y="162"/>
                      </a:lnTo>
                      <a:lnTo>
                        <a:pt x="35" y="164"/>
                      </a:lnTo>
                      <a:lnTo>
                        <a:pt x="36" y="165"/>
                      </a:lnTo>
                      <a:lnTo>
                        <a:pt x="37" y="167"/>
                      </a:lnTo>
                      <a:lnTo>
                        <a:pt x="38" y="169"/>
                      </a:lnTo>
                      <a:lnTo>
                        <a:pt x="39" y="170"/>
                      </a:lnTo>
                      <a:lnTo>
                        <a:pt x="40" y="171"/>
                      </a:lnTo>
                      <a:lnTo>
                        <a:pt x="41" y="172"/>
                      </a:lnTo>
                      <a:lnTo>
                        <a:pt x="42" y="173"/>
                      </a:lnTo>
                      <a:lnTo>
                        <a:pt x="43" y="174"/>
                      </a:lnTo>
                      <a:lnTo>
                        <a:pt x="44" y="175"/>
                      </a:lnTo>
                      <a:lnTo>
                        <a:pt x="45" y="177"/>
                      </a:lnTo>
                      <a:lnTo>
                        <a:pt x="46" y="178"/>
                      </a:lnTo>
                      <a:lnTo>
                        <a:pt x="48" y="179"/>
                      </a:lnTo>
                      <a:lnTo>
                        <a:pt x="49" y="179"/>
                      </a:lnTo>
                      <a:lnTo>
                        <a:pt x="50" y="181"/>
                      </a:lnTo>
                      <a:lnTo>
                        <a:pt x="51" y="182"/>
                      </a:lnTo>
                      <a:lnTo>
                        <a:pt x="53" y="182"/>
                      </a:lnTo>
                      <a:lnTo>
                        <a:pt x="54" y="183"/>
                      </a:lnTo>
                      <a:lnTo>
                        <a:pt x="56" y="185"/>
                      </a:lnTo>
                      <a:lnTo>
                        <a:pt x="57" y="186"/>
                      </a:lnTo>
                      <a:lnTo>
                        <a:pt x="59" y="187"/>
                      </a:lnTo>
                      <a:lnTo>
                        <a:pt x="60" y="188"/>
                      </a:lnTo>
                      <a:lnTo>
                        <a:pt x="63" y="190"/>
                      </a:lnTo>
                      <a:lnTo>
                        <a:pt x="64" y="191"/>
                      </a:lnTo>
                      <a:lnTo>
                        <a:pt x="66" y="193"/>
                      </a:lnTo>
                      <a:lnTo>
                        <a:pt x="68" y="194"/>
                      </a:lnTo>
                      <a:lnTo>
                        <a:pt x="71" y="195"/>
                      </a:lnTo>
                      <a:lnTo>
                        <a:pt x="77" y="199"/>
                      </a:lnTo>
                      <a:lnTo>
                        <a:pt x="80" y="202"/>
                      </a:lnTo>
                      <a:lnTo>
                        <a:pt x="82" y="203"/>
                      </a:lnTo>
                      <a:lnTo>
                        <a:pt x="85" y="205"/>
                      </a:lnTo>
                      <a:lnTo>
                        <a:pt x="87" y="207"/>
                      </a:lnTo>
                      <a:lnTo>
                        <a:pt x="89" y="209"/>
                      </a:lnTo>
                      <a:lnTo>
                        <a:pt x="91" y="210"/>
                      </a:lnTo>
                      <a:lnTo>
                        <a:pt x="94" y="211"/>
                      </a:lnTo>
                      <a:lnTo>
                        <a:pt x="96" y="213"/>
                      </a:lnTo>
                      <a:lnTo>
                        <a:pt x="98" y="214"/>
                      </a:lnTo>
                      <a:lnTo>
                        <a:pt x="99" y="215"/>
                      </a:lnTo>
                      <a:lnTo>
                        <a:pt x="101" y="216"/>
                      </a:lnTo>
                      <a:lnTo>
                        <a:pt x="103" y="217"/>
                      </a:lnTo>
                      <a:lnTo>
                        <a:pt x="105" y="218"/>
                      </a:lnTo>
                      <a:lnTo>
                        <a:pt x="107" y="219"/>
                      </a:lnTo>
                      <a:lnTo>
                        <a:pt x="108" y="220"/>
                      </a:lnTo>
                      <a:lnTo>
                        <a:pt x="111" y="221"/>
                      </a:lnTo>
                      <a:lnTo>
                        <a:pt x="112" y="222"/>
                      </a:lnTo>
                      <a:lnTo>
                        <a:pt x="114" y="222"/>
                      </a:lnTo>
                      <a:lnTo>
                        <a:pt x="116" y="223"/>
                      </a:lnTo>
                      <a:lnTo>
                        <a:pt x="119" y="224"/>
                      </a:lnTo>
                      <a:lnTo>
                        <a:pt x="121" y="225"/>
                      </a:lnTo>
                      <a:lnTo>
                        <a:pt x="123" y="225"/>
                      </a:lnTo>
                      <a:lnTo>
                        <a:pt x="126" y="226"/>
                      </a:lnTo>
                      <a:lnTo>
                        <a:pt x="128" y="227"/>
                      </a:lnTo>
                      <a:lnTo>
                        <a:pt x="131" y="227"/>
                      </a:lnTo>
                      <a:lnTo>
                        <a:pt x="134" y="228"/>
                      </a:lnTo>
                      <a:lnTo>
                        <a:pt x="137" y="229"/>
                      </a:lnTo>
                      <a:lnTo>
                        <a:pt x="140" y="230"/>
                      </a:lnTo>
                      <a:lnTo>
                        <a:pt x="144" y="230"/>
                      </a:lnTo>
                      <a:lnTo>
                        <a:pt x="147" y="231"/>
                      </a:lnTo>
                      <a:lnTo>
                        <a:pt x="150" y="232"/>
                      </a:lnTo>
                      <a:lnTo>
                        <a:pt x="152" y="233"/>
                      </a:lnTo>
                      <a:lnTo>
                        <a:pt x="153" y="233"/>
                      </a:lnTo>
                      <a:lnTo>
                        <a:pt x="154" y="233"/>
                      </a:lnTo>
                      <a:lnTo>
                        <a:pt x="156" y="233"/>
                      </a:lnTo>
                      <a:lnTo>
                        <a:pt x="157" y="234"/>
                      </a:lnTo>
                      <a:lnTo>
                        <a:pt x="158" y="234"/>
                      </a:lnTo>
                      <a:lnTo>
                        <a:pt x="160" y="234"/>
                      </a:lnTo>
                      <a:lnTo>
                        <a:pt x="161" y="234"/>
                      </a:lnTo>
                      <a:lnTo>
                        <a:pt x="162" y="235"/>
                      </a:lnTo>
                      <a:lnTo>
                        <a:pt x="163" y="235"/>
                      </a:lnTo>
                      <a:lnTo>
                        <a:pt x="164" y="235"/>
                      </a:lnTo>
                      <a:lnTo>
                        <a:pt x="165" y="235"/>
                      </a:lnTo>
                      <a:lnTo>
                        <a:pt x="166" y="235"/>
                      </a:lnTo>
                      <a:lnTo>
                        <a:pt x="167" y="235"/>
                      </a:lnTo>
                      <a:lnTo>
                        <a:pt x="168" y="235"/>
                      </a:lnTo>
                      <a:lnTo>
                        <a:pt x="169" y="235"/>
                      </a:lnTo>
                      <a:lnTo>
                        <a:pt x="170" y="235"/>
                      </a:lnTo>
                      <a:lnTo>
                        <a:pt x="172" y="235"/>
                      </a:lnTo>
                      <a:lnTo>
                        <a:pt x="173" y="235"/>
                      </a:lnTo>
                      <a:lnTo>
                        <a:pt x="174" y="235"/>
                      </a:lnTo>
                      <a:lnTo>
                        <a:pt x="175" y="235"/>
                      </a:lnTo>
                      <a:lnTo>
                        <a:pt x="176" y="234"/>
                      </a:lnTo>
                      <a:lnTo>
                        <a:pt x="178" y="234"/>
                      </a:lnTo>
                      <a:lnTo>
                        <a:pt x="179" y="234"/>
                      </a:lnTo>
                      <a:lnTo>
                        <a:pt x="180" y="233"/>
                      </a:lnTo>
                      <a:lnTo>
                        <a:pt x="181" y="233"/>
                      </a:lnTo>
                      <a:lnTo>
                        <a:pt x="182" y="232"/>
                      </a:lnTo>
                      <a:lnTo>
                        <a:pt x="184" y="231"/>
                      </a:lnTo>
                      <a:lnTo>
                        <a:pt x="186" y="230"/>
                      </a:lnTo>
                      <a:lnTo>
                        <a:pt x="187" y="230"/>
                      </a:lnTo>
                      <a:lnTo>
                        <a:pt x="188" y="229"/>
                      </a:lnTo>
                      <a:lnTo>
                        <a:pt x="189" y="229"/>
                      </a:lnTo>
                      <a:lnTo>
                        <a:pt x="190" y="228"/>
                      </a:lnTo>
                      <a:lnTo>
                        <a:pt x="191" y="227"/>
                      </a:lnTo>
                      <a:lnTo>
                        <a:pt x="192" y="227"/>
                      </a:lnTo>
                      <a:lnTo>
                        <a:pt x="192" y="226"/>
                      </a:lnTo>
                      <a:lnTo>
                        <a:pt x="193" y="226"/>
                      </a:lnTo>
                      <a:lnTo>
                        <a:pt x="194" y="225"/>
                      </a:lnTo>
                      <a:lnTo>
                        <a:pt x="195" y="224"/>
                      </a:lnTo>
                      <a:lnTo>
                        <a:pt x="196" y="223"/>
                      </a:lnTo>
                      <a:lnTo>
                        <a:pt x="197" y="222"/>
                      </a:lnTo>
                      <a:lnTo>
                        <a:pt x="197" y="221"/>
                      </a:lnTo>
                      <a:lnTo>
                        <a:pt x="198" y="221"/>
                      </a:lnTo>
                      <a:lnTo>
                        <a:pt x="198" y="220"/>
                      </a:lnTo>
                      <a:lnTo>
                        <a:pt x="199" y="219"/>
                      </a:lnTo>
                      <a:lnTo>
                        <a:pt x="199" y="218"/>
                      </a:lnTo>
                      <a:lnTo>
                        <a:pt x="200" y="218"/>
                      </a:lnTo>
                      <a:lnTo>
                        <a:pt x="200" y="217"/>
                      </a:lnTo>
                      <a:lnTo>
                        <a:pt x="200" y="216"/>
                      </a:lnTo>
                      <a:lnTo>
                        <a:pt x="201" y="215"/>
                      </a:lnTo>
                      <a:lnTo>
                        <a:pt x="201" y="214"/>
                      </a:lnTo>
                      <a:lnTo>
                        <a:pt x="201" y="213"/>
                      </a:lnTo>
                      <a:lnTo>
                        <a:pt x="201" y="212"/>
                      </a:lnTo>
                      <a:lnTo>
                        <a:pt x="201" y="211"/>
                      </a:lnTo>
                      <a:lnTo>
                        <a:pt x="201" y="210"/>
                      </a:lnTo>
                      <a:lnTo>
                        <a:pt x="201" y="209"/>
                      </a:lnTo>
                      <a:lnTo>
                        <a:pt x="200" y="206"/>
                      </a:lnTo>
                      <a:lnTo>
                        <a:pt x="200" y="205"/>
                      </a:lnTo>
                      <a:lnTo>
                        <a:pt x="199" y="203"/>
                      </a:lnTo>
                      <a:lnTo>
                        <a:pt x="199" y="202"/>
                      </a:lnTo>
                      <a:lnTo>
                        <a:pt x="198" y="201"/>
                      </a:lnTo>
                      <a:lnTo>
                        <a:pt x="198" y="200"/>
                      </a:lnTo>
                      <a:lnTo>
                        <a:pt x="197" y="199"/>
                      </a:lnTo>
                      <a:lnTo>
                        <a:pt x="196" y="198"/>
                      </a:lnTo>
                      <a:lnTo>
                        <a:pt x="195" y="197"/>
                      </a:lnTo>
                      <a:lnTo>
                        <a:pt x="194" y="196"/>
                      </a:lnTo>
                      <a:lnTo>
                        <a:pt x="193" y="195"/>
                      </a:lnTo>
                      <a:lnTo>
                        <a:pt x="192" y="194"/>
                      </a:lnTo>
                      <a:lnTo>
                        <a:pt x="191" y="194"/>
                      </a:lnTo>
                      <a:lnTo>
                        <a:pt x="190" y="193"/>
                      </a:lnTo>
                      <a:lnTo>
                        <a:pt x="189" y="192"/>
                      </a:lnTo>
                      <a:lnTo>
                        <a:pt x="188" y="191"/>
                      </a:lnTo>
                      <a:lnTo>
                        <a:pt x="186" y="191"/>
                      </a:lnTo>
                      <a:lnTo>
                        <a:pt x="185" y="190"/>
                      </a:lnTo>
                      <a:lnTo>
                        <a:pt x="183" y="189"/>
                      </a:lnTo>
                      <a:lnTo>
                        <a:pt x="182" y="189"/>
                      </a:lnTo>
                      <a:lnTo>
                        <a:pt x="180" y="189"/>
                      </a:lnTo>
                      <a:lnTo>
                        <a:pt x="179" y="188"/>
                      </a:lnTo>
                      <a:lnTo>
                        <a:pt x="177" y="187"/>
                      </a:lnTo>
                      <a:lnTo>
                        <a:pt x="175" y="187"/>
                      </a:lnTo>
                      <a:lnTo>
                        <a:pt x="174" y="186"/>
                      </a:lnTo>
                      <a:lnTo>
                        <a:pt x="172" y="186"/>
                      </a:lnTo>
                      <a:lnTo>
                        <a:pt x="170" y="186"/>
                      </a:lnTo>
                      <a:lnTo>
                        <a:pt x="168" y="185"/>
                      </a:lnTo>
                      <a:lnTo>
                        <a:pt x="167" y="185"/>
                      </a:lnTo>
                      <a:lnTo>
                        <a:pt x="165" y="185"/>
                      </a:lnTo>
                      <a:lnTo>
                        <a:pt x="163" y="184"/>
                      </a:lnTo>
                      <a:lnTo>
                        <a:pt x="161" y="183"/>
                      </a:lnTo>
                      <a:lnTo>
                        <a:pt x="160" y="183"/>
                      </a:lnTo>
                      <a:lnTo>
                        <a:pt x="159" y="183"/>
                      </a:lnTo>
                      <a:lnTo>
                        <a:pt x="158" y="183"/>
                      </a:lnTo>
                      <a:lnTo>
                        <a:pt x="157" y="183"/>
                      </a:lnTo>
                      <a:lnTo>
                        <a:pt x="156" y="183"/>
                      </a:lnTo>
                      <a:lnTo>
                        <a:pt x="154" y="184"/>
                      </a:lnTo>
                      <a:lnTo>
                        <a:pt x="153" y="185"/>
                      </a:lnTo>
                      <a:lnTo>
                        <a:pt x="152" y="185"/>
                      </a:lnTo>
                      <a:lnTo>
                        <a:pt x="151" y="185"/>
                      </a:lnTo>
                      <a:lnTo>
                        <a:pt x="150" y="185"/>
                      </a:lnTo>
                      <a:lnTo>
                        <a:pt x="150" y="186"/>
                      </a:lnTo>
                      <a:lnTo>
                        <a:pt x="149" y="186"/>
                      </a:lnTo>
                      <a:lnTo>
                        <a:pt x="148" y="186"/>
                      </a:lnTo>
                      <a:lnTo>
                        <a:pt x="147" y="187"/>
                      </a:lnTo>
                      <a:lnTo>
                        <a:pt x="146" y="187"/>
                      </a:lnTo>
                      <a:lnTo>
                        <a:pt x="145" y="187"/>
                      </a:lnTo>
                      <a:lnTo>
                        <a:pt x="144" y="187"/>
                      </a:lnTo>
                      <a:lnTo>
                        <a:pt x="144" y="188"/>
                      </a:lnTo>
                      <a:lnTo>
                        <a:pt x="141" y="189"/>
                      </a:lnTo>
                      <a:lnTo>
                        <a:pt x="139" y="190"/>
                      </a:lnTo>
                      <a:lnTo>
                        <a:pt x="138" y="190"/>
                      </a:lnTo>
                      <a:lnTo>
                        <a:pt x="136" y="191"/>
                      </a:lnTo>
                      <a:lnTo>
                        <a:pt x="135" y="191"/>
                      </a:lnTo>
                      <a:lnTo>
                        <a:pt x="134" y="193"/>
                      </a:lnTo>
                      <a:lnTo>
                        <a:pt x="133" y="193"/>
                      </a:lnTo>
                      <a:lnTo>
                        <a:pt x="131" y="194"/>
                      </a:lnTo>
                      <a:lnTo>
                        <a:pt x="130" y="195"/>
                      </a:lnTo>
                      <a:lnTo>
                        <a:pt x="129" y="195"/>
                      </a:lnTo>
                      <a:lnTo>
                        <a:pt x="128" y="197"/>
                      </a:lnTo>
                      <a:lnTo>
                        <a:pt x="127" y="197"/>
                      </a:lnTo>
                      <a:lnTo>
                        <a:pt x="126" y="198"/>
                      </a:lnTo>
                      <a:lnTo>
                        <a:pt x="125" y="199"/>
                      </a:lnTo>
                      <a:lnTo>
                        <a:pt x="123" y="200"/>
                      </a:lnTo>
                      <a:lnTo>
                        <a:pt x="122" y="201"/>
                      </a:lnTo>
                      <a:lnTo>
                        <a:pt x="121" y="201"/>
                      </a:lnTo>
                      <a:lnTo>
                        <a:pt x="121" y="202"/>
                      </a:lnTo>
                      <a:lnTo>
                        <a:pt x="120" y="202"/>
                      </a:lnTo>
                      <a:lnTo>
                        <a:pt x="119" y="203"/>
                      </a:lnTo>
                      <a:lnTo>
                        <a:pt x="118" y="203"/>
                      </a:lnTo>
                      <a:lnTo>
                        <a:pt x="116" y="204"/>
                      </a:lnTo>
                      <a:lnTo>
                        <a:pt x="115" y="204"/>
                      </a:lnTo>
                      <a:lnTo>
                        <a:pt x="114" y="204"/>
                      </a:lnTo>
                      <a:lnTo>
                        <a:pt x="113" y="204"/>
                      </a:lnTo>
                      <a:lnTo>
                        <a:pt x="112" y="203"/>
                      </a:lnTo>
                      <a:lnTo>
                        <a:pt x="111" y="203"/>
                      </a:lnTo>
                      <a:lnTo>
                        <a:pt x="110" y="202"/>
                      </a:lnTo>
                      <a:lnTo>
                        <a:pt x="109" y="202"/>
                      </a:lnTo>
                      <a:lnTo>
                        <a:pt x="108" y="201"/>
                      </a:lnTo>
                      <a:lnTo>
                        <a:pt x="108" y="200"/>
                      </a:lnTo>
                      <a:lnTo>
                        <a:pt x="107" y="199"/>
                      </a:lnTo>
                      <a:lnTo>
                        <a:pt x="107" y="198"/>
                      </a:lnTo>
                      <a:lnTo>
                        <a:pt x="107" y="197"/>
                      </a:lnTo>
                      <a:lnTo>
                        <a:pt x="106" y="196"/>
                      </a:lnTo>
                      <a:lnTo>
                        <a:pt x="106" y="195"/>
                      </a:lnTo>
                      <a:lnTo>
                        <a:pt x="106" y="194"/>
                      </a:lnTo>
                      <a:lnTo>
                        <a:pt x="106" y="193"/>
                      </a:lnTo>
                      <a:lnTo>
                        <a:pt x="106" y="191"/>
                      </a:lnTo>
                      <a:lnTo>
                        <a:pt x="106" y="190"/>
                      </a:lnTo>
                      <a:lnTo>
                        <a:pt x="106" y="189"/>
                      </a:lnTo>
                      <a:lnTo>
                        <a:pt x="107" y="187"/>
                      </a:lnTo>
                      <a:lnTo>
                        <a:pt x="107" y="186"/>
                      </a:lnTo>
                      <a:lnTo>
                        <a:pt x="107" y="185"/>
                      </a:lnTo>
                      <a:lnTo>
                        <a:pt x="107" y="184"/>
                      </a:lnTo>
                      <a:lnTo>
                        <a:pt x="107" y="183"/>
                      </a:lnTo>
                      <a:lnTo>
                        <a:pt x="107" y="182"/>
                      </a:lnTo>
                      <a:lnTo>
                        <a:pt x="107" y="181"/>
                      </a:lnTo>
                      <a:lnTo>
                        <a:pt x="108" y="179"/>
                      </a:lnTo>
                      <a:lnTo>
                        <a:pt x="108" y="178"/>
                      </a:lnTo>
                      <a:lnTo>
                        <a:pt x="108" y="177"/>
                      </a:lnTo>
                      <a:lnTo>
                        <a:pt x="108" y="175"/>
                      </a:lnTo>
                      <a:lnTo>
                        <a:pt x="108" y="174"/>
                      </a:lnTo>
                      <a:lnTo>
                        <a:pt x="109" y="173"/>
                      </a:lnTo>
                      <a:lnTo>
                        <a:pt x="110" y="171"/>
                      </a:lnTo>
                      <a:lnTo>
                        <a:pt x="110" y="170"/>
                      </a:lnTo>
                      <a:lnTo>
                        <a:pt x="110" y="169"/>
                      </a:lnTo>
                      <a:lnTo>
                        <a:pt x="111" y="169"/>
                      </a:lnTo>
                      <a:lnTo>
                        <a:pt x="111" y="168"/>
                      </a:lnTo>
                      <a:lnTo>
                        <a:pt x="111" y="167"/>
                      </a:lnTo>
                      <a:lnTo>
                        <a:pt x="112" y="166"/>
                      </a:lnTo>
                      <a:lnTo>
                        <a:pt x="112" y="165"/>
                      </a:lnTo>
                      <a:lnTo>
                        <a:pt x="113" y="165"/>
                      </a:lnTo>
                      <a:lnTo>
                        <a:pt x="113" y="164"/>
                      </a:lnTo>
                      <a:lnTo>
                        <a:pt x="113" y="163"/>
                      </a:lnTo>
                      <a:lnTo>
                        <a:pt x="114" y="163"/>
                      </a:lnTo>
                      <a:lnTo>
                        <a:pt x="114" y="162"/>
                      </a:lnTo>
                      <a:lnTo>
                        <a:pt x="114" y="161"/>
                      </a:lnTo>
                      <a:lnTo>
                        <a:pt x="114" y="160"/>
                      </a:lnTo>
                      <a:lnTo>
                        <a:pt x="115" y="159"/>
                      </a:lnTo>
                      <a:lnTo>
                        <a:pt x="115" y="158"/>
                      </a:lnTo>
                      <a:lnTo>
                        <a:pt x="115" y="157"/>
                      </a:lnTo>
                      <a:lnTo>
                        <a:pt x="116" y="157"/>
                      </a:lnTo>
                      <a:lnTo>
                        <a:pt x="116" y="155"/>
                      </a:lnTo>
                      <a:lnTo>
                        <a:pt x="117" y="154"/>
                      </a:lnTo>
                      <a:lnTo>
                        <a:pt x="117" y="153"/>
                      </a:lnTo>
                      <a:lnTo>
                        <a:pt x="118" y="153"/>
                      </a:lnTo>
                      <a:lnTo>
                        <a:pt x="118" y="152"/>
                      </a:lnTo>
                      <a:lnTo>
                        <a:pt x="118" y="151"/>
                      </a:lnTo>
                      <a:lnTo>
                        <a:pt x="119" y="150"/>
                      </a:lnTo>
                      <a:lnTo>
                        <a:pt x="119" y="149"/>
                      </a:lnTo>
                      <a:lnTo>
                        <a:pt x="119" y="148"/>
                      </a:lnTo>
                      <a:lnTo>
                        <a:pt x="119" y="147"/>
                      </a:lnTo>
                      <a:lnTo>
                        <a:pt x="120" y="147"/>
                      </a:lnTo>
                      <a:lnTo>
                        <a:pt x="120" y="146"/>
                      </a:lnTo>
                      <a:lnTo>
                        <a:pt x="120" y="145"/>
                      </a:lnTo>
                      <a:lnTo>
                        <a:pt x="119" y="144"/>
                      </a:lnTo>
                      <a:lnTo>
                        <a:pt x="119" y="143"/>
                      </a:lnTo>
                      <a:lnTo>
                        <a:pt x="119" y="142"/>
                      </a:lnTo>
                      <a:lnTo>
                        <a:pt x="119" y="141"/>
                      </a:lnTo>
                      <a:lnTo>
                        <a:pt x="118" y="138"/>
                      </a:lnTo>
                      <a:lnTo>
                        <a:pt x="118" y="137"/>
                      </a:lnTo>
                      <a:lnTo>
                        <a:pt x="117" y="137"/>
                      </a:lnTo>
                      <a:lnTo>
                        <a:pt x="116" y="135"/>
                      </a:lnTo>
                      <a:lnTo>
                        <a:pt x="116" y="134"/>
                      </a:lnTo>
                      <a:lnTo>
                        <a:pt x="115" y="134"/>
                      </a:lnTo>
                      <a:lnTo>
                        <a:pt x="115" y="133"/>
                      </a:lnTo>
                      <a:lnTo>
                        <a:pt x="114" y="132"/>
                      </a:lnTo>
                      <a:lnTo>
                        <a:pt x="114" y="131"/>
                      </a:lnTo>
                      <a:lnTo>
                        <a:pt x="113" y="130"/>
                      </a:lnTo>
                      <a:lnTo>
                        <a:pt x="112" y="129"/>
                      </a:lnTo>
                      <a:lnTo>
                        <a:pt x="112" y="128"/>
                      </a:lnTo>
                      <a:lnTo>
                        <a:pt x="111" y="127"/>
                      </a:lnTo>
                      <a:lnTo>
                        <a:pt x="110" y="127"/>
                      </a:lnTo>
                      <a:lnTo>
                        <a:pt x="110" y="126"/>
                      </a:lnTo>
                      <a:lnTo>
                        <a:pt x="108" y="126"/>
                      </a:lnTo>
                      <a:lnTo>
                        <a:pt x="108" y="125"/>
                      </a:lnTo>
                      <a:lnTo>
                        <a:pt x="107" y="125"/>
                      </a:lnTo>
                      <a:lnTo>
                        <a:pt x="106" y="125"/>
                      </a:lnTo>
                      <a:lnTo>
                        <a:pt x="105" y="124"/>
                      </a:lnTo>
                      <a:lnTo>
                        <a:pt x="104" y="123"/>
                      </a:lnTo>
                      <a:lnTo>
                        <a:pt x="103" y="123"/>
                      </a:lnTo>
                      <a:lnTo>
                        <a:pt x="102" y="123"/>
                      </a:lnTo>
                      <a:lnTo>
                        <a:pt x="101" y="122"/>
                      </a:lnTo>
                      <a:lnTo>
                        <a:pt x="100" y="122"/>
                      </a:lnTo>
                      <a:lnTo>
                        <a:pt x="99" y="122"/>
                      </a:lnTo>
                      <a:lnTo>
                        <a:pt x="98" y="122"/>
                      </a:lnTo>
                      <a:lnTo>
                        <a:pt x="97" y="122"/>
                      </a:lnTo>
                      <a:lnTo>
                        <a:pt x="96" y="122"/>
                      </a:lnTo>
                      <a:lnTo>
                        <a:pt x="94" y="122"/>
                      </a:lnTo>
                      <a:lnTo>
                        <a:pt x="92" y="122"/>
                      </a:lnTo>
                      <a:lnTo>
                        <a:pt x="91" y="122"/>
                      </a:lnTo>
                      <a:lnTo>
                        <a:pt x="90" y="122"/>
                      </a:lnTo>
                      <a:lnTo>
                        <a:pt x="89" y="122"/>
                      </a:lnTo>
                      <a:lnTo>
                        <a:pt x="88" y="122"/>
                      </a:lnTo>
                      <a:lnTo>
                        <a:pt x="87" y="123"/>
                      </a:lnTo>
                      <a:lnTo>
                        <a:pt x="86" y="123"/>
                      </a:lnTo>
                      <a:lnTo>
                        <a:pt x="86" y="124"/>
                      </a:lnTo>
                      <a:lnTo>
                        <a:pt x="84" y="125"/>
                      </a:lnTo>
                      <a:lnTo>
                        <a:pt x="83" y="126"/>
                      </a:lnTo>
                      <a:lnTo>
                        <a:pt x="82" y="127"/>
                      </a:lnTo>
                      <a:lnTo>
                        <a:pt x="81" y="127"/>
                      </a:lnTo>
                      <a:lnTo>
                        <a:pt x="81" y="128"/>
                      </a:lnTo>
                      <a:lnTo>
                        <a:pt x="80" y="129"/>
                      </a:lnTo>
                      <a:lnTo>
                        <a:pt x="79" y="130"/>
                      </a:lnTo>
                      <a:lnTo>
                        <a:pt x="78" y="131"/>
                      </a:lnTo>
                      <a:lnTo>
                        <a:pt x="77" y="131"/>
                      </a:lnTo>
                      <a:lnTo>
                        <a:pt x="76" y="132"/>
                      </a:lnTo>
                      <a:lnTo>
                        <a:pt x="75" y="133"/>
                      </a:lnTo>
                      <a:lnTo>
                        <a:pt x="74" y="133"/>
                      </a:lnTo>
                      <a:lnTo>
                        <a:pt x="73" y="134"/>
                      </a:lnTo>
                      <a:lnTo>
                        <a:pt x="72" y="135"/>
                      </a:lnTo>
                      <a:lnTo>
                        <a:pt x="71" y="135"/>
                      </a:lnTo>
                      <a:lnTo>
                        <a:pt x="70" y="136"/>
                      </a:lnTo>
                      <a:lnTo>
                        <a:pt x="69" y="137"/>
                      </a:lnTo>
                      <a:lnTo>
                        <a:pt x="67" y="138"/>
                      </a:lnTo>
                      <a:lnTo>
                        <a:pt x="66" y="138"/>
                      </a:lnTo>
                      <a:lnTo>
                        <a:pt x="65" y="139"/>
                      </a:lnTo>
                      <a:lnTo>
                        <a:pt x="64" y="139"/>
                      </a:lnTo>
                      <a:lnTo>
                        <a:pt x="64" y="140"/>
                      </a:lnTo>
                      <a:lnTo>
                        <a:pt x="63" y="140"/>
                      </a:lnTo>
                      <a:lnTo>
                        <a:pt x="63" y="141"/>
                      </a:lnTo>
                      <a:lnTo>
                        <a:pt x="62" y="141"/>
                      </a:lnTo>
                      <a:lnTo>
                        <a:pt x="61" y="142"/>
                      </a:lnTo>
                      <a:lnTo>
                        <a:pt x="60" y="142"/>
                      </a:lnTo>
                      <a:lnTo>
                        <a:pt x="60" y="143"/>
                      </a:lnTo>
                      <a:lnTo>
                        <a:pt x="59" y="143"/>
                      </a:lnTo>
                      <a:lnTo>
                        <a:pt x="58" y="143"/>
                      </a:lnTo>
                      <a:lnTo>
                        <a:pt x="58" y="144"/>
                      </a:lnTo>
                      <a:lnTo>
                        <a:pt x="57" y="144"/>
                      </a:lnTo>
                      <a:lnTo>
                        <a:pt x="57" y="145"/>
                      </a:lnTo>
                      <a:lnTo>
                        <a:pt x="56" y="145"/>
                      </a:lnTo>
                      <a:lnTo>
                        <a:pt x="55" y="145"/>
                      </a:lnTo>
                      <a:lnTo>
                        <a:pt x="54" y="145"/>
                      </a:lnTo>
                      <a:lnTo>
                        <a:pt x="53" y="145"/>
                      </a:lnTo>
                      <a:lnTo>
                        <a:pt x="52" y="145"/>
                      </a:lnTo>
                      <a:lnTo>
                        <a:pt x="50" y="144"/>
                      </a:lnTo>
                      <a:lnTo>
                        <a:pt x="49" y="144"/>
                      </a:lnTo>
                      <a:lnTo>
                        <a:pt x="48" y="144"/>
                      </a:lnTo>
                      <a:lnTo>
                        <a:pt x="47" y="143"/>
                      </a:lnTo>
                      <a:lnTo>
                        <a:pt x="46" y="143"/>
                      </a:lnTo>
                      <a:lnTo>
                        <a:pt x="45" y="143"/>
                      </a:lnTo>
                      <a:lnTo>
                        <a:pt x="44" y="142"/>
                      </a:lnTo>
                      <a:lnTo>
                        <a:pt x="43" y="142"/>
                      </a:lnTo>
                      <a:lnTo>
                        <a:pt x="42" y="142"/>
                      </a:lnTo>
                      <a:lnTo>
                        <a:pt x="41" y="141"/>
                      </a:lnTo>
                      <a:lnTo>
                        <a:pt x="40" y="140"/>
                      </a:lnTo>
                      <a:lnTo>
                        <a:pt x="39" y="139"/>
                      </a:lnTo>
                      <a:lnTo>
                        <a:pt x="38" y="139"/>
                      </a:lnTo>
                      <a:lnTo>
                        <a:pt x="38" y="138"/>
                      </a:lnTo>
                      <a:lnTo>
                        <a:pt x="37" y="138"/>
                      </a:lnTo>
                      <a:lnTo>
                        <a:pt x="37" y="137"/>
                      </a:lnTo>
                      <a:lnTo>
                        <a:pt x="36" y="137"/>
                      </a:lnTo>
                      <a:lnTo>
                        <a:pt x="36" y="136"/>
                      </a:lnTo>
                      <a:lnTo>
                        <a:pt x="35" y="135"/>
                      </a:lnTo>
                      <a:lnTo>
                        <a:pt x="35" y="134"/>
                      </a:lnTo>
                      <a:lnTo>
                        <a:pt x="34" y="133"/>
                      </a:lnTo>
                      <a:lnTo>
                        <a:pt x="34" y="132"/>
                      </a:lnTo>
                      <a:lnTo>
                        <a:pt x="33" y="131"/>
                      </a:lnTo>
                      <a:lnTo>
                        <a:pt x="33" y="130"/>
                      </a:lnTo>
                      <a:lnTo>
                        <a:pt x="33" y="129"/>
                      </a:lnTo>
                      <a:lnTo>
                        <a:pt x="32" y="128"/>
                      </a:lnTo>
                      <a:lnTo>
                        <a:pt x="32" y="127"/>
                      </a:lnTo>
                      <a:lnTo>
                        <a:pt x="32" y="126"/>
                      </a:lnTo>
                      <a:lnTo>
                        <a:pt x="32" y="125"/>
                      </a:lnTo>
                      <a:lnTo>
                        <a:pt x="33" y="125"/>
                      </a:lnTo>
                      <a:lnTo>
                        <a:pt x="33" y="124"/>
                      </a:lnTo>
                      <a:lnTo>
                        <a:pt x="33" y="123"/>
                      </a:lnTo>
                      <a:lnTo>
                        <a:pt x="34" y="122"/>
                      </a:lnTo>
                      <a:lnTo>
                        <a:pt x="34" y="121"/>
                      </a:lnTo>
                      <a:lnTo>
                        <a:pt x="35" y="120"/>
                      </a:lnTo>
                      <a:lnTo>
                        <a:pt x="35" y="119"/>
                      </a:lnTo>
                      <a:lnTo>
                        <a:pt x="35" y="118"/>
                      </a:lnTo>
                      <a:lnTo>
                        <a:pt x="36" y="118"/>
                      </a:lnTo>
                      <a:lnTo>
                        <a:pt x="36" y="117"/>
                      </a:lnTo>
                      <a:lnTo>
                        <a:pt x="36" y="116"/>
                      </a:lnTo>
                      <a:lnTo>
                        <a:pt x="36" y="115"/>
                      </a:lnTo>
                      <a:lnTo>
                        <a:pt x="36" y="114"/>
                      </a:lnTo>
                      <a:lnTo>
                        <a:pt x="36" y="112"/>
                      </a:lnTo>
                      <a:lnTo>
                        <a:pt x="36" y="111"/>
                      </a:lnTo>
                      <a:lnTo>
                        <a:pt x="36" y="110"/>
                      </a:lnTo>
                      <a:lnTo>
                        <a:pt x="36" y="109"/>
                      </a:lnTo>
                      <a:lnTo>
                        <a:pt x="36" y="108"/>
                      </a:lnTo>
                      <a:lnTo>
                        <a:pt x="36" y="107"/>
                      </a:lnTo>
                      <a:lnTo>
                        <a:pt x="35" y="106"/>
                      </a:lnTo>
                      <a:lnTo>
                        <a:pt x="35" y="105"/>
                      </a:lnTo>
                      <a:lnTo>
                        <a:pt x="35" y="103"/>
                      </a:lnTo>
                      <a:lnTo>
                        <a:pt x="34" y="103"/>
                      </a:lnTo>
                      <a:lnTo>
                        <a:pt x="34" y="102"/>
                      </a:lnTo>
                      <a:lnTo>
                        <a:pt x="34" y="101"/>
                      </a:lnTo>
                      <a:lnTo>
                        <a:pt x="33" y="100"/>
                      </a:lnTo>
                      <a:lnTo>
                        <a:pt x="33" y="99"/>
                      </a:lnTo>
                      <a:lnTo>
                        <a:pt x="33" y="98"/>
                      </a:lnTo>
                      <a:lnTo>
                        <a:pt x="33" y="97"/>
                      </a:lnTo>
                      <a:lnTo>
                        <a:pt x="33" y="96"/>
                      </a:lnTo>
                      <a:lnTo>
                        <a:pt x="34" y="95"/>
                      </a:lnTo>
                      <a:lnTo>
                        <a:pt x="34" y="94"/>
                      </a:lnTo>
                      <a:lnTo>
                        <a:pt x="35" y="93"/>
                      </a:lnTo>
                      <a:lnTo>
                        <a:pt x="36" y="91"/>
                      </a:lnTo>
                      <a:lnTo>
                        <a:pt x="37" y="90"/>
                      </a:lnTo>
                      <a:lnTo>
                        <a:pt x="38" y="89"/>
                      </a:lnTo>
                      <a:lnTo>
                        <a:pt x="38" y="88"/>
                      </a:lnTo>
                      <a:lnTo>
                        <a:pt x="40" y="87"/>
                      </a:lnTo>
                      <a:lnTo>
                        <a:pt x="41" y="87"/>
                      </a:lnTo>
                      <a:lnTo>
                        <a:pt x="42" y="86"/>
                      </a:lnTo>
                      <a:lnTo>
                        <a:pt x="43" y="86"/>
                      </a:lnTo>
                      <a:lnTo>
                        <a:pt x="44" y="86"/>
                      </a:lnTo>
                      <a:lnTo>
                        <a:pt x="45" y="85"/>
                      </a:lnTo>
                      <a:lnTo>
                        <a:pt x="46" y="85"/>
                      </a:lnTo>
                      <a:lnTo>
                        <a:pt x="47" y="85"/>
                      </a:lnTo>
                      <a:lnTo>
                        <a:pt x="48" y="85"/>
                      </a:lnTo>
                      <a:lnTo>
                        <a:pt x="49" y="85"/>
                      </a:lnTo>
                      <a:lnTo>
                        <a:pt x="51" y="85"/>
                      </a:lnTo>
                      <a:lnTo>
                        <a:pt x="52" y="84"/>
                      </a:lnTo>
                      <a:lnTo>
                        <a:pt x="53" y="84"/>
                      </a:lnTo>
                      <a:lnTo>
                        <a:pt x="54" y="84"/>
                      </a:lnTo>
                      <a:lnTo>
                        <a:pt x="56" y="84"/>
                      </a:lnTo>
                      <a:lnTo>
                        <a:pt x="57" y="83"/>
                      </a:lnTo>
                      <a:lnTo>
                        <a:pt x="58" y="83"/>
                      </a:lnTo>
                      <a:lnTo>
                        <a:pt x="59" y="83"/>
                      </a:lnTo>
                      <a:lnTo>
                        <a:pt x="60" y="82"/>
                      </a:lnTo>
                      <a:lnTo>
                        <a:pt x="61" y="82"/>
                      </a:lnTo>
                      <a:lnTo>
                        <a:pt x="63" y="82"/>
                      </a:lnTo>
                      <a:lnTo>
                        <a:pt x="64" y="81"/>
                      </a:lnTo>
                      <a:lnTo>
                        <a:pt x="66" y="80"/>
                      </a:lnTo>
                      <a:lnTo>
                        <a:pt x="67" y="79"/>
                      </a:lnTo>
                      <a:lnTo>
                        <a:pt x="68" y="78"/>
                      </a:lnTo>
                      <a:lnTo>
                        <a:pt x="69" y="78"/>
                      </a:lnTo>
                      <a:lnTo>
                        <a:pt x="71" y="77"/>
                      </a:lnTo>
                      <a:lnTo>
                        <a:pt x="73" y="74"/>
                      </a:lnTo>
                      <a:lnTo>
                        <a:pt x="74" y="73"/>
                      </a:lnTo>
                      <a:lnTo>
                        <a:pt x="75" y="72"/>
                      </a:lnTo>
                      <a:lnTo>
                        <a:pt x="76" y="71"/>
                      </a:lnTo>
                      <a:lnTo>
                        <a:pt x="77" y="70"/>
                      </a:lnTo>
                      <a:lnTo>
                        <a:pt x="78" y="69"/>
                      </a:lnTo>
                      <a:lnTo>
                        <a:pt x="79" y="69"/>
                      </a:lnTo>
                      <a:lnTo>
                        <a:pt x="80" y="67"/>
                      </a:lnTo>
                      <a:lnTo>
                        <a:pt x="81" y="67"/>
                      </a:lnTo>
                      <a:lnTo>
                        <a:pt x="81" y="66"/>
                      </a:lnTo>
                      <a:lnTo>
                        <a:pt x="82" y="65"/>
                      </a:lnTo>
                      <a:lnTo>
                        <a:pt x="83" y="64"/>
                      </a:lnTo>
                      <a:lnTo>
                        <a:pt x="83" y="63"/>
                      </a:lnTo>
                      <a:lnTo>
                        <a:pt x="84" y="62"/>
                      </a:lnTo>
                      <a:lnTo>
                        <a:pt x="85" y="61"/>
                      </a:lnTo>
                      <a:lnTo>
                        <a:pt x="85" y="60"/>
                      </a:lnTo>
                      <a:lnTo>
                        <a:pt x="86" y="59"/>
                      </a:lnTo>
                      <a:lnTo>
                        <a:pt x="86" y="58"/>
                      </a:lnTo>
                      <a:lnTo>
                        <a:pt x="87" y="57"/>
                      </a:lnTo>
                      <a:lnTo>
                        <a:pt x="87" y="56"/>
                      </a:lnTo>
                      <a:lnTo>
                        <a:pt x="87" y="55"/>
                      </a:lnTo>
                      <a:lnTo>
                        <a:pt x="87" y="54"/>
                      </a:lnTo>
                      <a:lnTo>
                        <a:pt x="88" y="53"/>
                      </a:lnTo>
                      <a:lnTo>
                        <a:pt x="88" y="52"/>
                      </a:lnTo>
                      <a:lnTo>
                        <a:pt x="88" y="51"/>
                      </a:lnTo>
                      <a:lnTo>
                        <a:pt x="88" y="50"/>
                      </a:lnTo>
                      <a:lnTo>
                        <a:pt x="88" y="49"/>
                      </a:lnTo>
                      <a:lnTo>
                        <a:pt x="88" y="47"/>
                      </a:lnTo>
                      <a:lnTo>
                        <a:pt x="88" y="46"/>
                      </a:lnTo>
                      <a:lnTo>
                        <a:pt x="88" y="44"/>
                      </a:lnTo>
                      <a:lnTo>
                        <a:pt x="88" y="42"/>
                      </a:lnTo>
                      <a:lnTo>
                        <a:pt x="88" y="41"/>
                      </a:lnTo>
                      <a:lnTo>
                        <a:pt x="88" y="39"/>
                      </a:lnTo>
                      <a:lnTo>
                        <a:pt x="88" y="38"/>
                      </a:lnTo>
                      <a:lnTo>
                        <a:pt x="87" y="37"/>
                      </a:lnTo>
                      <a:lnTo>
                        <a:pt x="87" y="36"/>
                      </a:lnTo>
                      <a:lnTo>
                        <a:pt x="87" y="35"/>
                      </a:lnTo>
                      <a:lnTo>
                        <a:pt x="86" y="34"/>
                      </a:lnTo>
                      <a:lnTo>
                        <a:pt x="86" y="33"/>
                      </a:lnTo>
                      <a:lnTo>
                        <a:pt x="85" y="32"/>
                      </a:lnTo>
                      <a:lnTo>
                        <a:pt x="85" y="31"/>
                      </a:lnTo>
                      <a:lnTo>
                        <a:pt x="84" y="31"/>
                      </a:lnTo>
                      <a:lnTo>
                        <a:pt x="84" y="30"/>
                      </a:lnTo>
                      <a:lnTo>
                        <a:pt x="83" y="29"/>
                      </a:lnTo>
                      <a:lnTo>
                        <a:pt x="82" y="28"/>
                      </a:lnTo>
                      <a:lnTo>
                        <a:pt x="82" y="27"/>
                      </a:lnTo>
                      <a:lnTo>
                        <a:pt x="81" y="26"/>
                      </a:lnTo>
                      <a:lnTo>
                        <a:pt x="80" y="26"/>
                      </a:lnTo>
                      <a:lnTo>
                        <a:pt x="80" y="25"/>
                      </a:lnTo>
                      <a:lnTo>
                        <a:pt x="79" y="25"/>
                      </a:lnTo>
                      <a:lnTo>
                        <a:pt x="78" y="23"/>
                      </a:lnTo>
                      <a:lnTo>
                        <a:pt x="77" y="23"/>
                      </a:lnTo>
                      <a:lnTo>
                        <a:pt x="76" y="22"/>
                      </a:lnTo>
                      <a:lnTo>
                        <a:pt x="75" y="21"/>
                      </a:lnTo>
                      <a:lnTo>
                        <a:pt x="74" y="20"/>
                      </a:lnTo>
                      <a:lnTo>
                        <a:pt x="74" y="19"/>
                      </a:lnTo>
                      <a:lnTo>
                        <a:pt x="73" y="18"/>
                      </a:lnTo>
                      <a:lnTo>
                        <a:pt x="72" y="17"/>
                      </a:lnTo>
                      <a:lnTo>
                        <a:pt x="71" y="16"/>
                      </a:lnTo>
                      <a:lnTo>
                        <a:pt x="69" y="14"/>
                      </a:lnTo>
                      <a:lnTo>
                        <a:pt x="68" y="13"/>
                      </a:lnTo>
                      <a:lnTo>
                        <a:pt x="67" y="12"/>
                      </a:lnTo>
                      <a:lnTo>
                        <a:pt x="66" y="12"/>
                      </a:lnTo>
                      <a:lnTo>
                        <a:pt x="66" y="11"/>
                      </a:lnTo>
                      <a:lnTo>
                        <a:pt x="65" y="11"/>
                      </a:lnTo>
                      <a:lnTo>
                        <a:pt x="64" y="10"/>
                      </a:lnTo>
                      <a:lnTo>
                        <a:pt x="63" y="10"/>
                      </a:lnTo>
                      <a:lnTo>
                        <a:pt x="62" y="10"/>
                      </a:lnTo>
                      <a:lnTo>
                        <a:pt x="61" y="9"/>
                      </a:lnTo>
                      <a:lnTo>
                        <a:pt x="60" y="9"/>
                      </a:lnTo>
                      <a:lnTo>
                        <a:pt x="59" y="8"/>
                      </a:lnTo>
                      <a:lnTo>
                        <a:pt x="59" y="7"/>
                      </a:lnTo>
                      <a:lnTo>
                        <a:pt x="58" y="7"/>
                      </a:lnTo>
                      <a:lnTo>
                        <a:pt x="57" y="7"/>
                      </a:lnTo>
                      <a:lnTo>
                        <a:pt x="57" y="6"/>
                      </a:lnTo>
                      <a:lnTo>
                        <a:pt x="56" y="6"/>
                      </a:lnTo>
                      <a:lnTo>
                        <a:pt x="56" y="5"/>
                      </a:lnTo>
                      <a:lnTo>
                        <a:pt x="56" y="4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7" y="1"/>
                      </a:lnTo>
                      <a:lnTo>
                        <a:pt x="58" y="1"/>
                      </a:lnTo>
                    </a:path>
                  </a:pathLst>
                </a:custGeom>
                <a:solidFill>
                  <a:srgbClr val="FF0000"/>
                </a:solidFill>
                <a:ln w="25400" cap="rnd">
                  <a:solidFill>
                    <a:srgbClr val="FF8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grpSp>
              <p:nvGrpSpPr>
                <p:cNvPr id="99" name="Group 1055"/>
                <p:cNvGrpSpPr>
                  <a:grpSpLocks/>
                </p:cNvGrpSpPr>
                <p:nvPr/>
              </p:nvGrpSpPr>
              <p:grpSpPr bwMode="auto">
                <a:xfrm>
                  <a:off x="3071" y="1758"/>
                  <a:ext cx="25" cy="25"/>
                  <a:chOff x="3071" y="1758"/>
                  <a:chExt cx="25" cy="25"/>
                </a:xfrm>
              </p:grpSpPr>
              <p:sp>
                <p:nvSpPr>
                  <p:cNvPr id="121" name="Rectangle 105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77" y="1766"/>
                    <a:ext cx="16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22" name="Oval 105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71" y="1758"/>
                    <a:ext cx="25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0" name="Group 1058"/>
                <p:cNvGrpSpPr>
                  <a:grpSpLocks/>
                </p:cNvGrpSpPr>
                <p:nvPr/>
              </p:nvGrpSpPr>
              <p:grpSpPr bwMode="auto">
                <a:xfrm>
                  <a:off x="3066" y="1896"/>
                  <a:ext cx="25" cy="24"/>
                  <a:chOff x="3066" y="1896"/>
                  <a:chExt cx="25" cy="24"/>
                </a:xfrm>
              </p:grpSpPr>
              <p:sp>
                <p:nvSpPr>
                  <p:cNvPr id="119" name="Rectangle 105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72" y="1904"/>
                    <a:ext cx="15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20" name="Oval 106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66" y="1896"/>
                    <a:ext cx="25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1" name="Group 1061"/>
                <p:cNvGrpSpPr>
                  <a:grpSpLocks/>
                </p:cNvGrpSpPr>
                <p:nvPr/>
              </p:nvGrpSpPr>
              <p:grpSpPr bwMode="auto">
                <a:xfrm>
                  <a:off x="3103" y="1820"/>
                  <a:ext cx="24" cy="24"/>
                  <a:chOff x="3103" y="1820"/>
                  <a:chExt cx="24" cy="24"/>
                </a:xfrm>
              </p:grpSpPr>
              <p:sp>
                <p:nvSpPr>
                  <p:cNvPr id="117" name="Rectangle 106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109" y="1828"/>
                    <a:ext cx="14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18" name="Oval 106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103" y="1820"/>
                    <a:ext cx="24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2" name="Group 1064"/>
                <p:cNvGrpSpPr>
                  <a:grpSpLocks/>
                </p:cNvGrpSpPr>
                <p:nvPr/>
              </p:nvGrpSpPr>
              <p:grpSpPr bwMode="auto">
                <a:xfrm>
                  <a:off x="3002" y="1769"/>
                  <a:ext cx="24" cy="25"/>
                  <a:chOff x="3002" y="1769"/>
                  <a:chExt cx="24" cy="25"/>
                </a:xfrm>
              </p:grpSpPr>
              <p:sp>
                <p:nvSpPr>
                  <p:cNvPr id="115" name="Rectangle 106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07" y="1777"/>
                    <a:ext cx="16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16" name="Oval 106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02" y="1769"/>
                    <a:ext cx="24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3" name="Group 1067"/>
                <p:cNvGrpSpPr>
                  <a:grpSpLocks/>
                </p:cNvGrpSpPr>
                <p:nvPr/>
              </p:nvGrpSpPr>
              <p:grpSpPr bwMode="auto">
                <a:xfrm>
                  <a:off x="2922" y="1777"/>
                  <a:ext cx="24" cy="24"/>
                  <a:chOff x="2922" y="1777"/>
                  <a:chExt cx="24" cy="24"/>
                </a:xfrm>
              </p:grpSpPr>
              <p:sp>
                <p:nvSpPr>
                  <p:cNvPr id="113" name="Rectangle 106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27" y="1785"/>
                    <a:ext cx="16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14" name="Oval 106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22" y="1777"/>
                    <a:ext cx="24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4" name="Group 1070"/>
                <p:cNvGrpSpPr>
                  <a:grpSpLocks/>
                </p:cNvGrpSpPr>
                <p:nvPr/>
              </p:nvGrpSpPr>
              <p:grpSpPr bwMode="auto">
                <a:xfrm>
                  <a:off x="2995" y="1843"/>
                  <a:ext cx="24" cy="24"/>
                  <a:chOff x="2995" y="1843"/>
                  <a:chExt cx="24" cy="24"/>
                </a:xfrm>
              </p:grpSpPr>
              <p:sp>
                <p:nvSpPr>
                  <p:cNvPr id="111" name="Rectangle 107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00" y="1851"/>
                    <a:ext cx="15" cy="9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12" name="Oval 107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95" y="1843"/>
                    <a:ext cx="24" cy="24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5" name="Group 1073"/>
                <p:cNvGrpSpPr>
                  <a:grpSpLocks/>
                </p:cNvGrpSpPr>
                <p:nvPr/>
              </p:nvGrpSpPr>
              <p:grpSpPr bwMode="auto">
                <a:xfrm>
                  <a:off x="3011" y="1711"/>
                  <a:ext cx="24" cy="25"/>
                  <a:chOff x="3011" y="1711"/>
                  <a:chExt cx="24" cy="25"/>
                </a:xfrm>
              </p:grpSpPr>
              <p:sp>
                <p:nvSpPr>
                  <p:cNvPr id="109" name="Rectangle 107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17" y="1719"/>
                    <a:ext cx="15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10" name="Oval 107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011" y="1711"/>
                    <a:ext cx="24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  <p:grpSp>
              <p:nvGrpSpPr>
                <p:cNvPr id="106" name="Group 1076"/>
                <p:cNvGrpSpPr>
                  <a:grpSpLocks/>
                </p:cNvGrpSpPr>
                <p:nvPr/>
              </p:nvGrpSpPr>
              <p:grpSpPr bwMode="auto">
                <a:xfrm>
                  <a:off x="2917" y="1702"/>
                  <a:ext cx="25" cy="25"/>
                  <a:chOff x="2917" y="1702"/>
                  <a:chExt cx="25" cy="25"/>
                </a:xfrm>
              </p:grpSpPr>
              <p:sp>
                <p:nvSpPr>
                  <p:cNvPr id="107" name="Rectangle 107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23" y="1710"/>
                    <a:ext cx="16" cy="10"/>
                  </a:xfrm>
                  <a:prstGeom prst="rect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  <p:sp>
                <p:nvSpPr>
                  <p:cNvPr id="108" name="Oval 107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917" y="1702"/>
                    <a:ext cx="25" cy="25"/>
                  </a:xfrm>
                  <a:prstGeom prst="ellipse">
                    <a:avLst/>
                  </a:prstGeom>
                  <a:solidFill>
                    <a:srgbClr val="990033"/>
                  </a:solidFill>
                  <a:ln w="25400">
                    <a:solidFill>
                      <a:srgbClr val="FF8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CO">
                      <a:latin typeface="Georgia" pitchFamily="18" charset="0"/>
                    </a:endParaRPr>
                  </a:p>
                </p:txBody>
              </p:sp>
            </p:grpSp>
          </p:grpSp>
        </p:grpSp>
        <p:grpSp>
          <p:nvGrpSpPr>
            <p:cNvPr id="208" name="207 Grupo"/>
            <p:cNvGrpSpPr/>
            <p:nvPr/>
          </p:nvGrpSpPr>
          <p:grpSpPr>
            <a:xfrm>
              <a:off x="4100004" y="2613338"/>
              <a:ext cx="782646" cy="612771"/>
              <a:chOff x="4075106" y="2959105"/>
              <a:chExt cx="782646" cy="612771"/>
            </a:xfrm>
          </p:grpSpPr>
          <p:grpSp>
            <p:nvGrpSpPr>
              <p:cNvPr id="190" name="Group 1034"/>
              <p:cNvGrpSpPr>
                <a:grpSpLocks/>
              </p:cNvGrpSpPr>
              <p:nvPr/>
            </p:nvGrpSpPr>
            <p:grpSpPr bwMode="auto">
              <a:xfrm>
                <a:off x="4376740" y="3073401"/>
                <a:ext cx="481012" cy="498475"/>
                <a:chOff x="3223" y="1015"/>
                <a:chExt cx="303" cy="3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1" name="Freeform 1035"/>
                <p:cNvSpPr>
                  <a:spLocks/>
                </p:cNvSpPr>
                <p:nvPr/>
              </p:nvSpPr>
              <p:spPr bwMode="auto">
                <a:xfrm>
                  <a:off x="3223" y="1015"/>
                  <a:ext cx="303" cy="314"/>
                </a:xfrm>
                <a:custGeom>
                  <a:avLst/>
                  <a:gdLst>
                    <a:gd name="T0" fmla="*/ 187 w 303"/>
                    <a:gd name="T1" fmla="*/ 6 h 314"/>
                    <a:gd name="T2" fmla="*/ 174 w 303"/>
                    <a:gd name="T3" fmla="*/ 3 h 314"/>
                    <a:gd name="T4" fmla="*/ 159 w 303"/>
                    <a:gd name="T5" fmla="*/ 1 h 314"/>
                    <a:gd name="T6" fmla="*/ 145 w 303"/>
                    <a:gd name="T7" fmla="*/ 0 h 314"/>
                    <a:gd name="T8" fmla="*/ 130 w 303"/>
                    <a:gd name="T9" fmla="*/ 1 h 314"/>
                    <a:gd name="T10" fmla="*/ 117 w 303"/>
                    <a:gd name="T11" fmla="*/ 1 h 314"/>
                    <a:gd name="T12" fmla="*/ 105 w 303"/>
                    <a:gd name="T13" fmla="*/ 2 h 314"/>
                    <a:gd name="T14" fmla="*/ 95 w 303"/>
                    <a:gd name="T15" fmla="*/ 2 h 314"/>
                    <a:gd name="T16" fmla="*/ 84 w 303"/>
                    <a:gd name="T17" fmla="*/ 3 h 314"/>
                    <a:gd name="T18" fmla="*/ 74 w 303"/>
                    <a:gd name="T19" fmla="*/ 5 h 314"/>
                    <a:gd name="T20" fmla="*/ 64 w 303"/>
                    <a:gd name="T21" fmla="*/ 8 h 314"/>
                    <a:gd name="T22" fmla="*/ 55 w 303"/>
                    <a:gd name="T23" fmla="*/ 12 h 314"/>
                    <a:gd name="T24" fmla="*/ 46 w 303"/>
                    <a:gd name="T25" fmla="*/ 21 h 314"/>
                    <a:gd name="T26" fmla="*/ 37 w 303"/>
                    <a:gd name="T27" fmla="*/ 35 h 314"/>
                    <a:gd name="T28" fmla="*/ 30 w 303"/>
                    <a:gd name="T29" fmla="*/ 51 h 314"/>
                    <a:gd name="T30" fmla="*/ 24 w 303"/>
                    <a:gd name="T31" fmla="*/ 68 h 314"/>
                    <a:gd name="T32" fmla="*/ 19 w 303"/>
                    <a:gd name="T33" fmla="*/ 85 h 314"/>
                    <a:gd name="T34" fmla="*/ 14 w 303"/>
                    <a:gd name="T35" fmla="*/ 101 h 314"/>
                    <a:gd name="T36" fmla="*/ 10 w 303"/>
                    <a:gd name="T37" fmla="*/ 117 h 314"/>
                    <a:gd name="T38" fmla="*/ 7 w 303"/>
                    <a:gd name="T39" fmla="*/ 130 h 314"/>
                    <a:gd name="T40" fmla="*/ 4 w 303"/>
                    <a:gd name="T41" fmla="*/ 145 h 314"/>
                    <a:gd name="T42" fmla="*/ 1 w 303"/>
                    <a:gd name="T43" fmla="*/ 159 h 314"/>
                    <a:gd name="T44" fmla="*/ 0 w 303"/>
                    <a:gd name="T45" fmla="*/ 175 h 314"/>
                    <a:gd name="T46" fmla="*/ 0 w 303"/>
                    <a:gd name="T47" fmla="*/ 189 h 314"/>
                    <a:gd name="T48" fmla="*/ 3 w 303"/>
                    <a:gd name="T49" fmla="*/ 201 h 314"/>
                    <a:gd name="T50" fmla="*/ 10 w 303"/>
                    <a:gd name="T51" fmla="*/ 221 h 314"/>
                    <a:gd name="T52" fmla="*/ 18 w 303"/>
                    <a:gd name="T53" fmla="*/ 236 h 314"/>
                    <a:gd name="T54" fmla="*/ 26 w 303"/>
                    <a:gd name="T55" fmla="*/ 251 h 314"/>
                    <a:gd name="T56" fmla="*/ 37 w 303"/>
                    <a:gd name="T57" fmla="*/ 263 h 314"/>
                    <a:gd name="T58" fmla="*/ 49 w 303"/>
                    <a:gd name="T59" fmla="*/ 274 h 314"/>
                    <a:gd name="T60" fmla="*/ 64 w 303"/>
                    <a:gd name="T61" fmla="*/ 282 h 314"/>
                    <a:gd name="T62" fmla="*/ 94 w 303"/>
                    <a:gd name="T63" fmla="*/ 294 h 314"/>
                    <a:gd name="T64" fmla="*/ 122 w 303"/>
                    <a:gd name="T65" fmla="*/ 303 h 314"/>
                    <a:gd name="T66" fmla="*/ 151 w 303"/>
                    <a:gd name="T67" fmla="*/ 309 h 314"/>
                    <a:gd name="T68" fmla="*/ 179 w 303"/>
                    <a:gd name="T69" fmla="*/ 313 h 314"/>
                    <a:gd name="T70" fmla="*/ 208 w 303"/>
                    <a:gd name="T71" fmla="*/ 313 h 314"/>
                    <a:gd name="T72" fmla="*/ 237 w 303"/>
                    <a:gd name="T73" fmla="*/ 309 h 314"/>
                    <a:gd name="T74" fmla="*/ 267 w 303"/>
                    <a:gd name="T75" fmla="*/ 297 h 314"/>
                    <a:gd name="T76" fmla="*/ 283 w 303"/>
                    <a:gd name="T77" fmla="*/ 282 h 314"/>
                    <a:gd name="T78" fmla="*/ 295 w 303"/>
                    <a:gd name="T79" fmla="*/ 261 h 314"/>
                    <a:gd name="T80" fmla="*/ 300 w 303"/>
                    <a:gd name="T81" fmla="*/ 238 h 314"/>
                    <a:gd name="T82" fmla="*/ 301 w 303"/>
                    <a:gd name="T83" fmla="*/ 214 h 314"/>
                    <a:gd name="T84" fmla="*/ 298 w 303"/>
                    <a:gd name="T85" fmla="*/ 189 h 314"/>
                    <a:gd name="T86" fmla="*/ 291 w 303"/>
                    <a:gd name="T87" fmla="*/ 167 h 314"/>
                    <a:gd name="T88" fmla="*/ 285 w 303"/>
                    <a:gd name="T89" fmla="*/ 151 h 314"/>
                    <a:gd name="T90" fmla="*/ 279 w 303"/>
                    <a:gd name="T91" fmla="*/ 134 h 314"/>
                    <a:gd name="T92" fmla="*/ 271 w 303"/>
                    <a:gd name="T93" fmla="*/ 118 h 314"/>
                    <a:gd name="T94" fmla="*/ 263 w 303"/>
                    <a:gd name="T95" fmla="*/ 103 h 314"/>
                    <a:gd name="T96" fmla="*/ 254 w 303"/>
                    <a:gd name="T97" fmla="*/ 89 h 314"/>
                    <a:gd name="T98" fmla="*/ 243 w 303"/>
                    <a:gd name="T99" fmla="*/ 75 h 314"/>
                    <a:gd name="T100" fmla="*/ 235 w 303"/>
                    <a:gd name="T101" fmla="*/ 63 h 314"/>
                    <a:gd name="T102" fmla="*/ 228 w 303"/>
                    <a:gd name="T103" fmla="*/ 51 h 314"/>
                    <a:gd name="T104" fmla="*/ 221 w 303"/>
                    <a:gd name="T105" fmla="*/ 39 h 314"/>
                    <a:gd name="T106" fmla="*/ 214 w 303"/>
                    <a:gd name="T107" fmla="*/ 26 h 314"/>
                    <a:gd name="T108" fmla="*/ 206 w 303"/>
                    <a:gd name="T109" fmla="*/ 16 h 314"/>
                    <a:gd name="T110" fmla="*/ 196 w 303"/>
                    <a:gd name="T111" fmla="*/ 8 h 314"/>
                    <a:gd name="T112" fmla="*/ 198 w 303"/>
                    <a:gd name="T113" fmla="*/ 9 h 314"/>
                    <a:gd name="T114" fmla="*/ 199 w 303"/>
                    <a:gd name="T115" fmla="*/ 11 h 3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3"/>
                    <a:gd name="T175" fmla="*/ 0 h 314"/>
                    <a:gd name="T176" fmla="*/ 303 w 303"/>
                    <a:gd name="T177" fmla="*/ 314 h 3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3" h="314">
                      <a:moveTo>
                        <a:pt x="200" y="11"/>
                      </a:moveTo>
                      <a:lnTo>
                        <a:pt x="195" y="9"/>
                      </a:lnTo>
                      <a:lnTo>
                        <a:pt x="192" y="8"/>
                      </a:lnTo>
                      <a:lnTo>
                        <a:pt x="190" y="7"/>
                      </a:lnTo>
                      <a:lnTo>
                        <a:pt x="187" y="6"/>
                      </a:lnTo>
                      <a:lnTo>
                        <a:pt x="185" y="5"/>
                      </a:lnTo>
                      <a:lnTo>
                        <a:pt x="182" y="4"/>
                      </a:lnTo>
                      <a:lnTo>
                        <a:pt x="179" y="4"/>
                      </a:lnTo>
                      <a:lnTo>
                        <a:pt x="177" y="3"/>
                      </a:lnTo>
                      <a:lnTo>
                        <a:pt x="174" y="3"/>
                      </a:lnTo>
                      <a:lnTo>
                        <a:pt x="171" y="2"/>
                      </a:lnTo>
                      <a:lnTo>
                        <a:pt x="168" y="2"/>
                      </a:lnTo>
                      <a:lnTo>
                        <a:pt x="165" y="2"/>
                      </a:lnTo>
                      <a:lnTo>
                        <a:pt x="163" y="1"/>
                      </a:lnTo>
                      <a:lnTo>
                        <a:pt x="159" y="1"/>
                      </a:lnTo>
                      <a:lnTo>
                        <a:pt x="157" y="1"/>
                      </a:lnTo>
                      <a:lnTo>
                        <a:pt x="153" y="1"/>
                      </a:lnTo>
                      <a:lnTo>
                        <a:pt x="151" y="1"/>
                      </a:lnTo>
                      <a:lnTo>
                        <a:pt x="148" y="0"/>
                      </a:lnTo>
                      <a:lnTo>
                        <a:pt x="145" y="0"/>
                      </a:lnTo>
                      <a:lnTo>
                        <a:pt x="142" y="0"/>
                      </a:lnTo>
                      <a:lnTo>
                        <a:pt x="139" y="0"/>
                      </a:lnTo>
                      <a:lnTo>
                        <a:pt x="136" y="0"/>
                      </a:lnTo>
                      <a:lnTo>
                        <a:pt x="133" y="0"/>
                      </a:lnTo>
                      <a:lnTo>
                        <a:pt x="130" y="1"/>
                      </a:lnTo>
                      <a:lnTo>
                        <a:pt x="128" y="1"/>
                      </a:lnTo>
                      <a:lnTo>
                        <a:pt x="125" y="1"/>
                      </a:lnTo>
                      <a:lnTo>
                        <a:pt x="122" y="1"/>
                      </a:lnTo>
                      <a:lnTo>
                        <a:pt x="120" y="1"/>
                      </a:lnTo>
                      <a:lnTo>
                        <a:pt x="117" y="1"/>
                      </a:lnTo>
                      <a:lnTo>
                        <a:pt x="114" y="1"/>
                      </a:lnTo>
                      <a:lnTo>
                        <a:pt x="112" y="1"/>
                      </a:lnTo>
                      <a:lnTo>
                        <a:pt x="109" y="1"/>
                      </a:lnTo>
                      <a:lnTo>
                        <a:pt x="107" y="2"/>
                      </a:lnTo>
                      <a:lnTo>
                        <a:pt x="105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99" y="2"/>
                      </a:lnTo>
                      <a:lnTo>
                        <a:pt x="97" y="2"/>
                      </a:lnTo>
                      <a:lnTo>
                        <a:pt x="95" y="2"/>
                      </a:lnTo>
                      <a:lnTo>
                        <a:pt x="93" y="2"/>
                      </a:lnTo>
                      <a:lnTo>
                        <a:pt x="91" y="2"/>
                      </a:lnTo>
                      <a:lnTo>
                        <a:pt x="89" y="3"/>
                      </a:lnTo>
                      <a:lnTo>
                        <a:pt x="87" y="3"/>
                      </a:lnTo>
                      <a:lnTo>
                        <a:pt x="84" y="3"/>
                      </a:lnTo>
                      <a:lnTo>
                        <a:pt x="82" y="3"/>
                      </a:lnTo>
                      <a:lnTo>
                        <a:pt x="80" y="4"/>
                      </a:lnTo>
                      <a:lnTo>
                        <a:pt x="78" y="4"/>
                      </a:lnTo>
                      <a:lnTo>
                        <a:pt x="76" y="4"/>
                      </a:lnTo>
                      <a:lnTo>
                        <a:pt x="74" y="5"/>
                      </a:lnTo>
                      <a:lnTo>
                        <a:pt x="72" y="5"/>
                      </a:lnTo>
                      <a:lnTo>
                        <a:pt x="70" y="6"/>
                      </a:lnTo>
                      <a:lnTo>
                        <a:pt x="68" y="6"/>
                      </a:lnTo>
                      <a:lnTo>
                        <a:pt x="65" y="7"/>
                      </a:lnTo>
                      <a:lnTo>
                        <a:pt x="64" y="8"/>
                      </a:lnTo>
                      <a:lnTo>
                        <a:pt x="62" y="8"/>
                      </a:lnTo>
                      <a:lnTo>
                        <a:pt x="60" y="9"/>
                      </a:lnTo>
                      <a:lnTo>
                        <a:pt x="58" y="10"/>
                      </a:lnTo>
                      <a:lnTo>
                        <a:pt x="56" y="11"/>
                      </a:lnTo>
                      <a:lnTo>
                        <a:pt x="55" y="12"/>
                      </a:lnTo>
                      <a:lnTo>
                        <a:pt x="54" y="13"/>
                      </a:lnTo>
                      <a:lnTo>
                        <a:pt x="52" y="14"/>
                      </a:lnTo>
                      <a:lnTo>
                        <a:pt x="51" y="15"/>
                      </a:lnTo>
                      <a:lnTo>
                        <a:pt x="47" y="19"/>
                      </a:lnTo>
                      <a:lnTo>
                        <a:pt x="46" y="21"/>
                      </a:lnTo>
                      <a:lnTo>
                        <a:pt x="44" y="24"/>
                      </a:lnTo>
                      <a:lnTo>
                        <a:pt x="42" y="26"/>
                      </a:lnTo>
                      <a:lnTo>
                        <a:pt x="41" y="29"/>
                      </a:lnTo>
                      <a:lnTo>
                        <a:pt x="39" y="32"/>
                      </a:lnTo>
                      <a:lnTo>
                        <a:pt x="37" y="35"/>
                      </a:lnTo>
                      <a:lnTo>
                        <a:pt x="36" y="38"/>
                      </a:lnTo>
                      <a:lnTo>
                        <a:pt x="34" y="41"/>
                      </a:lnTo>
                      <a:lnTo>
                        <a:pt x="33" y="44"/>
                      </a:lnTo>
                      <a:lnTo>
                        <a:pt x="32" y="47"/>
                      </a:lnTo>
                      <a:lnTo>
                        <a:pt x="30" y="51"/>
                      </a:lnTo>
                      <a:lnTo>
                        <a:pt x="29" y="54"/>
                      </a:lnTo>
                      <a:lnTo>
                        <a:pt x="28" y="57"/>
                      </a:lnTo>
                      <a:lnTo>
                        <a:pt x="26" y="61"/>
                      </a:lnTo>
                      <a:lnTo>
                        <a:pt x="25" y="64"/>
                      </a:lnTo>
                      <a:lnTo>
                        <a:pt x="24" y="68"/>
                      </a:lnTo>
                      <a:lnTo>
                        <a:pt x="23" y="72"/>
                      </a:lnTo>
                      <a:lnTo>
                        <a:pt x="22" y="75"/>
                      </a:lnTo>
                      <a:lnTo>
                        <a:pt x="20" y="78"/>
                      </a:lnTo>
                      <a:lnTo>
                        <a:pt x="19" y="82"/>
                      </a:lnTo>
                      <a:lnTo>
                        <a:pt x="19" y="85"/>
                      </a:lnTo>
                      <a:lnTo>
                        <a:pt x="18" y="88"/>
                      </a:lnTo>
                      <a:lnTo>
                        <a:pt x="17" y="92"/>
                      </a:lnTo>
                      <a:lnTo>
                        <a:pt x="16" y="95"/>
                      </a:lnTo>
                      <a:lnTo>
                        <a:pt x="15" y="98"/>
                      </a:lnTo>
                      <a:lnTo>
                        <a:pt x="14" y="101"/>
                      </a:lnTo>
                      <a:lnTo>
                        <a:pt x="13" y="104"/>
                      </a:lnTo>
                      <a:lnTo>
                        <a:pt x="13" y="107"/>
                      </a:lnTo>
                      <a:lnTo>
                        <a:pt x="12" y="110"/>
                      </a:lnTo>
                      <a:lnTo>
                        <a:pt x="11" y="112"/>
                      </a:lnTo>
                      <a:lnTo>
                        <a:pt x="10" y="117"/>
                      </a:lnTo>
                      <a:lnTo>
                        <a:pt x="9" y="119"/>
                      </a:lnTo>
                      <a:lnTo>
                        <a:pt x="9" y="122"/>
                      </a:lnTo>
                      <a:lnTo>
                        <a:pt x="9" y="124"/>
                      </a:lnTo>
                      <a:lnTo>
                        <a:pt x="8" y="127"/>
                      </a:lnTo>
                      <a:lnTo>
                        <a:pt x="7" y="130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5" y="138"/>
                      </a:lnTo>
                      <a:lnTo>
                        <a:pt x="5" y="142"/>
                      </a:lnTo>
                      <a:lnTo>
                        <a:pt x="4" y="145"/>
                      </a:lnTo>
                      <a:lnTo>
                        <a:pt x="4" y="148"/>
                      </a:lnTo>
                      <a:lnTo>
                        <a:pt x="3" y="151"/>
                      </a:lnTo>
                      <a:lnTo>
                        <a:pt x="2" y="154"/>
                      </a:lnTo>
                      <a:lnTo>
                        <a:pt x="2" y="157"/>
                      </a:lnTo>
                      <a:lnTo>
                        <a:pt x="1" y="159"/>
                      </a:lnTo>
                      <a:lnTo>
                        <a:pt x="1" y="162"/>
                      </a:lnTo>
                      <a:lnTo>
                        <a:pt x="1" y="165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5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3"/>
                      </a:lnTo>
                      <a:lnTo>
                        <a:pt x="0" y="186"/>
                      </a:lnTo>
                      <a:lnTo>
                        <a:pt x="0" y="189"/>
                      </a:lnTo>
                      <a:lnTo>
                        <a:pt x="0" y="191"/>
                      </a:lnTo>
                      <a:lnTo>
                        <a:pt x="1" y="194"/>
                      </a:lnTo>
                      <a:lnTo>
                        <a:pt x="1" y="196"/>
                      </a:lnTo>
                      <a:lnTo>
                        <a:pt x="2" y="198"/>
                      </a:lnTo>
                      <a:lnTo>
                        <a:pt x="3" y="201"/>
                      </a:lnTo>
                      <a:lnTo>
                        <a:pt x="5" y="207"/>
                      </a:lnTo>
                      <a:lnTo>
                        <a:pt x="6" y="211"/>
                      </a:lnTo>
                      <a:lnTo>
                        <a:pt x="8" y="215"/>
                      </a:lnTo>
                      <a:lnTo>
                        <a:pt x="9" y="218"/>
                      </a:lnTo>
                      <a:lnTo>
                        <a:pt x="10" y="221"/>
                      </a:lnTo>
                      <a:lnTo>
                        <a:pt x="11" y="224"/>
                      </a:lnTo>
                      <a:lnTo>
                        <a:pt x="13" y="227"/>
                      </a:lnTo>
                      <a:lnTo>
                        <a:pt x="14" y="230"/>
                      </a:lnTo>
                      <a:lnTo>
                        <a:pt x="16" y="233"/>
                      </a:lnTo>
                      <a:lnTo>
                        <a:pt x="18" y="236"/>
                      </a:lnTo>
                      <a:lnTo>
                        <a:pt x="19" y="239"/>
                      </a:lnTo>
                      <a:lnTo>
                        <a:pt x="21" y="242"/>
                      </a:lnTo>
                      <a:lnTo>
                        <a:pt x="23" y="245"/>
                      </a:lnTo>
                      <a:lnTo>
                        <a:pt x="24" y="248"/>
                      </a:lnTo>
                      <a:lnTo>
                        <a:pt x="26" y="251"/>
                      </a:lnTo>
                      <a:lnTo>
                        <a:pt x="28" y="253"/>
                      </a:lnTo>
                      <a:lnTo>
                        <a:pt x="30" y="256"/>
                      </a:lnTo>
                      <a:lnTo>
                        <a:pt x="32" y="258"/>
                      </a:lnTo>
                      <a:lnTo>
                        <a:pt x="34" y="261"/>
                      </a:lnTo>
                      <a:lnTo>
                        <a:pt x="37" y="263"/>
                      </a:lnTo>
                      <a:lnTo>
                        <a:pt x="39" y="265"/>
                      </a:lnTo>
                      <a:lnTo>
                        <a:pt x="41" y="268"/>
                      </a:lnTo>
                      <a:lnTo>
                        <a:pt x="44" y="270"/>
                      </a:lnTo>
                      <a:lnTo>
                        <a:pt x="46" y="272"/>
                      </a:lnTo>
                      <a:lnTo>
                        <a:pt x="49" y="274"/>
                      </a:lnTo>
                      <a:lnTo>
                        <a:pt x="51" y="275"/>
                      </a:lnTo>
                      <a:lnTo>
                        <a:pt x="55" y="277"/>
                      </a:lnTo>
                      <a:lnTo>
                        <a:pt x="57" y="279"/>
                      </a:lnTo>
                      <a:lnTo>
                        <a:pt x="60" y="281"/>
                      </a:lnTo>
                      <a:lnTo>
                        <a:pt x="64" y="282"/>
                      </a:lnTo>
                      <a:lnTo>
                        <a:pt x="67" y="284"/>
                      </a:lnTo>
                      <a:lnTo>
                        <a:pt x="78" y="288"/>
                      </a:lnTo>
                      <a:lnTo>
                        <a:pt x="84" y="290"/>
                      </a:lnTo>
                      <a:lnTo>
                        <a:pt x="89" y="292"/>
                      </a:lnTo>
                      <a:lnTo>
                        <a:pt x="94" y="294"/>
                      </a:lnTo>
                      <a:lnTo>
                        <a:pt x="100" y="296"/>
                      </a:lnTo>
                      <a:lnTo>
                        <a:pt x="106" y="297"/>
                      </a:lnTo>
                      <a:lnTo>
                        <a:pt x="112" y="299"/>
                      </a:lnTo>
                      <a:lnTo>
                        <a:pt x="117" y="301"/>
                      </a:lnTo>
                      <a:lnTo>
                        <a:pt x="122" y="303"/>
                      </a:lnTo>
                      <a:lnTo>
                        <a:pt x="128" y="304"/>
                      </a:lnTo>
                      <a:lnTo>
                        <a:pt x="134" y="306"/>
                      </a:lnTo>
                      <a:lnTo>
                        <a:pt x="139" y="307"/>
                      </a:lnTo>
                      <a:lnTo>
                        <a:pt x="145" y="308"/>
                      </a:lnTo>
                      <a:lnTo>
                        <a:pt x="151" y="309"/>
                      </a:lnTo>
                      <a:lnTo>
                        <a:pt x="157" y="310"/>
                      </a:lnTo>
                      <a:lnTo>
                        <a:pt x="162" y="311"/>
                      </a:lnTo>
                      <a:lnTo>
                        <a:pt x="168" y="312"/>
                      </a:lnTo>
                      <a:lnTo>
                        <a:pt x="174" y="312"/>
                      </a:lnTo>
                      <a:lnTo>
                        <a:pt x="179" y="313"/>
                      </a:lnTo>
                      <a:lnTo>
                        <a:pt x="185" y="313"/>
                      </a:lnTo>
                      <a:lnTo>
                        <a:pt x="191" y="313"/>
                      </a:lnTo>
                      <a:lnTo>
                        <a:pt x="196" y="313"/>
                      </a:lnTo>
                      <a:lnTo>
                        <a:pt x="202" y="313"/>
                      </a:lnTo>
                      <a:lnTo>
                        <a:pt x="208" y="313"/>
                      </a:lnTo>
                      <a:lnTo>
                        <a:pt x="214" y="313"/>
                      </a:lnTo>
                      <a:lnTo>
                        <a:pt x="220" y="312"/>
                      </a:lnTo>
                      <a:lnTo>
                        <a:pt x="226" y="311"/>
                      </a:lnTo>
                      <a:lnTo>
                        <a:pt x="232" y="310"/>
                      </a:lnTo>
                      <a:lnTo>
                        <a:pt x="237" y="309"/>
                      </a:lnTo>
                      <a:lnTo>
                        <a:pt x="243" y="307"/>
                      </a:lnTo>
                      <a:lnTo>
                        <a:pt x="249" y="306"/>
                      </a:lnTo>
                      <a:lnTo>
                        <a:pt x="259" y="302"/>
                      </a:lnTo>
                      <a:lnTo>
                        <a:pt x="263" y="300"/>
                      </a:lnTo>
                      <a:lnTo>
                        <a:pt x="267" y="297"/>
                      </a:lnTo>
                      <a:lnTo>
                        <a:pt x="271" y="295"/>
                      </a:lnTo>
                      <a:lnTo>
                        <a:pt x="274" y="292"/>
                      </a:lnTo>
                      <a:lnTo>
                        <a:pt x="278" y="289"/>
                      </a:lnTo>
                      <a:lnTo>
                        <a:pt x="281" y="285"/>
                      </a:lnTo>
                      <a:lnTo>
                        <a:pt x="283" y="282"/>
                      </a:lnTo>
                      <a:lnTo>
                        <a:pt x="286" y="277"/>
                      </a:lnTo>
                      <a:lnTo>
                        <a:pt x="288" y="274"/>
                      </a:lnTo>
                      <a:lnTo>
                        <a:pt x="291" y="270"/>
                      </a:lnTo>
                      <a:lnTo>
                        <a:pt x="293" y="265"/>
                      </a:lnTo>
                      <a:lnTo>
                        <a:pt x="295" y="261"/>
                      </a:lnTo>
                      <a:lnTo>
                        <a:pt x="296" y="257"/>
                      </a:lnTo>
                      <a:lnTo>
                        <a:pt x="297" y="252"/>
                      </a:lnTo>
                      <a:lnTo>
                        <a:pt x="298" y="248"/>
                      </a:lnTo>
                      <a:lnTo>
                        <a:pt x="299" y="243"/>
                      </a:lnTo>
                      <a:lnTo>
                        <a:pt x="300" y="238"/>
                      </a:lnTo>
                      <a:lnTo>
                        <a:pt x="301" y="233"/>
                      </a:lnTo>
                      <a:lnTo>
                        <a:pt x="301" y="228"/>
                      </a:lnTo>
                      <a:lnTo>
                        <a:pt x="302" y="224"/>
                      </a:lnTo>
                      <a:lnTo>
                        <a:pt x="302" y="219"/>
                      </a:lnTo>
                      <a:lnTo>
                        <a:pt x="301" y="214"/>
                      </a:lnTo>
                      <a:lnTo>
                        <a:pt x="301" y="208"/>
                      </a:lnTo>
                      <a:lnTo>
                        <a:pt x="300" y="204"/>
                      </a:lnTo>
                      <a:lnTo>
                        <a:pt x="300" y="199"/>
                      </a:lnTo>
                      <a:lnTo>
                        <a:pt x="299" y="194"/>
                      </a:lnTo>
                      <a:lnTo>
                        <a:pt x="298" y="189"/>
                      </a:lnTo>
                      <a:lnTo>
                        <a:pt x="297" y="185"/>
                      </a:lnTo>
                      <a:lnTo>
                        <a:pt x="296" y="180"/>
                      </a:lnTo>
                      <a:lnTo>
                        <a:pt x="294" y="176"/>
                      </a:lnTo>
                      <a:lnTo>
                        <a:pt x="292" y="170"/>
                      </a:lnTo>
                      <a:lnTo>
                        <a:pt x="291" y="167"/>
                      </a:lnTo>
                      <a:lnTo>
                        <a:pt x="290" y="164"/>
                      </a:lnTo>
                      <a:lnTo>
                        <a:pt x="289" y="160"/>
                      </a:lnTo>
                      <a:lnTo>
                        <a:pt x="288" y="157"/>
                      </a:lnTo>
                      <a:lnTo>
                        <a:pt x="287" y="154"/>
                      </a:lnTo>
                      <a:lnTo>
                        <a:pt x="285" y="151"/>
                      </a:lnTo>
                      <a:lnTo>
                        <a:pt x="284" y="148"/>
                      </a:lnTo>
                      <a:lnTo>
                        <a:pt x="283" y="145"/>
                      </a:lnTo>
                      <a:lnTo>
                        <a:pt x="281" y="141"/>
                      </a:lnTo>
                      <a:lnTo>
                        <a:pt x="280" y="138"/>
                      </a:lnTo>
                      <a:lnTo>
                        <a:pt x="279" y="134"/>
                      </a:lnTo>
                      <a:lnTo>
                        <a:pt x="277" y="131"/>
                      </a:lnTo>
                      <a:lnTo>
                        <a:pt x="276" y="128"/>
                      </a:lnTo>
                      <a:lnTo>
                        <a:pt x="274" y="125"/>
                      </a:lnTo>
                      <a:lnTo>
                        <a:pt x="273" y="121"/>
                      </a:lnTo>
                      <a:lnTo>
                        <a:pt x="271" y="118"/>
                      </a:lnTo>
                      <a:lnTo>
                        <a:pt x="269" y="115"/>
                      </a:lnTo>
                      <a:lnTo>
                        <a:pt x="268" y="112"/>
                      </a:lnTo>
                      <a:lnTo>
                        <a:pt x="266" y="109"/>
                      </a:lnTo>
                      <a:lnTo>
                        <a:pt x="264" y="106"/>
                      </a:lnTo>
                      <a:lnTo>
                        <a:pt x="263" y="103"/>
                      </a:lnTo>
                      <a:lnTo>
                        <a:pt x="261" y="100"/>
                      </a:lnTo>
                      <a:lnTo>
                        <a:pt x="259" y="97"/>
                      </a:lnTo>
                      <a:lnTo>
                        <a:pt x="257" y="94"/>
                      </a:lnTo>
                      <a:lnTo>
                        <a:pt x="256" y="91"/>
                      </a:lnTo>
                      <a:lnTo>
                        <a:pt x="254" y="89"/>
                      </a:lnTo>
                      <a:lnTo>
                        <a:pt x="252" y="86"/>
                      </a:lnTo>
                      <a:lnTo>
                        <a:pt x="250" y="84"/>
                      </a:lnTo>
                      <a:lnTo>
                        <a:pt x="248" y="81"/>
                      </a:lnTo>
                      <a:lnTo>
                        <a:pt x="246" y="79"/>
                      </a:lnTo>
                      <a:lnTo>
                        <a:pt x="243" y="75"/>
                      </a:lnTo>
                      <a:lnTo>
                        <a:pt x="241" y="73"/>
                      </a:lnTo>
                      <a:lnTo>
                        <a:pt x="240" y="71"/>
                      </a:lnTo>
                      <a:lnTo>
                        <a:pt x="238" y="68"/>
                      </a:lnTo>
                      <a:lnTo>
                        <a:pt x="237" y="65"/>
                      </a:lnTo>
                      <a:lnTo>
                        <a:pt x="235" y="63"/>
                      </a:lnTo>
                      <a:lnTo>
                        <a:pt x="234" y="61"/>
                      </a:lnTo>
                      <a:lnTo>
                        <a:pt x="232" y="58"/>
                      </a:lnTo>
                      <a:lnTo>
                        <a:pt x="231" y="56"/>
                      </a:lnTo>
                      <a:lnTo>
                        <a:pt x="229" y="53"/>
                      </a:lnTo>
                      <a:lnTo>
                        <a:pt x="228" y="51"/>
                      </a:lnTo>
                      <a:lnTo>
                        <a:pt x="227" y="48"/>
                      </a:lnTo>
                      <a:lnTo>
                        <a:pt x="225" y="46"/>
                      </a:lnTo>
                      <a:lnTo>
                        <a:pt x="224" y="44"/>
                      </a:lnTo>
                      <a:lnTo>
                        <a:pt x="223" y="41"/>
                      </a:lnTo>
                      <a:lnTo>
                        <a:pt x="221" y="39"/>
                      </a:lnTo>
                      <a:lnTo>
                        <a:pt x="220" y="36"/>
                      </a:lnTo>
                      <a:lnTo>
                        <a:pt x="218" y="33"/>
                      </a:lnTo>
                      <a:lnTo>
                        <a:pt x="217" y="31"/>
                      </a:lnTo>
                      <a:lnTo>
                        <a:pt x="215" y="29"/>
                      </a:lnTo>
                      <a:lnTo>
                        <a:pt x="214" y="26"/>
                      </a:lnTo>
                      <a:lnTo>
                        <a:pt x="212" y="24"/>
                      </a:lnTo>
                      <a:lnTo>
                        <a:pt x="211" y="22"/>
                      </a:lnTo>
                      <a:lnTo>
                        <a:pt x="209" y="20"/>
                      </a:lnTo>
                      <a:lnTo>
                        <a:pt x="207" y="18"/>
                      </a:lnTo>
                      <a:lnTo>
                        <a:pt x="206" y="16"/>
                      </a:lnTo>
                      <a:lnTo>
                        <a:pt x="204" y="14"/>
                      </a:lnTo>
                      <a:lnTo>
                        <a:pt x="202" y="12"/>
                      </a:lnTo>
                      <a:lnTo>
                        <a:pt x="200" y="11"/>
                      </a:lnTo>
                      <a:lnTo>
                        <a:pt x="198" y="9"/>
                      </a:lnTo>
                      <a:lnTo>
                        <a:pt x="196" y="8"/>
                      </a:lnTo>
                      <a:lnTo>
                        <a:pt x="197" y="8"/>
                      </a:lnTo>
                      <a:lnTo>
                        <a:pt x="197" y="9"/>
                      </a:lnTo>
                      <a:lnTo>
                        <a:pt x="198" y="9"/>
                      </a:lnTo>
                      <a:lnTo>
                        <a:pt x="198" y="10"/>
                      </a:lnTo>
                      <a:lnTo>
                        <a:pt x="199" y="10"/>
                      </a:lnTo>
                      <a:lnTo>
                        <a:pt x="199" y="11"/>
                      </a:lnTo>
                      <a:lnTo>
                        <a:pt x="200" y="11"/>
                      </a:lnTo>
                    </a:path>
                  </a:pathLst>
                </a:custGeom>
                <a:solidFill>
                  <a:srgbClr val="0020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2" name="Freeform 1036"/>
                <p:cNvSpPr>
                  <a:spLocks/>
                </p:cNvSpPr>
                <p:nvPr/>
              </p:nvSpPr>
              <p:spPr bwMode="auto">
                <a:xfrm>
                  <a:off x="3253" y="1045"/>
                  <a:ext cx="161" cy="248"/>
                </a:xfrm>
                <a:custGeom>
                  <a:avLst/>
                  <a:gdLst>
                    <a:gd name="T0" fmla="*/ 66 w 161"/>
                    <a:gd name="T1" fmla="*/ 1 h 248"/>
                    <a:gd name="T2" fmla="*/ 58 w 161"/>
                    <a:gd name="T3" fmla="*/ 4 h 248"/>
                    <a:gd name="T4" fmla="*/ 50 w 161"/>
                    <a:gd name="T5" fmla="*/ 9 h 248"/>
                    <a:gd name="T6" fmla="*/ 42 w 161"/>
                    <a:gd name="T7" fmla="*/ 14 h 248"/>
                    <a:gd name="T8" fmla="*/ 34 w 161"/>
                    <a:gd name="T9" fmla="*/ 20 h 248"/>
                    <a:gd name="T10" fmla="*/ 29 w 161"/>
                    <a:gd name="T11" fmla="*/ 26 h 248"/>
                    <a:gd name="T12" fmla="*/ 22 w 161"/>
                    <a:gd name="T13" fmla="*/ 33 h 248"/>
                    <a:gd name="T14" fmla="*/ 16 w 161"/>
                    <a:gd name="T15" fmla="*/ 42 h 248"/>
                    <a:gd name="T16" fmla="*/ 11 w 161"/>
                    <a:gd name="T17" fmla="*/ 51 h 248"/>
                    <a:gd name="T18" fmla="*/ 6 w 161"/>
                    <a:gd name="T19" fmla="*/ 61 h 248"/>
                    <a:gd name="T20" fmla="*/ 2 w 161"/>
                    <a:gd name="T21" fmla="*/ 72 h 248"/>
                    <a:gd name="T22" fmla="*/ 0 w 161"/>
                    <a:gd name="T23" fmla="*/ 81 h 248"/>
                    <a:gd name="T24" fmla="*/ 1 w 161"/>
                    <a:gd name="T25" fmla="*/ 95 h 248"/>
                    <a:gd name="T26" fmla="*/ 5 w 161"/>
                    <a:gd name="T27" fmla="*/ 111 h 248"/>
                    <a:gd name="T28" fmla="*/ 10 w 161"/>
                    <a:gd name="T29" fmla="*/ 128 h 248"/>
                    <a:gd name="T30" fmla="*/ 17 w 161"/>
                    <a:gd name="T31" fmla="*/ 147 h 248"/>
                    <a:gd name="T32" fmla="*/ 24 w 161"/>
                    <a:gd name="T33" fmla="*/ 165 h 248"/>
                    <a:gd name="T34" fmla="*/ 31 w 161"/>
                    <a:gd name="T35" fmla="*/ 180 h 248"/>
                    <a:gd name="T36" fmla="*/ 39 w 161"/>
                    <a:gd name="T37" fmla="*/ 194 h 248"/>
                    <a:gd name="T38" fmla="*/ 50 w 161"/>
                    <a:gd name="T39" fmla="*/ 205 h 248"/>
                    <a:gd name="T40" fmla="*/ 63 w 161"/>
                    <a:gd name="T41" fmla="*/ 216 h 248"/>
                    <a:gd name="T42" fmla="*/ 79 w 161"/>
                    <a:gd name="T43" fmla="*/ 227 h 248"/>
                    <a:gd name="T44" fmla="*/ 95 w 161"/>
                    <a:gd name="T45" fmla="*/ 236 h 248"/>
                    <a:gd name="T46" fmla="*/ 111 w 161"/>
                    <a:gd name="T47" fmla="*/ 243 h 248"/>
                    <a:gd name="T48" fmla="*/ 123 w 161"/>
                    <a:gd name="T49" fmla="*/ 247 h 248"/>
                    <a:gd name="T50" fmla="*/ 130 w 161"/>
                    <a:gd name="T51" fmla="*/ 247 h 248"/>
                    <a:gd name="T52" fmla="*/ 136 w 161"/>
                    <a:gd name="T53" fmla="*/ 247 h 248"/>
                    <a:gd name="T54" fmla="*/ 141 w 161"/>
                    <a:gd name="T55" fmla="*/ 245 h 248"/>
                    <a:gd name="T56" fmla="*/ 147 w 161"/>
                    <a:gd name="T57" fmla="*/ 243 h 248"/>
                    <a:gd name="T58" fmla="*/ 152 w 161"/>
                    <a:gd name="T59" fmla="*/ 241 h 248"/>
                    <a:gd name="T60" fmla="*/ 157 w 161"/>
                    <a:gd name="T61" fmla="*/ 238 h 248"/>
                    <a:gd name="T62" fmla="*/ 159 w 161"/>
                    <a:gd name="T63" fmla="*/ 234 h 248"/>
                    <a:gd name="T64" fmla="*/ 160 w 161"/>
                    <a:gd name="T65" fmla="*/ 232 h 248"/>
                    <a:gd name="T66" fmla="*/ 159 w 161"/>
                    <a:gd name="T67" fmla="*/ 230 h 248"/>
                    <a:gd name="T68" fmla="*/ 158 w 161"/>
                    <a:gd name="T69" fmla="*/ 228 h 248"/>
                    <a:gd name="T70" fmla="*/ 155 w 161"/>
                    <a:gd name="T71" fmla="*/ 225 h 248"/>
                    <a:gd name="T72" fmla="*/ 142 w 161"/>
                    <a:gd name="T73" fmla="*/ 211 h 248"/>
                    <a:gd name="T74" fmla="*/ 130 w 161"/>
                    <a:gd name="T75" fmla="*/ 202 h 248"/>
                    <a:gd name="T76" fmla="*/ 115 w 161"/>
                    <a:gd name="T77" fmla="*/ 194 h 248"/>
                    <a:gd name="T78" fmla="*/ 101 w 161"/>
                    <a:gd name="T79" fmla="*/ 187 h 248"/>
                    <a:gd name="T80" fmla="*/ 87 w 161"/>
                    <a:gd name="T81" fmla="*/ 178 h 248"/>
                    <a:gd name="T82" fmla="*/ 74 w 161"/>
                    <a:gd name="T83" fmla="*/ 168 h 248"/>
                    <a:gd name="T84" fmla="*/ 65 w 161"/>
                    <a:gd name="T85" fmla="*/ 154 h 248"/>
                    <a:gd name="T86" fmla="*/ 66 w 161"/>
                    <a:gd name="T87" fmla="*/ 142 h 248"/>
                    <a:gd name="T88" fmla="*/ 72 w 161"/>
                    <a:gd name="T89" fmla="*/ 130 h 248"/>
                    <a:gd name="T90" fmla="*/ 81 w 161"/>
                    <a:gd name="T91" fmla="*/ 118 h 248"/>
                    <a:gd name="T92" fmla="*/ 89 w 161"/>
                    <a:gd name="T93" fmla="*/ 104 h 248"/>
                    <a:gd name="T94" fmla="*/ 96 w 161"/>
                    <a:gd name="T95" fmla="*/ 92 h 248"/>
                    <a:gd name="T96" fmla="*/ 98 w 161"/>
                    <a:gd name="T97" fmla="*/ 82 h 248"/>
                    <a:gd name="T98" fmla="*/ 100 w 161"/>
                    <a:gd name="T99" fmla="*/ 74 h 248"/>
                    <a:gd name="T100" fmla="*/ 102 w 161"/>
                    <a:gd name="T101" fmla="*/ 66 h 248"/>
                    <a:gd name="T102" fmla="*/ 103 w 161"/>
                    <a:gd name="T103" fmla="*/ 58 h 248"/>
                    <a:gd name="T104" fmla="*/ 103 w 161"/>
                    <a:gd name="T105" fmla="*/ 50 h 248"/>
                    <a:gd name="T106" fmla="*/ 102 w 161"/>
                    <a:gd name="T107" fmla="*/ 43 h 248"/>
                    <a:gd name="T108" fmla="*/ 99 w 161"/>
                    <a:gd name="T109" fmla="*/ 36 h 248"/>
                    <a:gd name="T110" fmla="*/ 95 w 161"/>
                    <a:gd name="T111" fmla="*/ 29 h 248"/>
                    <a:gd name="T112" fmla="*/ 91 w 161"/>
                    <a:gd name="T113" fmla="*/ 22 h 248"/>
                    <a:gd name="T114" fmla="*/ 86 w 161"/>
                    <a:gd name="T115" fmla="*/ 14 h 248"/>
                    <a:gd name="T116" fmla="*/ 81 w 161"/>
                    <a:gd name="T117" fmla="*/ 8 h 248"/>
                    <a:gd name="T118" fmla="*/ 76 w 161"/>
                    <a:gd name="T119" fmla="*/ 3 h 248"/>
                    <a:gd name="T120" fmla="*/ 73 w 161"/>
                    <a:gd name="T121" fmla="*/ 0 h 2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1"/>
                    <a:gd name="T184" fmla="*/ 0 h 248"/>
                    <a:gd name="T185" fmla="*/ 161 w 161"/>
                    <a:gd name="T186" fmla="*/ 248 h 24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1" h="248">
                      <a:moveTo>
                        <a:pt x="73" y="0"/>
                      </a:moveTo>
                      <a:lnTo>
                        <a:pt x="71" y="0"/>
                      </a:lnTo>
                      <a:lnTo>
                        <a:pt x="69" y="0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4" y="2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60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5" y="6"/>
                      </a:lnTo>
                      <a:lnTo>
                        <a:pt x="53" y="7"/>
                      </a:lnTo>
                      <a:lnTo>
                        <a:pt x="52" y="8"/>
                      </a:lnTo>
                      <a:lnTo>
                        <a:pt x="50" y="9"/>
                      </a:lnTo>
                      <a:lnTo>
                        <a:pt x="48" y="10"/>
                      </a:lnTo>
                      <a:lnTo>
                        <a:pt x="47" y="11"/>
                      </a:lnTo>
                      <a:lnTo>
                        <a:pt x="45" y="12"/>
                      </a:lnTo>
                      <a:lnTo>
                        <a:pt x="44" y="13"/>
                      </a:lnTo>
                      <a:lnTo>
                        <a:pt x="42" y="14"/>
                      </a:lnTo>
                      <a:lnTo>
                        <a:pt x="40" y="15"/>
                      </a:lnTo>
                      <a:lnTo>
                        <a:pt x="39" y="17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2" y="23"/>
                      </a:lnTo>
                      <a:lnTo>
                        <a:pt x="31" y="24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28" y="27"/>
                      </a:lnTo>
                      <a:lnTo>
                        <a:pt x="27" y="28"/>
                      </a:lnTo>
                      <a:lnTo>
                        <a:pt x="24" y="31"/>
                      </a:lnTo>
                      <a:lnTo>
                        <a:pt x="23" y="32"/>
                      </a:lnTo>
                      <a:lnTo>
                        <a:pt x="22" y="33"/>
                      </a:lnTo>
                      <a:lnTo>
                        <a:pt x="21" y="36"/>
                      </a:lnTo>
                      <a:lnTo>
                        <a:pt x="20" y="37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6" y="42"/>
                      </a:lnTo>
                      <a:lnTo>
                        <a:pt x="15" y="44"/>
                      </a:lnTo>
                      <a:lnTo>
                        <a:pt x="14" y="46"/>
                      </a:lnTo>
                      <a:lnTo>
                        <a:pt x="13" y="48"/>
                      </a:lnTo>
                      <a:lnTo>
                        <a:pt x="12" y="49"/>
                      </a:lnTo>
                      <a:lnTo>
                        <a:pt x="11" y="51"/>
                      </a:lnTo>
                      <a:lnTo>
                        <a:pt x="10" y="53"/>
                      </a:lnTo>
                      <a:lnTo>
                        <a:pt x="9" y="55"/>
                      </a:lnTo>
                      <a:lnTo>
                        <a:pt x="8" y="57"/>
                      </a:lnTo>
                      <a:lnTo>
                        <a:pt x="7" y="59"/>
                      </a:lnTo>
                      <a:lnTo>
                        <a:pt x="6" y="61"/>
                      </a:lnTo>
                      <a:lnTo>
                        <a:pt x="5" y="63"/>
                      </a:lnTo>
                      <a:lnTo>
                        <a:pt x="5" y="65"/>
                      </a:lnTo>
                      <a:lnTo>
                        <a:pt x="4" y="67"/>
                      </a:lnTo>
                      <a:lnTo>
                        <a:pt x="3" y="69"/>
                      </a:lnTo>
                      <a:lnTo>
                        <a:pt x="2" y="72"/>
                      </a:lnTo>
                      <a:lnTo>
                        <a:pt x="2" y="74"/>
                      </a:lnTo>
                      <a:lnTo>
                        <a:pt x="1" y="76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4"/>
                      </a:lnTo>
                      <a:lnTo>
                        <a:pt x="4" y="107"/>
                      </a:lnTo>
                      <a:lnTo>
                        <a:pt x="5" y="111"/>
                      </a:lnTo>
                      <a:lnTo>
                        <a:pt x="5" y="114"/>
                      </a:lnTo>
                      <a:lnTo>
                        <a:pt x="6" y="118"/>
                      </a:lnTo>
                      <a:lnTo>
                        <a:pt x="7" y="121"/>
                      </a:lnTo>
                      <a:lnTo>
                        <a:pt x="9" y="125"/>
                      </a:lnTo>
                      <a:lnTo>
                        <a:pt x="10" y="128"/>
                      </a:lnTo>
                      <a:lnTo>
                        <a:pt x="11" y="132"/>
                      </a:lnTo>
                      <a:lnTo>
                        <a:pt x="13" y="136"/>
                      </a:lnTo>
                      <a:lnTo>
                        <a:pt x="14" y="139"/>
                      </a:lnTo>
                      <a:lnTo>
                        <a:pt x="15" y="143"/>
                      </a:lnTo>
                      <a:lnTo>
                        <a:pt x="17" y="147"/>
                      </a:lnTo>
                      <a:lnTo>
                        <a:pt x="18" y="151"/>
                      </a:lnTo>
                      <a:lnTo>
                        <a:pt x="20" y="154"/>
                      </a:lnTo>
                      <a:lnTo>
                        <a:pt x="21" y="158"/>
                      </a:lnTo>
                      <a:lnTo>
                        <a:pt x="23" y="161"/>
                      </a:lnTo>
                      <a:lnTo>
                        <a:pt x="24" y="165"/>
                      </a:lnTo>
                      <a:lnTo>
                        <a:pt x="25" y="168"/>
                      </a:lnTo>
                      <a:lnTo>
                        <a:pt x="27" y="171"/>
                      </a:lnTo>
                      <a:lnTo>
                        <a:pt x="29" y="174"/>
                      </a:lnTo>
                      <a:lnTo>
                        <a:pt x="30" y="178"/>
                      </a:lnTo>
                      <a:lnTo>
                        <a:pt x="31" y="180"/>
                      </a:lnTo>
                      <a:lnTo>
                        <a:pt x="33" y="183"/>
                      </a:lnTo>
                      <a:lnTo>
                        <a:pt x="34" y="186"/>
                      </a:lnTo>
                      <a:lnTo>
                        <a:pt x="35" y="188"/>
                      </a:lnTo>
                      <a:lnTo>
                        <a:pt x="37" y="190"/>
                      </a:lnTo>
                      <a:lnTo>
                        <a:pt x="39" y="194"/>
                      </a:lnTo>
                      <a:lnTo>
                        <a:pt x="41" y="196"/>
                      </a:lnTo>
                      <a:lnTo>
                        <a:pt x="43" y="198"/>
                      </a:lnTo>
                      <a:lnTo>
                        <a:pt x="45" y="201"/>
                      </a:lnTo>
                      <a:lnTo>
                        <a:pt x="48" y="203"/>
                      </a:lnTo>
                      <a:lnTo>
                        <a:pt x="50" y="205"/>
                      </a:lnTo>
                      <a:lnTo>
                        <a:pt x="53" y="207"/>
                      </a:lnTo>
                      <a:lnTo>
                        <a:pt x="55" y="209"/>
                      </a:lnTo>
                      <a:lnTo>
                        <a:pt x="58" y="212"/>
                      </a:lnTo>
                      <a:lnTo>
                        <a:pt x="61" y="214"/>
                      </a:lnTo>
                      <a:lnTo>
                        <a:pt x="63" y="216"/>
                      </a:lnTo>
                      <a:lnTo>
                        <a:pt x="67" y="218"/>
                      </a:lnTo>
                      <a:lnTo>
                        <a:pt x="70" y="221"/>
                      </a:lnTo>
                      <a:lnTo>
                        <a:pt x="73" y="223"/>
                      </a:lnTo>
                      <a:lnTo>
                        <a:pt x="76" y="225"/>
                      </a:lnTo>
                      <a:lnTo>
                        <a:pt x="79" y="227"/>
                      </a:lnTo>
                      <a:lnTo>
                        <a:pt x="82" y="229"/>
                      </a:lnTo>
                      <a:lnTo>
                        <a:pt x="86" y="230"/>
                      </a:lnTo>
                      <a:lnTo>
                        <a:pt x="89" y="232"/>
                      </a:lnTo>
                      <a:lnTo>
                        <a:pt x="92" y="234"/>
                      </a:lnTo>
                      <a:lnTo>
                        <a:pt x="95" y="236"/>
                      </a:lnTo>
                      <a:lnTo>
                        <a:pt x="98" y="237"/>
                      </a:lnTo>
                      <a:lnTo>
                        <a:pt x="102" y="239"/>
                      </a:lnTo>
                      <a:lnTo>
                        <a:pt x="104" y="240"/>
                      </a:lnTo>
                      <a:lnTo>
                        <a:pt x="107" y="241"/>
                      </a:lnTo>
                      <a:lnTo>
                        <a:pt x="111" y="243"/>
                      </a:lnTo>
                      <a:lnTo>
                        <a:pt x="113" y="244"/>
                      </a:lnTo>
                      <a:lnTo>
                        <a:pt x="116" y="245"/>
                      </a:lnTo>
                      <a:lnTo>
                        <a:pt x="118" y="245"/>
                      </a:lnTo>
                      <a:lnTo>
                        <a:pt x="121" y="246"/>
                      </a:lnTo>
                      <a:lnTo>
                        <a:pt x="123" y="247"/>
                      </a:lnTo>
                      <a:lnTo>
                        <a:pt x="125" y="247"/>
                      </a:lnTo>
                      <a:lnTo>
                        <a:pt x="126" y="247"/>
                      </a:lnTo>
                      <a:lnTo>
                        <a:pt x="127" y="247"/>
                      </a:lnTo>
                      <a:lnTo>
                        <a:pt x="129" y="247"/>
                      </a:lnTo>
                      <a:lnTo>
                        <a:pt x="130" y="247"/>
                      </a:lnTo>
                      <a:lnTo>
                        <a:pt x="131" y="247"/>
                      </a:lnTo>
                      <a:lnTo>
                        <a:pt x="132" y="247"/>
                      </a:lnTo>
                      <a:lnTo>
                        <a:pt x="133" y="247"/>
                      </a:lnTo>
                      <a:lnTo>
                        <a:pt x="134" y="247"/>
                      </a:lnTo>
                      <a:lnTo>
                        <a:pt x="136" y="247"/>
                      </a:lnTo>
                      <a:lnTo>
                        <a:pt x="137" y="247"/>
                      </a:lnTo>
                      <a:lnTo>
                        <a:pt x="138" y="246"/>
                      </a:lnTo>
                      <a:lnTo>
                        <a:pt x="139" y="246"/>
                      </a:lnTo>
                      <a:lnTo>
                        <a:pt x="140" y="246"/>
                      </a:lnTo>
                      <a:lnTo>
                        <a:pt x="141" y="245"/>
                      </a:lnTo>
                      <a:lnTo>
                        <a:pt x="142" y="245"/>
                      </a:lnTo>
                      <a:lnTo>
                        <a:pt x="144" y="245"/>
                      </a:lnTo>
                      <a:lnTo>
                        <a:pt x="145" y="244"/>
                      </a:lnTo>
                      <a:lnTo>
                        <a:pt x="146" y="244"/>
                      </a:lnTo>
                      <a:lnTo>
                        <a:pt x="147" y="243"/>
                      </a:lnTo>
                      <a:lnTo>
                        <a:pt x="148" y="243"/>
                      </a:lnTo>
                      <a:lnTo>
                        <a:pt x="149" y="242"/>
                      </a:lnTo>
                      <a:lnTo>
                        <a:pt x="150" y="242"/>
                      </a:lnTo>
                      <a:lnTo>
                        <a:pt x="151" y="241"/>
                      </a:lnTo>
                      <a:lnTo>
                        <a:pt x="152" y="241"/>
                      </a:lnTo>
                      <a:lnTo>
                        <a:pt x="153" y="240"/>
                      </a:lnTo>
                      <a:lnTo>
                        <a:pt x="155" y="240"/>
                      </a:lnTo>
                      <a:lnTo>
                        <a:pt x="155" y="239"/>
                      </a:lnTo>
                      <a:lnTo>
                        <a:pt x="156" y="238"/>
                      </a:lnTo>
                      <a:lnTo>
                        <a:pt x="157" y="238"/>
                      </a:lnTo>
                      <a:lnTo>
                        <a:pt x="158" y="237"/>
                      </a:lnTo>
                      <a:lnTo>
                        <a:pt x="159" y="236"/>
                      </a:lnTo>
                      <a:lnTo>
                        <a:pt x="159" y="235"/>
                      </a:lnTo>
                      <a:lnTo>
                        <a:pt x="159" y="234"/>
                      </a:lnTo>
                      <a:lnTo>
                        <a:pt x="159" y="233"/>
                      </a:lnTo>
                      <a:lnTo>
                        <a:pt x="160" y="233"/>
                      </a:lnTo>
                      <a:lnTo>
                        <a:pt x="160" y="232"/>
                      </a:lnTo>
                      <a:lnTo>
                        <a:pt x="160" y="231"/>
                      </a:lnTo>
                      <a:lnTo>
                        <a:pt x="160" y="230"/>
                      </a:lnTo>
                      <a:lnTo>
                        <a:pt x="159" y="230"/>
                      </a:lnTo>
                      <a:lnTo>
                        <a:pt x="159" y="229"/>
                      </a:lnTo>
                      <a:lnTo>
                        <a:pt x="158" y="229"/>
                      </a:lnTo>
                      <a:lnTo>
                        <a:pt x="158" y="228"/>
                      </a:lnTo>
                      <a:lnTo>
                        <a:pt x="157" y="227"/>
                      </a:lnTo>
                      <a:lnTo>
                        <a:pt x="156" y="226"/>
                      </a:lnTo>
                      <a:lnTo>
                        <a:pt x="155" y="225"/>
                      </a:lnTo>
                      <a:lnTo>
                        <a:pt x="151" y="220"/>
                      </a:lnTo>
                      <a:lnTo>
                        <a:pt x="150" y="218"/>
                      </a:lnTo>
                      <a:lnTo>
                        <a:pt x="147" y="216"/>
                      </a:lnTo>
                      <a:lnTo>
                        <a:pt x="145" y="214"/>
                      </a:lnTo>
                      <a:lnTo>
                        <a:pt x="142" y="211"/>
                      </a:lnTo>
                      <a:lnTo>
                        <a:pt x="140" y="209"/>
                      </a:lnTo>
                      <a:lnTo>
                        <a:pt x="138" y="208"/>
                      </a:lnTo>
                      <a:lnTo>
                        <a:pt x="135" y="206"/>
                      </a:lnTo>
                      <a:lnTo>
                        <a:pt x="132" y="204"/>
                      </a:lnTo>
                      <a:lnTo>
                        <a:pt x="130" y="202"/>
                      </a:lnTo>
                      <a:lnTo>
                        <a:pt x="127" y="201"/>
                      </a:lnTo>
                      <a:lnTo>
                        <a:pt x="124" y="199"/>
                      </a:lnTo>
                      <a:lnTo>
                        <a:pt x="121" y="198"/>
                      </a:lnTo>
                      <a:lnTo>
                        <a:pt x="118" y="196"/>
                      </a:lnTo>
                      <a:lnTo>
                        <a:pt x="115" y="194"/>
                      </a:lnTo>
                      <a:lnTo>
                        <a:pt x="112" y="193"/>
                      </a:lnTo>
                      <a:lnTo>
                        <a:pt x="110" y="191"/>
                      </a:lnTo>
                      <a:lnTo>
                        <a:pt x="107" y="190"/>
                      </a:lnTo>
                      <a:lnTo>
                        <a:pt x="103" y="188"/>
                      </a:lnTo>
                      <a:lnTo>
                        <a:pt x="101" y="187"/>
                      </a:lnTo>
                      <a:lnTo>
                        <a:pt x="98" y="185"/>
                      </a:lnTo>
                      <a:lnTo>
                        <a:pt x="95" y="183"/>
                      </a:lnTo>
                      <a:lnTo>
                        <a:pt x="92" y="182"/>
                      </a:lnTo>
                      <a:lnTo>
                        <a:pt x="89" y="180"/>
                      </a:lnTo>
                      <a:lnTo>
                        <a:pt x="87" y="178"/>
                      </a:lnTo>
                      <a:lnTo>
                        <a:pt x="84" y="176"/>
                      </a:lnTo>
                      <a:lnTo>
                        <a:pt x="82" y="174"/>
                      </a:lnTo>
                      <a:lnTo>
                        <a:pt x="79" y="172"/>
                      </a:lnTo>
                      <a:lnTo>
                        <a:pt x="77" y="170"/>
                      </a:lnTo>
                      <a:lnTo>
                        <a:pt x="74" y="168"/>
                      </a:lnTo>
                      <a:lnTo>
                        <a:pt x="72" y="166"/>
                      </a:lnTo>
                      <a:lnTo>
                        <a:pt x="68" y="161"/>
                      </a:lnTo>
                      <a:lnTo>
                        <a:pt x="67" y="159"/>
                      </a:lnTo>
                      <a:lnTo>
                        <a:pt x="66" y="157"/>
                      </a:lnTo>
                      <a:lnTo>
                        <a:pt x="65" y="154"/>
                      </a:lnTo>
                      <a:lnTo>
                        <a:pt x="64" y="152"/>
                      </a:lnTo>
                      <a:lnTo>
                        <a:pt x="64" y="150"/>
                      </a:lnTo>
                      <a:lnTo>
                        <a:pt x="65" y="147"/>
                      </a:lnTo>
                      <a:lnTo>
                        <a:pt x="65" y="145"/>
                      </a:lnTo>
                      <a:lnTo>
                        <a:pt x="66" y="142"/>
                      </a:lnTo>
                      <a:lnTo>
                        <a:pt x="67" y="140"/>
                      </a:lnTo>
                      <a:lnTo>
                        <a:pt x="68" y="137"/>
                      </a:lnTo>
                      <a:lnTo>
                        <a:pt x="69" y="135"/>
                      </a:lnTo>
                      <a:lnTo>
                        <a:pt x="70" y="132"/>
                      </a:lnTo>
                      <a:lnTo>
                        <a:pt x="72" y="130"/>
                      </a:lnTo>
                      <a:lnTo>
                        <a:pt x="73" y="127"/>
                      </a:lnTo>
                      <a:lnTo>
                        <a:pt x="75" y="125"/>
                      </a:lnTo>
                      <a:lnTo>
                        <a:pt x="77" y="122"/>
                      </a:lnTo>
                      <a:lnTo>
                        <a:pt x="79" y="120"/>
                      </a:lnTo>
                      <a:lnTo>
                        <a:pt x="81" y="118"/>
                      </a:lnTo>
                      <a:lnTo>
                        <a:pt x="82" y="115"/>
                      </a:lnTo>
                      <a:lnTo>
                        <a:pt x="84" y="113"/>
                      </a:lnTo>
                      <a:lnTo>
                        <a:pt x="86" y="110"/>
                      </a:lnTo>
                      <a:lnTo>
                        <a:pt x="88" y="108"/>
                      </a:lnTo>
                      <a:lnTo>
                        <a:pt x="89" y="104"/>
                      </a:lnTo>
                      <a:lnTo>
                        <a:pt x="91" y="102"/>
                      </a:lnTo>
                      <a:lnTo>
                        <a:pt x="92" y="99"/>
                      </a:lnTo>
                      <a:lnTo>
                        <a:pt x="93" y="97"/>
                      </a:lnTo>
                      <a:lnTo>
                        <a:pt x="95" y="94"/>
                      </a:lnTo>
                      <a:lnTo>
                        <a:pt x="96" y="92"/>
                      </a:lnTo>
                      <a:lnTo>
                        <a:pt x="96" y="89"/>
                      </a:lnTo>
                      <a:lnTo>
                        <a:pt x="97" y="87"/>
                      </a:lnTo>
                      <a:lnTo>
                        <a:pt x="97" y="84"/>
                      </a:lnTo>
                      <a:lnTo>
                        <a:pt x="97" y="83"/>
                      </a:lnTo>
                      <a:lnTo>
                        <a:pt x="98" y="82"/>
                      </a:lnTo>
                      <a:lnTo>
                        <a:pt x="98" y="80"/>
                      </a:lnTo>
                      <a:lnTo>
                        <a:pt x="98" y="79"/>
                      </a:lnTo>
                      <a:lnTo>
                        <a:pt x="99" y="77"/>
                      </a:lnTo>
                      <a:lnTo>
                        <a:pt x="99" y="76"/>
                      </a:lnTo>
                      <a:lnTo>
                        <a:pt x="100" y="74"/>
                      </a:lnTo>
                      <a:lnTo>
                        <a:pt x="100" y="73"/>
                      </a:lnTo>
                      <a:lnTo>
                        <a:pt x="101" y="71"/>
                      </a:lnTo>
                      <a:lnTo>
                        <a:pt x="101" y="69"/>
                      </a:lnTo>
                      <a:lnTo>
                        <a:pt x="101" y="67"/>
                      </a:lnTo>
                      <a:lnTo>
                        <a:pt x="102" y="66"/>
                      </a:lnTo>
                      <a:lnTo>
                        <a:pt x="102" y="64"/>
                      </a:lnTo>
                      <a:lnTo>
                        <a:pt x="102" y="63"/>
                      </a:lnTo>
                      <a:lnTo>
                        <a:pt x="102" y="61"/>
                      </a:lnTo>
                      <a:lnTo>
                        <a:pt x="103" y="59"/>
                      </a:lnTo>
                      <a:lnTo>
                        <a:pt x="103" y="58"/>
                      </a:lnTo>
                      <a:lnTo>
                        <a:pt x="103" y="56"/>
                      </a:lnTo>
                      <a:lnTo>
                        <a:pt x="103" y="55"/>
                      </a:lnTo>
                      <a:lnTo>
                        <a:pt x="103" y="53"/>
                      </a:lnTo>
                      <a:lnTo>
                        <a:pt x="103" y="52"/>
                      </a:lnTo>
                      <a:lnTo>
                        <a:pt x="103" y="50"/>
                      </a:lnTo>
                      <a:lnTo>
                        <a:pt x="103" y="49"/>
                      </a:lnTo>
                      <a:lnTo>
                        <a:pt x="103" y="47"/>
                      </a:lnTo>
                      <a:lnTo>
                        <a:pt x="103" y="46"/>
                      </a:lnTo>
                      <a:lnTo>
                        <a:pt x="103" y="44"/>
                      </a:lnTo>
                      <a:lnTo>
                        <a:pt x="102" y="43"/>
                      </a:lnTo>
                      <a:lnTo>
                        <a:pt x="102" y="42"/>
                      </a:lnTo>
                      <a:lnTo>
                        <a:pt x="102" y="41"/>
                      </a:lnTo>
                      <a:lnTo>
                        <a:pt x="101" y="40"/>
                      </a:lnTo>
                      <a:lnTo>
                        <a:pt x="100" y="37"/>
                      </a:lnTo>
                      <a:lnTo>
                        <a:pt x="99" y="36"/>
                      </a:lnTo>
                      <a:lnTo>
                        <a:pt x="98" y="34"/>
                      </a:lnTo>
                      <a:lnTo>
                        <a:pt x="97" y="33"/>
                      </a:lnTo>
                      <a:lnTo>
                        <a:pt x="97" y="32"/>
                      </a:lnTo>
                      <a:lnTo>
                        <a:pt x="96" y="30"/>
                      </a:lnTo>
                      <a:lnTo>
                        <a:pt x="95" y="29"/>
                      </a:lnTo>
                      <a:lnTo>
                        <a:pt x="94" y="28"/>
                      </a:lnTo>
                      <a:lnTo>
                        <a:pt x="93" y="26"/>
                      </a:lnTo>
                      <a:lnTo>
                        <a:pt x="92" y="25"/>
                      </a:lnTo>
                      <a:lnTo>
                        <a:pt x="92" y="23"/>
                      </a:lnTo>
                      <a:lnTo>
                        <a:pt x="91" y="22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7" y="17"/>
                      </a:lnTo>
                      <a:lnTo>
                        <a:pt x="87" y="16"/>
                      </a:lnTo>
                      <a:lnTo>
                        <a:pt x="86" y="14"/>
                      </a:lnTo>
                      <a:lnTo>
                        <a:pt x="85" y="13"/>
                      </a:lnTo>
                      <a:lnTo>
                        <a:pt x="83" y="12"/>
                      </a:lnTo>
                      <a:lnTo>
                        <a:pt x="82" y="10"/>
                      </a:lnTo>
                      <a:lnTo>
                        <a:pt x="82" y="9"/>
                      </a:lnTo>
                      <a:lnTo>
                        <a:pt x="81" y="8"/>
                      </a:lnTo>
                      <a:lnTo>
                        <a:pt x="80" y="7"/>
                      </a:lnTo>
                      <a:lnTo>
                        <a:pt x="78" y="6"/>
                      </a:lnTo>
                      <a:lnTo>
                        <a:pt x="78" y="5"/>
                      </a:lnTo>
                      <a:lnTo>
                        <a:pt x="77" y="4"/>
                      </a:lnTo>
                      <a:lnTo>
                        <a:pt x="76" y="3"/>
                      </a:lnTo>
                      <a:lnTo>
                        <a:pt x="75" y="2"/>
                      </a:lnTo>
                      <a:lnTo>
                        <a:pt x="73" y="1"/>
                      </a:lnTo>
                      <a:lnTo>
                        <a:pt x="73" y="0"/>
                      </a:lnTo>
                      <a:lnTo>
                        <a:pt x="72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3" name="Oval 1037"/>
                <p:cNvSpPr>
                  <a:spLocks noChangeArrowheads="1"/>
                </p:cNvSpPr>
                <p:nvPr/>
              </p:nvSpPr>
              <p:spPr bwMode="auto">
                <a:xfrm>
                  <a:off x="3405" y="1081"/>
                  <a:ext cx="0" cy="0"/>
                </a:xfrm>
                <a:prstGeom prst="ellipse">
                  <a:avLst/>
                </a:prstGeom>
                <a:solidFill>
                  <a:srgbClr val="80FF00"/>
                </a:solidFill>
                <a:ln w="25400">
                  <a:solidFill>
                    <a:srgbClr val="8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4" name="Freeform 1038"/>
                <p:cNvSpPr>
                  <a:spLocks/>
                </p:cNvSpPr>
                <p:nvPr/>
              </p:nvSpPr>
              <p:spPr bwMode="auto">
                <a:xfrm>
                  <a:off x="3424" y="1097"/>
                  <a:ext cx="22" cy="23"/>
                </a:xfrm>
                <a:custGeom>
                  <a:avLst/>
                  <a:gdLst>
                    <a:gd name="T0" fmla="*/ 10 w 22"/>
                    <a:gd name="T1" fmla="*/ 22 h 23"/>
                    <a:gd name="T2" fmla="*/ 8 w 22"/>
                    <a:gd name="T3" fmla="*/ 22 h 23"/>
                    <a:gd name="T4" fmla="*/ 7 w 22"/>
                    <a:gd name="T5" fmla="*/ 21 h 23"/>
                    <a:gd name="T6" fmla="*/ 6 w 22"/>
                    <a:gd name="T7" fmla="*/ 21 h 23"/>
                    <a:gd name="T8" fmla="*/ 5 w 22"/>
                    <a:gd name="T9" fmla="*/ 20 h 23"/>
                    <a:gd name="T10" fmla="*/ 4 w 22"/>
                    <a:gd name="T11" fmla="*/ 20 h 23"/>
                    <a:gd name="T12" fmla="*/ 3 w 22"/>
                    <a:gd name="T13" fmla="*/ 18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4 h 23"/>
                    <a:gd name="T20" fmla="*/ 0 w 22"/>
                    <a:gd name="T21" fmla="*/ 13 h 23"/>
                    <a:gd name="T22" fmla="*/ 0 w 22"/>
                    <a:gd name="T23" fmla="*/ 11 h 23"/>
                    <a:gd name="T24" fmla="*/ 0 w 22"/>
                    <a:gd name="T25" fmla="*/ 10 h 23"/>
                    <a:gd name="T26" fmla="*/ 0 w 22"/>
                    <a:gd name="T27" fmla="*/ 9 h 23"/>
                    <a:gd name="T28" fmla="*/ 0 w 22"/>
                    <a:gd name="T29" fmla="*/ 7 h 23"/>
                    <a:gd name="T30" fmla="*/ 1 w 22"/>
                    <a:gd name="T31" fmla="*/ 6 h 23"/>
                    <a:gd name="T32" fmla="*/ 1 w 22"/>
                    <a:gd name="T33" fmla="*/ 5 h 23"/>
                    <a:gd name="T34" fmla="*/ 2 w 22"/>
                    <a:gd name="T35" fmla="*/ 4 h 23"/>
                    <a:gd name="T36" fmla="*/ 3 w 22"/>
                    <a:gd name="T37" fmla="*/ 3 h 23"/>
                    <a:gd name="T38" fmla="*/ 4 w 22"/>
                    <a:gd name="T39" fmla="*/ 3 h 23"/>
                    <a:gd name="T40" fmla="*/ 5 w 22"/>
                    <a:gd name="T41" fmla="*/ 2 h 23"/>
                    <a:gd name="T42" fmla="*/ 5 w 22"/>
                    <a:gd name="T43" fmla="*/ 1 h 23"/>
                    <a:gd name="T44" fmla="*/ 6 w 22"/>
                    <a:gd name="T45" fmla="*/ 1 h 23"/>
                    <a:gd name="T46" fmla="*/ 8 w 22"/>
                    <a:gd name="T47" fmla="*/ 0 h 23"/>
                    <a:gd name="T48" fmla="*/ 9 w 22"/>
                    <a:gd name="T49" fmla="*/ 0 h 23"/>
                    <a:gd name="T50" fmla="*/ 10 w 22"/>
                    <a:gd name="T51" fmla="*/ 0 h 23"/>
                    <a:gd name="T52" fmla="*/ 12 w 22"/>
                    <a:gd name="T53" fmla="*/ 0 h 23"/>
                    <a:gd name="T54" fmla="*/ 13 w 22"/>
                    <a:gd name="T55" fmla="*/ 1 h 23"/>
                    <a:gd name="T56" fmla="*/ 15 w 22"/>
                    <a:gd name="T57" fmla="*/ 1 h 23"/>
                    <a:gd name="T58" fmla="*/ 16 w 22"/>
                    <a:gd name="T59" fmla="*/ 1 h 23"/>
                    <a:gd name="T60" fmla="*/ 16 w 22"/>
                    <a:gd name="T61" fmla="*/ 2 h 23"/>
                    <a:gd name="T62" fmla="*/ 17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1 w 22"/>
                    <a:gd name="T75" fmla="*/ 9 h 23"/>
                    <a:gd name="T76" fmla="*/ 21 w 22"/>
                    <a:gd name="T77" fmla="*/ 11 h 23"/>
                    <a:gd name="T78" fmla="*/ 21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6 h 23"/>
                    <a:gd name="T86" fmla="*/ 19 w 22"/>
                    <a:gd name="T87" fmla="*/ 17 h 23"/>
                    <a:gd name="T88" fmla="*/ 18 w 22"/>
                    <a:gd name="T89" fmla="*/ 18 h 23"/>
                    <a:gd name="T90" fmla="*/ 17 w 22"/>
                    <a:gd name="T91" fmla="*/ 19 h 23"/>
                    <a:gd name="T92" fmla="*/ 16 w 22"/>
                    <a:gd name="T93" fmla="*/ 20 h 23"/>
                    <a:gd name="T94" fmla="*/ 16 w 22"/>
                    <a:gd name="T95" fmla="*/ 21 h 23"/>
                    <a:gd name="T96" fmla="*/ 15 w 22"/>
                    <a:gd name="T97" fmla="*/ 21 h 23"/>
                    <a:gd name="T98" fmla="*/ 14 w 22"/>
                    <a:gd name="T99" fmla="*/ 22 h 23"/>
                    <a:gd name="T100" fmla="*/ 12 w 22"/>
                    <a:gd name="T101" fmla="*/ 22 h 23"/>
                    <a:gd name="T102" fmla="*/ 11 w 22"/>
                    <a:gd name="T103" fmla="*/ 22 h 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"/>
                    <a:gd name="T157" fmla="*/ 0 h 23"/>
                    <a:gd name="T158" fmla="*/ 22 w 22"/>
                    <a:gd name="T159" fmla="*/ 23 h 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5" name="Freeform 1039"/>
                <p:cNvSpPr>
                  <a:spLocks/>
                </p:cNvSpPr>
                <p:nvPr/>
              </p:nvSpPr>
              <p:spPr bwMode="auto">
                <a:xfrm>
                  <a:off x="3465" y="1145"/>
                  <a:ext cx="22" cy="22"/>
                </a:xfrm>
                <a:custGeom>
                  <a:avLst/>
                  <a:gdLst>
                    <a:gd name="T0" fmla="*/ 9 w 22"/>
                    <a:gd name="T1" fmla="*/ 21 h 22"/>
                    <a:gd name="T2" fmla="*/ 8 w 22"/>
                    <a:gd name="T3" fmla="*/ 21 h 22"/>
                    <a:gd name="T4" fmla="*/ 6 w 22"/>
                    <a:gd name="T5" fmla="*/ 21 h 22"/>
                    <a:gd name="T6" fmla="*/ 5 w 22"/>
                    <a:gd name="T7" fmla="*/ 20 h 22"/>
                    <a:gd name="T8" fmla="*/ 4 w 22"/>
                    <a:gd name="T9" fmla="*/ 19 h 22"/>
                    <a:gd name="T10" fmla="*/ 3 w 22"/>
                    <a:gd name="T11" fmla="*/ 18 h 22"/>
                    <a:gd name="T12" fmla="*/ 2 w 22"/>
                    <a:gd name="T13" fmla="*/ 17 h 22"/>
                    <a:gd name="T14" fmla="*/ 1 w 22"/>
                    <a:gd name="T15" fmla="*/ 17 h 22"/>
                    <a:gd name="T16" fmla="*/ 1 w 22"/>
                    <a:gd name="T17" fmla="*/ 15 h 22"/>
                    <a:gd name="T18" fmla="*/ 0 w 22"/>
                    <a:gd name="T19" fmla="*/ 14 h 22"/>
                    <a:gd name="T20" fmla="*/ 0 w 22"/>
                    <a:gd name="T21" fmla="*/ 13 h 22"/>
                    <a:gd name="T22" fmla="*/ 0 w 22"/>
                    <a:gd name="T23" fmla="*/ 12 h 22"/>
                    <a:gd name="T24" fmla="*/ 0 w 22"/>
                    <a:gd name="T25" fmla="*/ 10 h 22"/>
                    <a:gd name="T26" fmla="*/ 0 w 22"/>
                    <a:gd name="T27" fmla="*/ 9 h 22"/>
                    <a:gd name="T28" fmla="*/ 0 w 22"/>
                    <a:gd name="T29" fmla="*/ 7 h 22"/>
                    <a:gd name="T30" fmla="*/ 1 w 22"/>
                    <a:gd name="T31" fmla="*/ 6 h 22"/>
                    <a:gd name="T32" fmla="*/ 1 w 22"/>
                    <a:gd name="T33" fmla="*/ 5 h 22"/>
                    <a:gd name="T34" fmla="*/ 2 w 22"/>
                    <a:gd name="T35" fmla="*/ 4 h 22"/>
                    <a:gd name="T36" fmla="*/ 3 w 22"/>
                    <a:gd name="T37" fmla="*/ 3 h 22"/>
                    <a:gd name="T38" fmla="*/ 4 w 22"/>
                    <a:gd name="T39" fmla="*/ 2 h 22"/>
                    <a:gd name="T40" fmla="*/ 5 w 22"/>
                    <a:gd name="T41" fmla="*/ 1 h 22"/>
                    <a:gd name="T42" fmla="*/ 5 w 22"/>
                    <a:gd name="T43" fmla="*/ 1 h 22"/>
                    <a:gd name="T44" fmla="*/ 6 w 22"/>
                    <a:gd name="T45" fmla="*/ 0 h 22"/>
                    <a:gd name="T46" fmla="*/ 8 w 22"/>
                    <a:gd name="T47" fmla="*/ 0 h 22"/>
                    <a:gd name="T48" fmla="*/ 9 w 22"/>
                    <a:gd name="T49" fmla="*/ 0 h 22"/>
                    <a:gd name="T50" fmla="*/ 10 w 22"/>
                    <a:gd name="T51" fmla="*/ 0 h 22"/>
                    <a:gd name="T52" fmla="*/ 12 w 22"/>
                    <a:gd name="T53" fmla="*/ 0 h 22"/>
                    <a:gd name="T54" fmla="*/ 13 w 22"/>
                    <a:gd name="T55" fmla="*/ 0 h 22"/>
                    <a:gd name="T56" fmla="*/ 14 w 22"/>
                    <a:gd name="T57" fmla="*/ 0 h 22"/>
                    <a:gd name="T58" fmla="*/ 15 w 22"/>
                    <a:gd name="T59" fmla="*/ 1 h 22"/>
                    <a:gd name="T60" fmla="*/ 16 w 22"/>
                    <a:gd name="T61" fmla="*/ 2 h 22"/>
                    <a:gd name="T62" fmla="*/ 17 w 22"/>
                    <a:gd name="T63" fmla="*/ 3 h 22"/>
                    <a:gd name="T64" fmla="*/ 18 w 22"/>
                    <a:gd name="T65" fmla="*/ 4 h 22"/>
                    <a:gd name="T66" fmla="*/ 19 w 22"/>
                    <a:gd name="T67" fmla="*/ 5 h 22"/>
                    <a:gd name="T68" fmla="*/ 20 w 22"/>
                    <a:gd name="T69" fmla="*/ 7 h 22"/>
                    <a:gd name="T70" fmla="*/ 20 w 22"/>
                    <a:gd name="T71" fmla="*/ 8 h 22"/>
                    <a:gd name="T72" fmla="*/ 21 w 22"/>
                    <a:gd name="T73" fmla="*/ 9 h 22"/>
                    <a:gd name="T74" fmla="*/ 21 w 22"/>
                    <a:gd name="T75" fmla="*/ 11 h 22"/>
                    <a:gd name="T76" fmla="*/ 21 w 22"/>
                    <a:gd name="T77" fmla="*/ 12 h 22"/>
                    <a:gd name="T78" fmla="*/ 20 w 22"/>
                    <a:gd name="T79" fmla="*/ 14 h 22"/>
                    <a:gd name="T80" fmla="*/ 20 w 22"/>
                    <a:gd name="T81" fmla="*/ 15 h 22"/>
                    <a:gd name="T82" fmla="*/ 19 w 22"/>
                    <a:gd name="T83" fmla="*/ 16 h 22"/>
                    <a:gd name="T84" fmla="*/ 18 w 22"/>
                    <a:gd name="T85" fmla="*/ 17 h 22"/>
                    <a:gd name="T86" fmla="*/ 17 w 22"/>
                    <a:gd name="T87" fmla="*/ 18 h 22"/>
                    <a:gd name="T88" fmla="*/ 16 w 22"/>
                    <a:gd name="T89" fmla="*/ 19 h 22"/>
                    <a:gd name="T90" fmla="*/ 16 w 22"/>
                    <a:gd name="T91" fmla="*/ 20 h 22"/>
                    <a:gd name="T92" fmla="*/ 15 w 22"/>
                    <a:gd name="T93" fmla="*/ 20 h 22"/>
                    <a:gd name="T94" fmla="*/ 14 w 22"/>
                    <a:gd name="T95" fmla="*/ 21 h 22"/>
                    <a:gd name="T96" fmla="*/ 13 w 22"/>
                    <a:gd name="T97" fmla="*/ 21 h 22"/>
                    <a:gd name="T98" fmla="*/ 11 w 22"/>
                    <a:gd name="T99" fmla="*/ 21 h 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2"/>
                    <a:gd name="T152" fmla="*/ 22 w 22"/>
                    <a:gd name="T153" fmla="*/ 22 h 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2">
                      <a:moveTo>
                        <a:pt x="10" y="21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6" name="Freeform 1040"/>
                <p:cNvSpPr>
                  <a:spLocks/>
                </p:cNvSpPr>
                <p:nvPr/>
              </p:nvSpPr>
              <p:spPr bwMode="auto">
                <a:xfrm>
                  <a:off x="3471" y="1213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8 h 23"/>
                    <a:gd name="T16" fmla="*/ 1 w 22"/>
                    <a:gd name="T17" fmla="*/ 17 h 23"/>
                    <a:gd name="T18" fmla="*/ 1 w 22"/>
                    <a:gd name="T19" fmla="*/ 16 h 23"/>
                    <a:gd name="T20" fmla="*/ 0 w 22"/>
                    <a:gd name="T21" fmla="*/ 15 h 23"/>
                    <a:gd name="T22" fmla="*/ 0 w 22"/>
                    <a:gd name="T23" fmla="*/ 14 h 23"/>
                    <a:gd name="T24" fmla="*/ 0 w 22"/>
                    <a:gd name="T25" fmla="*/ 13 h 23"/>
                    <a:gd name="T26" fmla="*/ 0 w 22"/>
                    <a:gd name="T27" fmla="*/ 10 h 23"/>
                    <a:gd name="T28" fmla="*/ 0 w 22"/>
                    <a:gd name="T29" fmla="*/ 9 h 23"/>
                    <a:gd name="T30" fmla="*/ 0 w 22"/>
                    <a:gd name="T31" fmla="*/ 7 h 23"/>
                    <a:gd name="T32" fmla="*/ 1 w 22"/>
                    <a:gd name="T33" fmla="*/ 6 h 23"/>
                    <a:gd name="T34" fmla="*/ 2 w 22"/>
                    <a:gd name="T35" fmla="*/ 4 h 23"/>
                    <a:gd name="T36" fmla="*/ 3 w 22"/>
                    <a:gd name="T37" fmla="*/ 3 h 23"/>
                    <a:gd name="T38" fmla="*/ 4 w 22"/>
                    <a:gd name="T39" fmla="*/ 2 h 23"/>
                    <a:gd name="T40" fmla="*/ 5 w 22"/>
                    <a:gd name="T41" fmla="*/ 1 h 23"/>
                    <a:gd name="T42" fmla="*/ 7 w 22"/>
                    <a:gd name="T43" fmla="*/ 1 h 23"/>
                    <a:gd name="T44" fmla="*/ 8 w 22"/>
                    <a:gd name="T45" fmla="*/ 0 h 23"/>
                    <a:gd name="T46" fmla="*/ 9 w 22"/>
                    <a:gd name="T47" fmla="*/ 0 h 23"/>
                    <a:gd name="T48" fmla="*/ 10 w 22"/>
                    <a:gd name="T49" fmla="*/ 0 h 23"/>
                    <a:gd name="T50" fmla="*/ 12 w 22"/>
                    <a:gd name="T51" fmla="*/ 0 h 23"/>
                    <a:gd name="T52" fmla="*/ 13 w 22"/>
                    <a:gd name="T53" fmla="*/ 0 h 23"/>
                    <a:gd name="T54" fmla="*/ 14 w 22"/>
                    <a:gd name="T55" fmla="*/ 1 h 23"/>
                    <a:gd name="T56" fmla="*/ 15 w 22"/>
                    <a:gd name="T57" fmla="*/ 1 h 23"/>
                    <a:gd name="T58" fmla="*/ 16 w 22"/>
                    <a:gd name="T59" fmla="*/ 2 h 23"/>
                    <a:gd name="T60" fmla="*/ 17 w 22"/>
                    <a:gd name="T61" fmla="*/ 2 h 23"/>
                    <a:gd name="T62" fmla="*/ 17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1 w 22"/>
                    <a:gd name="T75" fmla="*/ 9 h 23"/>
                    <a:gd name="T76" fmla="*/ 21 w 22"/>
                    <a:gd name="T77" fmla="*/ 11 h 23"/>
                    <a:gd name="T78" fmla="*/ 21 w 22"/>
                    <a:gd name="T79" fmla="*/ 13 h 23"/>
                    <a:gd name="T80" fmla="*/ 20 w 22"/>
                    <a:gd name="T81" fmla="*/ 14 h 23"/>
                    <a:gd name="T82" fmla="*/ 20 w 22"/>
                    <a:gd name="T83" fmla="*/ 16 h 23"/>
                    <a:gd name="T84" fmla="*/ 19 w 22"/>
                    <a:gd name="T85" fmla="*/ 17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6 w 22"/>
                    <a:gd name="T93" fmla="*/ 21 h 23"/>
                    <a:gd name="T94" fmla="*/ 15 w 22"/>
                    <a:gd name="T95" fmla="*/ 21 h 23"/>
                    <a:gd name="T96" fmla="*/ 13 w 22"/>
                    <a:gd name="T97" fmla="*/ 22 h 23"/>
                    <a:gd name="T98" fmla="*/ 12 w 22"/>
                    <a:gd name="T99" fmla="*/ 22 h 23"/>
                    <a:gd name="T100" fmla="*/ 10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7" name="Freeform 1041"/>
                <p:cNvSpPr>
                  <a:spLocks/>
                </p:cNvSpPr>
                <p:nvPr/>
              </p:nvSpPr>
              <p:spPr bwMode="auto">
                <a:xfrm>
                  <a:off x="3461" y="1267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5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8 h 23"/>
                    <a:gd name="T16" fmla="*/ 1 w 22"/>
                    <a:gd name="T17" fmla="*/ 17 h 23"/>
                    <a:gd name="T18" fmla="*/ 1 w 22"/>
                    <a:gd name="T19" fmla="*/ 16 h 23"/>
                    <a:gd name="T20" fmla="*/ 0 w 22"/>
                    <a:gd name="T21" fmla="*/ 14 h 23"/>
                    <a:gd name="T22" fmla="*/ 0 w 22"/>
                    <a:gd name="T23" fmla="*/ 13 h 23"/>
                    <a:gd name="T24" fmla="*/ 0 w 22"/>
                    <a:gd name="T25" fmla="*/ 11 h 23"/>
                    <a:gd name="T26" fmla="*/ 0 w 22"/>
                    <a:gd name="T27" fmla="*/ 10 h 23"/>
                    <a:gd name="T28" fmla="*/ 0 w 22"/>
                    <a:gd name="T29" fmla="*/ 8 h 23"/>
                    <a:gd name="T30" fmla="*/ 0 w 22"/>
                    <a:gd name="T31" fmla="*/ 7 h 23"/>
                    <a:gd name="T32" fmla="*/ 1 w 22"/>
                    <a:gd name="T33" fmla="*/ 6 h 23"/>
                    <a:gd name="T34" fmla="*/ 2 w 22"/>
                    <a:gd name="T35" fmla="*/ 5 h 23"/>
                    <a:gd name="T36" fmla="*/ 2 w 22"/>
                    <a:gd name="T37" fmla="*/ 4 h 23"/>
                    <a:gd name="T38" fmla="*/ 3 w 22"/>
                    <a:gd name="T39" fmla="*/ 3 h 23"/>
                    <a:gd name="T40" fmla="*/ 4 w 22"/>
                    <a:gd name="T41" fmla="*/ 3 h 23"/>
                    <a:gd name="T42" fmla="*/ 5 w 22"/>
                    <a:gd name="T43" fmla="*/ 2 h 23"/>
                    <a:gd name="T44" fmla="*/ 5 w 22"/>
                    <a:gd name="T45" fmla="*/ 1 h 23"/>
                    <a:gd name="T46" fmla="*/ 6 w 22"/>
                    <a:gd name="T47" fmla="*/ 1 h 23"/>
                    <a:gd name="T48" fmla="*/ 7 w 22"/>
                    <a:gd name="T49" fmla="*/ 0 h 23"/>
                    <a:gd name="T50" fmla="*/ 9 w 22"/>
                    <a:gd name="T51" fmla="*/ 0 h 23"/>
                    <a:gd name="T52" fmla="*/ 10 w 22"/>
                    <a:gd name="T53" fmla="*/ 0 h 23"/>
                    <a:gd name="T54" fmla="*/ 11 w 22"/>
                    <a:gd name="T55" fmla="*/ 0 h 23"/>
                    <a:gd name="T56" fmla="*/ 13 w 22"/>
                    <a:gd name="T57" fmla="*/ 0 h 23"/>
                    <a:gd name="T58" fmla="*/ 14 w 22"/>
                    <a:gd name="T59" fmla="*/ 1 h 23"/>
                    <a:gd name="T60" fmla="*/ 15 w 22"/>
                    <a:gd name="T61" fmla="*/ 1 h 23"/>
                    <a:gd name="T62" fmla="*/ 16 w 22"/>
                    <a:gd name="T63" fmla="*/ 2 h 23"/>
                    <a:gd name="T64" fmla="*/ 17 w 22"/>
                    <a:gd name="T65" fmla="*/ 3 h 23"/>
                    <a:gd name="T66" fmla="*/ 18 w 22"/>
                    <a:gd name="T67" fmla="*/ 4 h 23"/>
                    <a:gd name="T68" fmla="*/ 19 w 22"/>
                    <a:gd name="T69" fmla="*/ 5 h 23"/>
                    <a:gd name="T70" fmla="*/ 19 w 22"/>
                    <a:gd name="T71" fmla="*/ 6 h 23"/>
                    <a:gd name="T72" fmla="*/ 20 w 22"/>
                    <a:gd name="T73" fmla="*/ 8 h 23"/>
                    <a:gd name="T74" fmla="*/ 20 w 22"/>
                    <a:gd name="T75" fmla="*/ 9 h 23"/>
                    <a:gd name="T76" fmla="*/ 20 w 22"/>
                    <a:gd name="T77" fmla="*/ 11 h 23"/>
                    <a:gd name="T78" fmla="*/ 20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6 h 23"/>
                    <a:gd name="T86" fmla="*/ 19 w 22"/>
                    <a:gd name="T87" fmla="*/ 17 h 23"/>
                    <a:gd name="T88" fmla="*/ 18 w 22"/>
                    <a:gd name="T89" fmla="*/ 18 h 23"/>
                    <a:gd name="T90" fmla="*/ 17 w 22"/>
                    <a:gd name="T91" fmla="*/ 19 h 23"/>
                    <a:gd name="T92" fmla="*/ 16 w 22"/>
                    <a:gd name="T93" fmla="*/ 20 h 23"/>
                    <a:gd name="T94" fmla="*/ 16 w 22"/>
                    <a:gd name="T95" fmla="*/ 20 h 23"/>
                    <a:gd name="T96" fmla="*/ 15 w 22"/>
                    <a:gd name="T97" fmla="*/ 21 h 23"/>
                    <a:gd name="T98" fmla="*/ 14 w 22"/>
                    <a:gd name="T99" fmla="*/ 21 h 23"/>
                    <a:gd name="T100" fmla="*/ 12 w 22"/>
                    <a:gd name="T101" fmla="*/ 22 h 23"/>
                    <a:gd name="T102" fmla="*/ 11 w 22"/>
                    <a:gd name="T103" fmla="*/ 22 h 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"/>
                    <a:gd name="T157" fmla="*/ 0 h 23"/>
                    <a:gd name="T158" fmla="*/ 22 w 22"/>
                    <a:gd name="T159" fmla="*/ 23 h 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8" name="Freeform 1042"/>
                <p:cNvSpPr>
                  <a:spLocks/>
                </p:cNvSpPr>
                <p:nvPr/>
              </p:nvSpPr>
              <p:spPr bwMode="auto">
                <a:xfrm>
                  <a:off x="3404" y="1219"/>
                  <a:ext cx="22" cy="23"/>
                </a:xfrm>
                <a:custGeom>
                  <a:avLst/>
                  <a:gdLst>
                    <a:gd name="T0" fmla="*/ 10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5 h 23"/>
                    <a:gd name="T20" fmla="*/ 0 w 22"/>
                    <a:gd name="T21" fmla="*/ 14 h 23"/>
                    <a:gd name="T22" fmla="*/ 0 w 22"/>
                    <a:gd name="T23" fmla="*/ 13 h 23"/>
                    <a:gd name="T24" fmla="*/ 0 w 22"/>
                    <a:gd name="T25" fmla="*/ 11 h 23"/>
                    <a:gd name="T26" fmla="*/ 0 w 22"/>
                    <a:gd name="T27" fmla="*/ 10 h 23"/>
                    <a:gd name="T28" fmla="*/ 0 w 22"/>
                    <a:gd name="T29" fmla="*/ 8 h 23"/>
                    <a:gd name="T30" fmla="*/ 1 w 22"/>
                    <a:gd name="T31" fmla="*/ 7 h 23"/>
                    <a:gd name="T32" fmla="*/ 1 w 22"/>
                    <a:gd name="T33" fmla="*/ 6 h 23"/>
                    <a:gd name="T34" fmla="*/ 2 w 22"/>
                    <a:gd name="T35" fmla="*/ 4 h 23"/>
                    <a:gd name="T36" fmla="*/ 3 w 22"/>
                    <a:gd name="T37" fmla="*/ 4 h 23"/>
                    <a:gd name="T38" fmla="*/ 4 w 22"/>
                    <a:gd name="T39" fmla="*/ 3 h 23"/>
                    <a:gd name="T40" fmla="*/ 5 w 22"/>
                    <a:gd name="T41" fmla="*/ 2 h 23"/>
                    <a:gd name="T42" fmla="*/ 6 w 22"/>
                    <a:gd name="T43" fmla="*/ 1 h 23"/>
                    <a:gd name="T44" fmla="*/ 7 w 22"/>
                    <a:gd name="T45" fmla="*/ 1 h 23"/>
                    <a:gd name="T46" fmla="*/ 8 w 22"/>
                    <a:gd name="T47" fmla="*/ 1 h 23"/>
                    <a:gd name="T48" fmla="*/ 9 w 22"/>
                    <a:gd name="T49" fmla="*/ 0 h 23"/>
                    <a:gd name="T50" fmla="*/ 10 w 22"/>
                    <a:gd name="T51" fmla="*/ 0 h 23"/>
                    <a:gd name="T52" fmla="*/ 12 w 22"/>
                    <a:gd name="T53" fmla="*/ 0 h 23"/>
                    <a:gd name="T54" fmla="*/ 13 w 22"/>
                    <a:gd name="T55" fmla="*/ 1 h 23"/>
                    <a:gd name="T56" fmla="*/ 14 w 22"/>
                    <a:gd name="T57" fmla="*/ 1 h 23"/>
                    <a:gd name="T58" fmla="*/ 15 w 22"/>
                    <a:gd name="T59" fmla="*/ 2 h 23"/>
                    <a:gd name="T60" fmla="*/ 16 w 22"/>
                    <a:gd name="T61" fmla="*/ 2 h 23"/>
                    <a:gd name="T62" fmla="*/ 17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9 h 23"/>
                    <a:gd name="T74" fmla="*/ 21 w 22"/>
                    <a:gd name="T75" fmla="*/ 10 h 23"/>
                    <a:gd name="T76" fmla="*/ 21 w 22"/>
                    <a:gd name="T77" fmla="*/ 11 h 23"/>
                    <a:gd name="T78" fmla="*/ 21 w 22"/>
                    <a:gd name="T79" fmla="*/ 13 h 23"/>
                    <a:gd name="T80" fmla="*/ 20 w 22"/>
                    <a:gd name="T81" fmla="*/ 14 h 23"/>
                    <a:gd name="T82" fmla="*/ 20 w 22"/>
                    <a:gd name="T83" fmla="*/ 16 h 23"/>
                    <a:gd name="T84" fmla="*/ 19 w 22"/>
                    <a:gd name="T85" fmla="*/ 17 h 23"/>
                    <a:gd name="T86" fmla="*/ 19 w 22"/>
                    <a:gd name="T87" fmla="*/ 18 h 23"/>
                    <a:gd name="T88" fmla="*/ 18 w 22"/>
                    <a:gd name="T89" fmla="*/ 19 h 23"/>
                    <a:gd name="T90" fmla="*/ 17 w 22"/>
                    <a:gd name="T91" fmla="*/ 20 h 23"/>
                    <a:gd name="T92" fmla="*/ 16 w 22"/>
                    <a:gd name="T93" fmla="*/ 21 h 23"/>
                    <a:gd name="T94" fmla="*/ 14 w 22"/>
                    <a:gd name="T95" fmla="*/ 21 h 23"/>
                    <a:gd name="T96" fmla="*/ 13 w 22"/>
                    <a:gd name="T97" fmla="*/ 22 h 23"/>
                    <a:gd name="T98" fmla="*/ 12 w 22"/>
                    <a:gd name="T99" fmla="*/ 22 h 23"/>
                    <a:gd name="T100" fmla="*/ 11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99" name="Freeform 1043"/>
                <p:cNvSpPr>
                  <a:spLocks/>
                </p:cNvSpPr>
                <p:nvPr/>
              </p:nvSpPr>
              <p:spPr bwMode="auto">
                <a:xfrm>
                  <a:off x="3347" y="1172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1 h 23"/>
                    <a:gd name="T6" fmla="*/ 5 w 22"/>
                    <a:gd name="T7" fmla="*/ 21 h 23"/>
                    <a:gd name="T8" fmla="*/ 4 w 22"/>
                    <a:gd name="T9" fmla="*/ 20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1 w 22"/>
                    <a:gd name="T19" fmla="*/ 15 h 23"/>
                    <a:gd name="T20" fmla="*/ 0 w 22"/>
                    <a:gd name="T21" fmla="*/ 14 h 23"/>
                    <a:gd name="T22" fmla="*/ 0 w 22"/>
                    <a:gd name="T23" fmla="*/ 12 h 23"/>
                    <a:gd name="T24" fmla="*/ 0 w 22"/>
                    <a:gd name="T25" fmla="*/ 11 h 23"/>
                    <a:gd name="T26" fmla="*/ 0 w 22"/>
                    <a:gd name="T27" fmla="*/ 9 h 23"/>
                    <a:gd name="T28" fmla="*/ 0 w 22"/>
                    <a:gd name="T29" fmla="*/ 8 h 23"/>
                    <a:gd name="T30" fmla="*/ 1 w 22"/>
                    <a:gd name="T31" fmla="*/ 7 h 23"/>
                    <a:gd name="T32" fmla="*/ 2 w 22"/>
                    <a:gd name="T33" fmla="*/ 5 h 23"/>
                    <a:gd name="T34" fmla="*/ 3 w 22"/>
                    <a:gd name="T35" fmla="*/ 4 h 23"/>
                    <a:gd name="T36" fmla="*/ 4 w 22"/>
                    <a:gd name="T37" fmla="*/ 2 h 23"/>
                    <a:gd name="T38" fmla="*/ 5 w 22"/>
                    <a:gd name="T39" fmla="*/ 2 h 23"/>
                    <a:gd name="T40" fmla="*/ 6 w 22"/>
                    <a:gd name="T41" fmla="*/ 1 h 23"/>
                    <a:gd name="T42" fmla="*/ 7 w 22"/>
                    <a:gd name="T43" fmla="*/ 1 h 23"/>
                    <a:gd name="T44" fmla="*/ 8 w 22"/>
                    <a:gd name="T45" fmla="*/ 1 h 23"/>
                    <a:gd name="T46" fmla="*/ 9 w 22"/>
                    <a:gd name="T47" fmla="*/ 0 h 23"/>
                    <a:gd name="T48" fmla="*/ 11 w 22"/>
                    <a:gd name="T49" fmla="*/ 0 h 23"/>
                    <a:gd name="T50" fmla="*/ 12 w 22"/>
                    <a:gd name="T51" fmla="*/ 0 h 23"/>
                    <a:gd name="T52" fmla="*/ 13 w 22"/>
                    <a:gd name="T53" fmla="*/ 1 h 23"/>
                    <a:gd name="T54" fmla="*/ 15 w 22"/>
                    <a:gd name="T55" fmla="*/ 1 h 23"/>
                    <a:gd name="T56" fmla="*/ 16 w 22"/>
                    <a:gd name="T57" fmla="*/ 2 h 23"/>
                    <a:gd name="T58" fmla="*/ 17 w 22"/>
                    <a:gd name="T59" fmla="*/ 3 h 23"/>
                    <a:gd name="T60" fmla="*/ 17 w 22"/>
                    <a:gd name="T61" fmla="*/ 3 h 23"/>
                    <a:gd name="T62" fmla="*/ 18 w 22"/>
                    <a:gd name="T63" fmla="*/ 5 h 23"/>
                    <a:gd name="T64" fmla="*/ 19 w 22"/>
                    <a:gd name="T65" fmla="*/ 6 h 23"/>
                    <a:gd name="T66" fmla="*/ 20 w 22"/>
                    <a:gd name="T67" fmla="*/ 7 h 23"/>
                    <a:gd name="T68" fmla="*/ 20 w 22"/>
                    <a:gd name="T69" fmla="*/ 8 h 23"/>
                    <a:gd name="T70" fmla="*/ 20 w 22"/>
                    <a:gd name="T71" fmla="*/ 10 h 23"/>
                    <a:gd name="T72" fmla="*/ 21 w 22"/>
                    <a:gd name="T73" fmla="*/ 11 h 23"/>
                    <a:gd name="T74" fmla="*/ 20 w 22"/>
                    <a:gd name="T75" fmla="*/ 13 h 23"/>
                    <a:gd name="T76" fmla="*/ 20 w 22"/>
                    <a:gd name="T77" fmla="*/ 14 h 23"/>
                    <a:gd name="T78" fmla="*/ 20 w 22"/>
                    <a:gd name="T79" fmla="*/ 15 h 23"/>
                    <a:gd name="T80" fmla="*/ 19 w 22"/>
                    <a:gd name="T81" fmla="*/ 16 h 23"/>
                    <a:gd name="T82" fmla="*/ 18 w 22"/>
                    <a:gd name="T83" fmla="*/ 17 h 23"/>
                    <a:gd name="T84" fmla="*/ 18 w 22"/>
                    <a:gd name="T85" fmla="*/ 19 h 23"/>
                    <a:gd name="T86" fmla="*/ 17 w 22"/>
                    <a:gd name="T87" fmla="*/ 20 h 23"/>
                    <a:gd name="T88" fmla="*/ 16 w 22"/>
                    <a:gd name="T89" fmla="*/ 20 h 23"/>
                    <a:gd name="T90" fmla="*/ 14 w 22"/>
                    <a:gd name="T91" fmla="*/ 21 h 23"/>
                    <a:gd name="T92" fmla="*/ 13 w 22"/>
                    <a:gd name="T93" fmla="*/ 21 h 23"/>
                    <a:gd name="T94" fmla="*/ 13 w 22"/>
                    <a:gd name="T95" fmla="*/ 22 h 23"/>
                    <a:gd name="T96" fmla="*/ 11 w 22"/>
                    <a:gd name="T97" fmla="*/ 22 h 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"/>
                    <a:gd name="T148" fmla="*/ 0 h 23"/>
                    <a:gd name="T149" fmla="*/ 22 w 22"/>
                    <a:gd name="T150" fmla="*/ 23 h 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0" name="Freeform 1044"/>
                <p:cNvSpPr>
                  <a:spLocks/>
                </p:cNvSpPr>
                <p:nvPr/>
              </p:nvSpPr>
              <p:spPr bwMode="auto">
                <a:xfrm>
                  <a:off x="3399" y="1165"/>
                  <a:ext cx="21" cy="23"/>
                </a:xfrm>
                <a:custGeom>
                  <a:avLst/>
                  <a:gdLst>
                    <a:gd name="T0" fmla="*/ 9 w 21"/>
                    <a:gd name="T1" fmla="*/ 21 h 23"/>
                    <a:gd name="T2" fmla="*/ 7 w 21"/>
                    <a:gd name="T3" fmla="*/ 21 h 23"/>
                    <a:gd name="T4" fmla="*/ 7 w 21"/>
                    <a:gd name="T5" fmla="*/ 21 h 23"/>
                    <a:gd name="T6" fmla="*/ 6 w 21"/>
                    <a:gd name="T7" fmla="*/ 20 h 23"/>
                    <a:gd name="T8" fmla="*/ 4 w 21"/>
                    <a:gd name="T9" fmla="*/ 20 h 23"/>
                    <a:gd name="T10" fmla="*/ 3 w 21"/>
                    <a:gd name="T11" fmla="*/ 19 h 23"/>
                    <a:gd name="T12" fmla="*/ 3 w 21"/>
                    <a:gd name="T13" fmla="*/ 18 h 23"/>
                    <a:gd name="T14" fmla="*/ 2 w 21"/>
                    <a:gd name="T15" fmla="*/ 18 h 23"/>
                    <a:gd name="T16" fmla="*/ 2 w 21"/>
                    <a:gd name="T17" fmla="*/ 17 h 23"/>
                    <a:gd name="T18" fmla="*/ 1 w 21"/>
                    <a:gd name="T19" fmla="*/ 16 h 23"/>
                    <a:gd name="T20" fmla="*/ 0 w 21"/>
                    <a:gd name="T21" fmla="*/ 14 h 23"/>
                    <a:gd name="T22" fmla="*/ 0 w 21"/>
                    <a:gd name="T23" fmla="*/ 13 h 23"/>
                    <a:gd name="T24" fmla="*/ 0 w 21"/>
                    <a:gd name="T25" fmla="*/ 12 h 23"/>
                    <a:gd name="T26" fmla="*/ 0 w 21"/>
                    <a:gd name="T27" fmla="*/ 10 h 23"/>
                    <a:gd name="T28" fmla="*/ 0 w 21"/>
                    <a:gd name="T29" fmla="*/ 8 h 23"/>
                    <a:gd name="T30" fmla="*/ 0 w 21"/>
                    <a:gd name="T31" fmla="*/ 7 h 23"/>
                    <a:gd name="T32" fmla="*/ 1 w 21"/>
                    <a:gd name="T33" fmla="*/ 6 h 23"/>
                    <a:gd name="T34" fmla="*/ 2 w 21"/>
                    <a:gd name="T35" fmla="*/ 4 h 23"/>
                    <a:gd name="T36" fmla="*/ 3 w 21"/>
                    <a:gd name="T37" fmla="*/ 3 h 23"/>
                    <a:gd name="T38" fmla="*/ 4 w 21"/>
                    <a:gd name="T39" fmla="*/ 2 h 23"/>
                    <a:gd name="T40" fmla="*/ 5 w 21"/>
                    <a:gd name="T41" fmla="*/ 1 h 23"/>
                    <a:gd name="T42" fmla="*/ 6 w 21"/>
                    <a:gd name="T43" fmla="*/ 0 h 23"/>
                    <a:gd name="T44" fmla="*/ 7 w 21"/>
                    <a:gd name="T45" fmla="*/ 0 h 23"/>
                    <a:gd name="T46" fmla="*/ 9 w 21"/>
                    <a:gd name="T47" fmla="*/ 0 h 23"/>
                    <a:gd name="T48" fmla="*/ 10 w 21"/>
                    <a:gd name="T49" fmla="*/ 0 h 23"/>
                    <a:gd name="T50" fmla="*/ 11 w 21"/>
                    <a:gd name="T51" fmla="*/ 0 h 23"/>
                    <a:gd name="T52" fmla="*/ 13 w 21"/>
                    <a:gd name="T53" fmla="*/ 0 h 23"/>
                    <a:gd name="T54" fmla="*/ 14 w 21"/>
                    <a:gd name="T55" fmla="*/ 0 h 23"/>
                    <a:gd name="T56" fmla="*/ 15 w 21"/>
                    <a:gd name="T57" fmla="*/ 1 h 23"/>
                    <a:gd name="T58" fmla="*/ 15 w 21"/>
                    <a:gd name="T59" fmla="*/ 2 h 23"/>
                    <a:gd name="T60" fmla="*/ 17 w 21"/>
                    <a:gd name="T61" fmla="*/ 2 h 23"/>
                    <a:gd name="T62" fmla="*/ 17 w 21"/>
                    <a:gd name="T63" fmla="*/ 3 h 23"/>
                    <a:gd name="T64" fmla="*/ 17 w 21"/>
                    <a:gd name="T65" fmla="*/ 4 h 23"/>
                    <a:gd name="T66" fmla="*/ 18 w 21"/>
                    <a:gd name="T67" fmla="*/ 5 h 23"/>
                    <a:gd name="T68" fmla="*/ 19 w 21"/>
                    <a:gd name="T69" fmla="*/ 6 h 23"/>
                    <a:gd name="T70" fmla="*/ 19 w 21"/>
                    <a:gd name="T71" fmla="*/ 7 h 23"/>
                    <a:gd name="T72" fmla="*/ 19 w 21"/>
                    <a:gd name="T73" fmla="*/ 8 h 23"/>
                    <a:gd name="T74" fmla="*/ 19 w 21"/>
                    <a:gd name="T75" fmla="*/ 10 h 23"/>
                    <a:gd name="T76" fmla="*/ 19 w 21"/>
                    <a:gd name="T77" fmla="*/ 11 h 23"/>
                    <a:gd name="T78" fmla="*/ 19 w 21"/>
                    <a:gd name="T79" fmla="*/ 12 h 23"/>
                    <a:gd name="T80" fmla="*/ 19 w 21"/>
                    <a:gd name="T81" fmla="*/ 14 h 23"/>
                    <a:gd name="T82" fmla="*/ 18 w 21"/>
                    <a:gd name="T83" fmla="*/ 15 h 23"/>
                    <a:gd name="T84" fmla="*/ 18 w 21"/>
                    <a:gd name="T85" fmla="*/ 16 h 23"/>
                    <a:gd name="T86" fmla="*/ 17 w 21"/>
                    <a:gd name="T87" fmla="*/ 17 h 23"/>
                    <a:gd name="T88" fmla="*/ 17 w 21"/>
                    <a:gd name="T89" fmla="*/ 18 h 23"/>
                    <a:gd name="T90" fmla="*/ 16 w 21"/>
                    <a:gd name="T91" fmla="*/ 19 h 23"/>
                    <a:gd name="T92" fmla="*/ 14 w 21"/>
                    <a:gd name="T93" fmla="*/ 20 h 23"/>
                    <a:gd name="T94" fmla="*/ 13 w 21"/>
                    <a:gd name="T95" fmla="*/ 21 h 23"/>
                    <a:gd name="T96" fmla="*/ 12 w 21"/>
                    <a:gd name="T97" fmla="*/ 21 h 23"/>
                    <a:gd name="T98" fmla="*/ 11 w 21"/>
                    <a:gd name="T99" fmla="*/ 21 h 23"/>
                    <a:gd name="T100" fmla="*/ 10 w 21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1"/>
                    <a:gd name="T154" fmla="*/ 0 h 23"/>
                    <a:gd name="T155" fmla="*/ 21 w 21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1" h="23">
                      <a:moveTo>
                        <a:pt x="10" y="22"/>
                      </a:move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1" name="Freeform 1045"/>
                <p:cNvSpPr>
                  <a:spLocks/>
                </p:cNvSpPr>
                <p:nvPr/>
              </p:nvSpPr>
              <p:spPr bwMode="auto">
                <a:xfrm>
                  <a:off x="3389" y="1052"/>
                  <a:ext cx="21" cy="23"/>
                </a:xfrm>
                <a:custGeom>
                  <a:avLst/>
                  <a:gdLst>
                    <a:gd name="T0" fmla="*/ 9 w 21"/>
                    <a:gd name="T1" fmla="*/ 22 h 23"/>
                    <a:gd name="T2" fmla="*/ 8 w 21"/>
                    <a:gd name="T3" fmla="*/ 22 h 23"/>
                    <a:gd name="T4" fmla="*/ 7 w 21"/>
                    <a:gd name="T5" fmla="*/ 22 h 23"/>
                    <a:gd name="T6" fmla="*/ 6 w 21"/>
                    <a:gd name="T7" fmla="*/ 21 h 23"/>
                    <a:gd name="T8" fmla="*/ 5 w 21"/>
                    <a:gd name="T9" fmla="*/ 21 h 23"/>
                    <a:gd name="T10" fmla="*/ 4 w 21"/>
                    <a:gd name="T11" fmla="*/ 20 h 23"/>
                    <a:gd name="T12" fmla="*/ 3 w 21"/>
                    <a:gd name="T13" fmla="*/ 19 h 23"/>
                    <a:gd name="T14" fmla="*/ 2 w 21"/>
                    <a:gd name="T15" fmla="*/ 18 h 23"/>
                    <a:gd name="T16" fmla="*/ 1 w 21"/>
                    <a:gd name="T17" fmla="*/ 17 h 23"/>
                    <a:gd name="T18" fmla="*/ 1 w 21"/>
                    <a:gd name="T19" fmla="*/ 16 h 23"/>
                    <a:gd name="T20" fmla="*/ 0 w 21"/>
                    <a:gd name="T21" fmla="*/ 15 h 23"/>
                    <a:gd name="T22" fmla="*/ 0 w 21"/>
                    <a:gd name="T23" fmla="*/ 14 h 23"/>
                    <a:gd name="T24" fmla="*/ 0 w 21"/>
                    <a:gd name="T25" fmla="*/ 13 h 23"/>
                    <a:gd name="T26" fmla="*/ 0 w 21"/>
                    <a:gd name="T27" fmla="*/ 11 h 23"/>
                    <a:gd name="T28" fmla="*/ 0 w 21"/>
                    <a:gd name="T29" fmla="*/ 10 h 23"/>
                    <a:gd name="T30" fmla="*/ 0 w 21"/>
                    <a:gd name="T31" fmla="*/ 8 h 23"/>
                    <a:gd name="T32" fmla="*/ 0 w 21"/>
                    <a:gd name="T33" fmla="*/ 7 h 23"/>
                    <a:gd name="T34" fmla="*/ 1 w 21"/>
                    <a:gd name="T35" fmla="*/ 6 h 23"/>
                    <a:gd name="T36" fmla="*/ 1 w 21"/>
                    <a:gd name="T37" fmla="*/ 5 h 23"/>
                    <a:gd name="T38" fmla="*/ 2 w 21"/>
                    <a:gd name="T39" fmla="*/ 4 h 23"/>
                    <a:gd name="T40" fmla="*/ 4 w 21"/>
                    <a:gd name="T41" fmla="*/ 2 h 23"/>
                    <a:gd name="T42" fmla="*/ 5 w 21"/>
                    <a:gd name="T43" fmla="*/ 1 h 23"/>
                    <a:gd name="T44" fmla="*/ 6 w 21"/>
                    <a:gd name="T45" fmla="*/ 1 h 23"/>
                    <a:gd name="T46" fmla="*/ 7 w 21"/>
                    <a:gd name="T47" fmla="*/ 0 h 23"/>
                    <a:gd name="T48" fmla="*/ 8 w 21"/>
                    <a:gd name="T49" fmla="*/ 0 h 23"/>
                    <a:gd name="T50" fmla="*/ 10 w 21"/>
                    <a:gd name="T51" fmla="*/ 0 h 23"/>
                    <a:gd name="T52" fmla="*/ 11 w 21"/>
                    <a:gd name="T53" fmla="*/ 0 h 23"/>
                    <a:gd name="T54" fmla="*/ 12 w 21"/>
                    <a:gd name="T55" fmla="*/ 0 h 23"/>
                    <a:gd name="T56" fmla="*/ 13 w 21"/>
                    <a:gd name="T57" fmla="*/ 1 h 23"/>
                    <a:gd name="T58" fmla="*/ 15 w 21"/>
                    <a:gd name="T59" fmla="*/ 1 h 23"/>
                    <a:gd name="T60" fmla="*/ 15 w 21"/>
                    <a:gd name="T61" fmla="*/ 2 h 23"/>
                    <a:gd name="T62" fmla="*/ 16 w 21"/>
                    <a:gd name="T63" fmla="*/ 3 h 23"/>
                    <a:gd name="T64" fmla="*/ 17 w 21"/>
                    <a:gd name="T65" fmla="*/ 3 h 23"/>
                    <a:gd name="T66" fmla="*/ 17 w 21"/>
                    <a:gd name="T67" fmla="*/ 4 h 23"/>
                    <a:gd name="T68" fmla="*/ 18 w 21"/>
                    <a:gd name="T69" fmla="*/ 5 h 23"/>
                    <a:gd name="T70" fmla="*/ 19 w 21"/>
                    <a:gd name="T71" fmla="*/ 6 h 23"/>
                    <a:gd name="T72" fmla="*/ 19 w 21"/>
                    <a:gd name="T73" fmla="*/ 7 h 23"/>
                    <a:gd name="T74" fmla="*/ 20 w 21"/>
                    <a:gd name="T75" fmla="*/ 8 h 23"/>
                    <a:gd name="T76" fmla="*/ 20 w 21"/>
                    <a:gd name="T77" fmla="*/ 10 h 23"/>
                    <a:gd name="T78" fmla="*/ 20 w 21"/>
                    <a:gd name="T79" fmla="*/ 11 h 23"/>
                    <a:gd name="T80" fmla="*/ 20 w 21"/>
                    <a:gd name="T81" fmla="*/ 13 h 23"/>
                    <a:gd name="T82" fmla="*/ 19 w 21"/>
                    <a:gd name="T83" fmla="*/ 14 h 23"/>
                    <a:gd name="T84" fmla="*/ 19 w 21"/>
                    <a:gd name="T85" fmla="*/ 15 h 23"/>
                    <a:gd name="T86" fmla="*/ 18 w 21"/>
                    <a:gd name="T87" fmla="*/ 16 h 23"/>
                    <a:gd name="T88" fmla="*/ 18 w 21"/>
                    <a:gd name="T89" fmla="*/ 18 h 23"/>
                    <a:gd name="T90" fmla="*/ 17 w 21"/>
                    <a:gd name="T91" fmla="*/ 19 h 23"/>
                    <a:gd name="T92" fmla="*/ 16 w 21"/>
                    <a:gd name="T93" fmla="*/ 20 h 23"/>
                    <a:gd name="T94" fmla="*/ 15 w 21"/>
                    <a:gd name="T95" fmla="*/ 20 h 23"/>
                    <a:gd name="T96" fmla="*/ 14 w 21"/>
                    <a:gd name="T97" fmla="*/ 21 h 23"/>
                    <a:gd name="T98" fmla="*/ 13 w 21"/>
                    <a:gd name="T99" fmla="*/ 21 h 23"/>
                    <a:gd name="T100" fmla="*/ 12 w 21"/>
                    <a:gd name="T101" fmla="*/ 22 h 23"/>
                    <a:gd name="T102" fmla="*/ 11 w 21"/>
                    <a:gd name="T103" fmla="*/ 22 h 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"/>
                    <a:gd name="T157" fmla="*/ 0 h 23"/>
                    <a:gd name="T158" fmla="*/ 21 w 21"/>
                    <a:gd name="T159" fmla="*/ 23 h 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" h="23">
                      <a:moveTo>
                        <a:pt x="10" y="22"/>
                      </a:move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2" name="Freeform 1046"/>
                <p:cNvSpPr>
                  <a:spLocks/>
                </p:cNvSpPr>
                <p:nvPr/>
              </p:nvSpPr>
              <p:spPr bwMode="auto">
                <a:xfrm>
                  <a:off x="3374" y="1115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20 h 23"/>
                    <a:gd name="T14" fmla="*/ 3 w 22"/>
                    <a:gd name="T15" fmla="*/ 19 h 23"/>
                    <a:gd name="T16" fmla="*/ 2 w 22"/>
                    <a:gd name="T17" fmla="*/ 18 h 23"/>
                    <a:gd name="T18" fmla="*/ 1 w 22"/>
                    <a:gd name="T19" fmla="*/ 17 h 23"/>
                    <a:gd name="T20" fmla="*/ 1 w 22"/>
                    <a:gd name="T21" fmla="*/ 16 h 23"/>
                    <a:gd name="T22" fmla="*/ 0 w 22"/>
                    <a:gd name="T23" fmla="*/ 15 h 23"/>
                    <a:gd name="T24" fmla="*/ 0 w 22"/>
                    <a:gd name="T25" fmla="*/ 14 h 23"/>
                    <a:gd name="T26" fmla="*/ 0 w 22"/>
                    <a:gd name="T27" fmla="*/ 13 h 23"/>
                    <a:gd name="T28" fmla="*/ 0 w 22"/>
                    <a:gd name="T29" fmla="*/ 11 h 23"/>
                    <a:gd name="T30" fmla="*/ 0 w 22"/>
                    <a:gd name="T31" fmla="*/ 10 h 23"/>
                    <a:gd name="T32" fmla="*/ 0 w 22"/>
                    <a:gd name="T33" fmla="*/ 8 h 23"/>
                    <a:gd name="T34" fmla="*/ 0 w 22"/>
                    <a:gd name="T35" fmla="*/ 7 h 23"/>
                    <a:gd name="T36" fmla="*/ 1 w 22"/>
                    <a:gd name="T37" fmla="*/ 5 h 23"/>
                    <a:gd name="T38" fmla="*/ 2 w 22"/>
                    <a:gd name="T39" fmla="*/ 5 h 23"/>
                    <a:gd name="T40" fmla="*/ 3 w 22"/>
                    <a:gd name="T41" fmla="*/ 4 h 23"/>
                    <a:gd name="T42" fmla="*/ 4 w 22"/>
                    <a:gd name="T43" fmla="*/ 3 h 23"/>
                    <a:gd name="T44" fmla="*/ 5 w 22"/>
                    <a:gd name="T45" fmla="*/ 2 h 23"/>
                    <a:gd name="T46" fmla="*/ 6 w 22"/>
                    <a:gd name="T47" fmla="*/ 1 h 23"/>
                    <a:gd name="T48" fmla="*/ 7 w 22"/>
                    <a:gd name="T49" fmla="*/ 1 h 23"/>
                    <a:gd name="T50" fmla="*/ 9 w 22"/>
                    <a:gd name="T51" fmla="*/ 0 h 23"/>
                    <a:gd name="T52" fmla="*/ 10 w 22"/>
                    <a:gd name="T53" fmla="*/ 0 h 23"/>
                    <a:gd name="T54" fmla="*/ 12 w 22"/>
                    <a:gd name="T55" fmla="*/ 0 h 23"/>
                    <a:gd name="T56" fmla="*/ 13 w 22"/>
                    <a:gd name="T57" fmla="*/ 1 h 23"/>
                    <a:gd name="T58" fmla="*/ 14 w 22"/>
                    <a:gd name="T59" fmla="*/ 1 h 23"/>
                    <a:gd name="T60" fmla="*/ 15 w 22"/>
                    <a:gd name="T61" fmla="*/ 2 h 23"/>
                    <a:gd name="T62" fmla="*/ 16 w 22"/>
                    <a:gd name="T63" fmla="*/ 2 h 23"/>
                    <a:gd name="T64" fmla="*/ 17 w 22"/>
                    <a:gd name="T65" fmla="*/ 3 h 23"/>
                    <a:gd name="T66" fmla="*/ 18 w 22"/>
                    <a:gd name="T67" fmla="*/ 4 h 23"/>
                    <a:gd name="T68" fmla="*/ 19 w 22"/>
                    <a:gd name="T69" fmla="*/ 5 h 23"/>
                    <a:gd name="T70" fmla="*/ 20 w 22"/>
                    <a:gd name="T71" fmla="*/ 6 h 23"/>
                    <a:gd name="T72" fmla="*/ 20 w 22"/>
                    <a:gd name="T73" fmla="*/ 8 h 23"/>
                    <a:gd name="T74" fmla="*/ 21 w 22"/>
                    <a:gd name="T75" fmla="*/ 9 h 23"/>
                    <a:gd name="T76" fmla="*/ 21 w 22"/>
                    <a:gd name="T77" fmla="*/ 10 h 23"/>
                    <a:gd name="T78" fmla="*/ 21 w 22"/>
                    <a:gd name="T79" fmla="*/ 12 h 23"/>
                    <a:gd name="T80" fmla="*/ 21 w 22"/>
                    <a:gd name="T81" fmla="*/ 13 h 23"/>
                    <a:gd name="T82" fmla="*/ 20 w 22"/>
                    <a:gd name="T83" fmla="*/ 15 h 23"/>
                    <a:gd name="T84" fmla="*/ 20 w 22"/>
                    <a:gd name="T85" fmla="*/ 16 h 23"/>
                    <a:gd name="T86" fmla="*/ 19 w 22"/>
                    <a:gd name="T87" fmla="*/ 17 h 23"/>
                    <a:gd name="T88" fmla="*/ 18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1 h 23"/>
                    <a:gd name="T94" fmla="*/ 14 w 22"/>
                    <a:gd name="T95" fmla="*/ 21 h 23"/>
                    <a:gd name="T96" fmla="*/ 14 w 22"/>
                    <a:gd name="T97" fmla="*/ 22 h 23"/>
                    <a:gd name="T98" fmla="*/ 12 w 22"/>
                    <a:gd name="T99" fmla="*/ 22 h 23"/>
                    <a:gd name="T100" fmla="*/ 11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3" name="Freeform 1047"/>
                <p:cNvSpPr>
                  <a:spLocks/>
                </p:cNvSpPr>
                <p:nvPr/>
              </p:nvSpPr>
              <p:spPr bwMode="auto">
                <a:xfrm>
                  <a:off x="3258" y="1241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6 w 22"/>
                    <a:gd name="T5" fmla="*/ 22 h 23"/>
                    <a:gd name="T6" fmla="*/ 5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8 h 23"/>
                    <a:gd name="T16" fmla="*/ 1 w 22"/>
                    <a:gd name="T17" fmla="*/ 17 h 23"/>
                    <a:gd name="T18" fmla="*/ 1 w 22"/>
                    <a:gd name="T19" fmla="*/ 16 h 23"/>
                    <a:gd name="T20" fmla="*/ 0 w 22"/>
                    <a:gd name="T21" fmla="*/ 15 h 23"/>
                    <a:gd name="T22" fmla="*/ 0 w 22"/>
                    <a:gd name="T23" fmla="*/ 14 h 23"/>
                    <a:gd name="T24" fmla="*/ 0 w 22"/>
                    <a:gd name="T25" fmla="*/ 12 h 23"/>
                    <a:gd name="T26" fmla="*/ 0 w 22"/>
                    <a:gd name="T27" fmla="*/ 11 h 23"/>
                    <a:gd name="T28" fmla="*/ 0 w 22"/>
                    <a:gd name="T29" fmla="*/ 9 h 23"/>
                    <a:gd name="T30" fmla="*/ 0 w 22"/>
                    <a:gd name="T31" fmla="*/ 8 h 23"/>
                    <a:gd name="T32" fmla="*/ 1 w 22"/>
                    <a:gd name="T33" fmla="*/ 6 h 23"/>
                    <a:gd name="T34" fmla="*/ 1 w 22"/>
                    <a:gd name="T35" fmla="*/ 5 h 23"/>
                    <a:gd name="T36" fmla="*/ 2 w 22"/>
                    <a:gd name="T37" fmla="*/ 4 h 23"/>
                    <a:gd name="T38" fmla="*/ 3 w 22"/>
                    <a:gd name="T39" fmla="*/ 3 h 23"/>
                    <a:gd name="T40" fmla="*/ 4 w 22"/>
                    <a:gd name="T41" fmla="*/ 2 h 23"/>
                    <a:gd name="T42" fmla="*/ 5 w 22"/>
                    <a:gd name="T43" fmla="*/ 2 h 23"/>
                    <a:gd name="T44" fmla="*/ 6 w 22"/>
                    <a:gd name="T45" fmla="*/ 1 h 23"/>
                    <a:gd name="T46" fmla="*/ 7 w 22"/>
                    <a:gd name="T47" fmla="*/ 1 h 23"/>
                    <a:gd name="T48" fmla="*/ 8 w 22"/>
                    <a:gd name="T49" fmla="*/ 0 h 23"/>
                    <a:gd name="T50" fmla="*/ 10 w 22"/>
                    <a:gd name="T51" fmla="*/ 0 h 23"/>
                    <a:gd name="T52" fmla="*/ 11 w 22"/>
                    <a:gd name="T53" fmla="*/ 0 h 23"/>
                    <a:gd name="T54" fmla="*/ 12 w 22"/>
                    <a:gd name="T55" fmla="*/ 0 h 23"/>
                    <a:gd name="T56" fmla="*/ 13 w 22"/>
                    <a:gd name="T57" fmla="*/ 1 h 23"/>
                    <a:gd name="T58" fmla="*/ 14 w 22"/>
                    <a:gd name="T59" fmla="*/ 1 h 23"/>
                    <a:gd name="T60" fmla="*/ 16 w 22"/>
                    <a:gd name="T61" fmla="*/ 2 h 23"/>
                    <a:gd name="T62" fmla="*/ 16 w 22"/>
                    <a:gd name="T63" fmla="*/ 3 h 23"/>
                    <a:gd name="T64" fmla="*/ 18 w 22"/>
                    <a:gd name="T65" fmla="*/ 4 h 23"/>
                    <a:gd name="T66" fmla="*/ 18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0 w 22"/>
                    <a:gd name="T75" fmla="*/ 9 h 23"/>
                    <a:gd name="T76" fmla="*/ 20 w 22"/>
                    <a:gd name="T77" fmla="*/ 11 h 23"/>
                    <a:gd name="T78" fmla="*/ 20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7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1 h 23"/>
                    <a:gd name="T94" fmla="*/ 14 w 22"/>
                    <a:gd name="T95" fmla="*/ 21 h 23"/>
                    <a:gd name="T96" fmla="*/ 13 w 22"/>
                    <a:gd name="T97" fmla="*/ 22 h 23"/>
                    <a:gd name="T98" fmla="*/ 12 w 22"/>
                    <a:gd name="T99" fmla="*/ 22 h 23"/>
                    <a:gd name="T100" fmla="*/ 10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4" name="Freeform 1048"/>
                <p:cNvSpPr>
                  <a:spLocks/>
                </p:cNvSpPr>
                <p:nvPr/>
              </p:nvSpPr>
              <p:spPr bwMode="auto">
                <a:xfrm>
                  <a:off x="3236" y="1185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4 w 22"/>
                    <a:gd name="T13" fmla="*/ 19 h 23"/>
                    <a:gd name="T14" fmla="*/ 3 w 22"/>
                    <a:gd name="T15" fmla="*/ 19 h 23"/>
                    <a:gd name="T16" fmla="*/ 2 w 22"/>
                    <a:gd name="T17" fmla="*/ 18 h 23"/>
                    <a:gd name="T18" fmla="*/ 1 w 22"/>
                    <a:gd name="T19" fmla="*/ 17 h 23"/>
                    <a:gd name="T20" fmla="*/ 1 w 22"/>
                    <a:gd name="T21" fmla="*/ 16 h 23"/>
                    <a:gd name="T22" fmla="*/ 0 w 22"/>
                    <a:gd name="T23" fmla="*/ 14 h 23"/>
                    <a:gd name="T24" fmla="*/ 0 w 22"/>
                    <a:gd name="T25" fmla="*/ 13 h 23"/>
                    <a:gd name="T26" fmla="*/ 0 w 22"/>
                    <a:gd name="T27" fmla="*/ 11 h 23"/>
                    <a:gd name="T28" fmla="*/ 0 w 22"/>
                    <a:gd name="T29" fmla="*/ 10 h 23"/>
                    <a:gd name="T30" fmla="*/ 0 w 22"/>
                    <a:gd name="T31" fmla="*/ 8 h 23"/>
                    <a:gd name="T32" fmla="*/ 1 w 22"/>
                    <a:gd name="T33" fmla="*/ 7 h 23"/>
                    <a:gd name="T34" fmla="*/ 1 w 22"/>
                    <a:gd name="T35" fmla="*/ 5 h 23"/>
                    <a:gd name="T36" fmla="*/ 2 w 22"/>
                    <a:gd name="T37" fmla="*/ 4 h 23"/>
                    <a:gd name="T38" fmla="*/ 3 w 22"/>
                    <a:gd name="T39" fmla="*/ 3 h 23"/>
                    <a:gd name="T40" fmla="*/ 4 w 22"/>
                    <a:gd name="T41" fmla="*/ 2 h 23"/>
                    <a:gd name="T42" fmla="*/ 5 w 22"/>
                    <a:gd name="T43" fmla="*/ 2 h 23"/>
                    <a:gd name="T44" fmla="*/ 6 w 22"/>
                    <a:gd name="T45" fmla="*/ 1 h 23"/>
                    <a:gd name="T46" fmla="*/ 7 w 22"/>
                    <a:gd name="T47" fmla="*/ 1 h 23"/>
                    <a:gd name="T48" fmla="*/ 8 w 22"/>
                    <a:gd name="T49" fmla="*/ 0 h 23"/>
                    <a:gd name="T50" fmla="*/ 9 w 22"/>
                    <a:gd name="T51" fmla="*/ 0 h 23"/>
                    <a:gd name="T52" fmla="*/ 11 w 22"/>
                    <a:gd name="T53" fmla="*/ 0 h 23"/>
                    <a:gd name="T54" fmla="*/ 12 w 22"/>
                    <a:gd name="T55" fmla="*/ 0 h 23"/>
                    <a:gd name="T56" fmla="*/ 13 w 22"/>
                    <a:gd name="T57" fmla="*/ 1 h 23"/>
                    <a:gd name="T58" fmla="*/ 15 w 22"/>
                    <a:gd name="T59" fmla="*/ 1 h 23"/>
                    <a:gd name="T60" fmla="*/ 16 w 22"/>
                    <a:gd name="T61" fmla="*/ 2 h 23"/>
                    <a:gd name="T62" fmla="*/ 17 w 22"/>
                    <a:gd name="T63" fmla="*/ 3 h 23"/>
                    <a:gd name="T64" fmla="*/ 17 w 22"/>
                    <a:gd name="T65" fmla="*/ 4 h 23"/>
                    <a:gd name="T66" fmla="*/ 18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0 w 22"/>
                    <a:gd name="T75" fmla="*/ 9 h 23"/>
                    <a:gd name="T76" fmla="*/ 20 w 22"/>
                    <a:gd name="T77" fmla="*/ 11 h 23"/>
                    <a:gd name="T78" fmla="*/ 20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7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1 h 23"/>
                    <a:gd name="T94" fmla="*/ 13 w 22"/>
                    <a:gd name="T95" fmla="*/ 22 h 23"/>
                    <a:gd name="T96" fmla="*/ 12 w 22"/>
                    <a:gd name="T97" fmla="*/ 22 h 23"/>
                    <a:gd name="T98" fmla="*/ 11 w 22"/>
                    <a:gd name="T99" fmla="*/ 22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3"/>
                    <a:gd name="T152" fmla="*/ 22 w 22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5" name="Freeform 1049"/>
                <p:cNvSpPr>
                  <a:spLocks/>
                </p:cNvSpPr>
                <p:nvPr/>
              </p:nvSpPr>
              <p:spPr bwMode="auto">
                <a:xfrm>
                  <a:off x="3412" y="1297"/>
                  <a:ext cx="22" cy="23"/>
                </a:xfrm>
                <a:custGeom>
                  <a:avLst/>
                  <a:gdLst>
                    <a:gd name="T0" fmla="*/ 10 w 22"/>
                    <a:gd name="T1" fmla="*/ 21 h 23"/>
                    <a:gd name="T2" fmla="*/ 8 w 22"/>
                    <a:gd name="T3" fmla="*/ 21 h 23"/>
                    <a:gd name="T4" fmla="*/ 7 w 22"/>
                    <a:gd name="T5" fmla="*/ 21 h 23"/>
                    <a:gd name="T6" fmla="*/ 6 w 22"/>
                    <a:gd name="T7" fmla="*/ 20 h 23"/>
                    <a:gd name="T8" fmla="*/ 5 w 22"/>
                    <a:gd name="T9" fmla="*/ 20 h 23"/>
                    <a:gd name="T10" fmla="*/ 4 w 22"/>
                    <a:gd name="T11" fmla="*/ 19 h 23"/>
                    <a:gd name="T12" fmla="*/ 3 w 22"/>
                    <a:gd name="T13" fmla="*/ 18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1 w 22"/>
                    <a:gd name="T19" fmla="*/ 15 h 23"/>
                    <a:gd name="T20" fmla="*/ 0 w 22"/>
                    <a:gd name="T21" fmla="*/ 13 h 23"/>
                    <a:gd name="T22" fmla="*/ 0 w 22"/>
                    <a:gd name="T23" fmla="*/ 12 h 23"/>
                    <a:gd name="T24" fmla="*/ 0 w 22"/>
                    <a:gd name="T25" fmla="*/ 10 h 23"/>
                    <a:gd name="T26" fmla="*/ 0 w 22"/>
                    <a:gd name="T27" fmla="*/ 9 h 23"/>
                    <a:gd name="T28" fmla="*/ 0 w 22"/>
                    <a:gd name="T29" fmla="*/ 8 h 23"/>
                    <a:gd name="T30" fmla="*/ 1 w 22"/>
                    <a:gd name="T31" fmla="*/ 7 h 23"/>
                    <a:gd name="T32" fmla="*/ 1 w 22"/>
                    <a:gd name="T33" fmla="*/ 5 h 23"/>
                    <a:gd name="T34" fmla="*/ 2 w 22"/>
                    <a:gd name="T35" fmla="*/ 4 h 23"/>
                    <a:gd name="T36" fmla="*/ 3 w 22"/>
                    <a:gd name="T37" fmla="*/ 3 h 23"/>
                    <a:gd name="T38" fmla="*/ 4 w 22"/>
                    <a:gd name="T39" fmla="*/ 2 h 23"/>
                    <a:gd name="T40" fmla="*/ 5 w 22"/>
                    <a:gd name="T41" fmla="*/ 2 h 23"/>
                    <a:gd name="T42" fmla="*/ 5 w 22"/>
                    <a:gd name="T43" fmla="*/ 1 h 23"/>
                    <a:gd name="T44" fmla="*/ 6 w 22"/>
                    <a:gd name="T45" fmla="*/ 0 h 23"/>
                    <a:gd name="T46" fmla="*/ 8 w 22"/>
                    <a:gd name="T47" fmla="*/ 0 h 23"/>
                    <a:gd name="T48" fmla="*/ 9 w 22"/>
                    <a:gd name="T49" fmla="*/ 0 h 23"/>
                    <a:gd name="T50" fmla="*/ 10 w 22"/>
                    <a:gd name="T51" fmla="*/ 0 h 23"/>
                    <a:gd name="T52" fmla="*/ 12 w 22"/>
                    <a:gd name="T53" fmla="*/ 0 h 23"/>
                    <a:gd name="T54" fmla="*/ 13 w 22"/>
                    <a:gd name="T55" fmla="*/ 0 h 23"/>
                    <a:gd name="T56" fmla="*/ 14 w 22"/>
                    <a:gd name="T57" fmla="*/ 1 h 23"/>
                    <a:gd name="T58" fmla="*/ 16 w 22"/>
                    <a:gd name="T59" fmla="*/ 1 h 23"/>
                    <a:gd name="T60" fmla="*/ 16 w 22"/>
                    <a:gd name="T61" fmla="*/ 2 h 23"/>
                    <a:gd name="T62" fmla="*/ 18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20 w 22"/>
                    <a:gd name="T69" fmla="*/ 6 h 23"/>
                    <a:gd name="T70" fmla="*/ 20 w 22"/>
                    <a:gd name="T71" fmla="*/ 7 h 23"/>
                    <a:gd name="T72" fmla="*/ 21 w 22"/>
                    <a:gd name="T73" fmla="*/ 9 h 23"/>
                    <a:gd name="T74" fmla="*/ 21 w 22"/>
                    <a:gd name="T75" fmla="*/ 10 h 23"/>
                    <a:gd name="T76" fmla="*/ 21 w 22"/>
                    <a:gd name="T77" fmla="*/ 12 h 23"/>
                    <a:gd name="T78" fmla="*/ 20 w 22"/>
                    <a:gd name="T79" fmla="*/ 13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6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0 h 23"/>
                    <a:gd name="T94" fmla="*/ 14 w 22"/>
                    <a:gd name="T95" fmla="*/ 21 h 23"/>
                    <a:gd name="T96" fmla="*/ 12 w 22"/>
                    <a:gd name="T97" fmla="*/ 21 h 23"/>
                    <a:gd name="T98" fmla="*/ 11 w 22"/>
                    <a:gd name="T99" fmla="*/ 21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3"/>
                    <a:gd name="T152" fmla="*/ 22 w 22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3">
                      <a:moveTo>
                        <a:pt x="10" y="22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6" name="Freeform 1050"/>
                <p:cNvSpPr>
                  <a:spLocks/>
                </p:cNvSpPr>
                <p:nvPr/>
              </p:nvSpPr>
              <p:spPr bwMode="auto">
                <a:xfrm>
                  <a:off x="3312" y="1282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1 h 23"/>
                    <a:gd name="T6" fmla="*/ 5 w 22"/>
                    <a:gd name="T7" fmla="*/ 21 h 23"/>
                    <a:gd name="T8" fmla="*/ 5 w 22"/>
                    <a:gd name="T9" fmla="*/ 20 h 23"/>
                    <a:gd name="T10" fmla="*/ 4 w 22"/>
                    <a:gd name="T11" fmla="*/ 19 h 23"/>
                    <a:gd name="T12" fmla="*/ 2 w 22"/>
                    <a:gd name="T13" fmla="*/ 18 h 23"/>
                    <a:gd name="T14" fmla="*/ 1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5 h 23"/>
                    <a:gd name="T20" fmla="*/ 0 w 22"/>
                    <a:gd name="T21" fmla="*/ 13 h 23"/>
                    <a:gd name="T22" fmla="*/ 0 w 22"/>
                    <a:gd name="T23" fmla="*/ 12 h 23"/>
                    <a:gd name="T24" fmla="*/ 0 w 22"/>
                    <a:gd name="T25" fmla="*/ 10 h 23"/>
                    <a:gd name="T26" fmla="*/ 0 w 22"/>
                    <a:gd name="T27" fmla="*/ 8 h 23"/>
                    <a:gd name="T28" fmla="*/ 0 w 22"/>
                    <a:gd name="T29" fmla="*/ 7 h 23"/>
                    <a:gd name="T30" fmla="*/ 1 w 22"/>
                    <a:gd name="T31" fmla="*/ 5 h 23"/>
                    <a:gd name="T32" fmla="*/ 2 w 22"/>
                    <a:gd name="T33" fmla="*/ 4 h 23"/>
                    <a:gd name="T34" fmla="*/ 3 w 22"/>
                    <a:gd name="T35" fmla="*/ 3 h 23"/>
                    <a:gd name="T36" fmla="*/ 4 w 22"/>
                    <a:gd name="T37" fmla="*/ 2 h 23"/>
                    <a:gd name="T38" fmla="*/ 5 w 22"/>
                    <a:gd name="T39" fmla="*/ 1 h 23"/>
                    <a:gd name="T40" fmla="*/ 7 w 22"/>
                    <a:gd name="T41" fmla="*/ 0 h 23"/>
                    <a:gd name="T42" fmla="*/ 8 w 22"/>
                    <a:gd name="T43" fmla="*/ 0 h 23"/>
                    <a:gd name="T44" fmla="*/ 10 w 22"/>
                    <a:gd name="T45" fmla="*/ 0 h 23"/>
                    <a:gd name="T46" fmla="*/ 11 w 22"/>
                    <a:gd name="T47" fmla="*/ 0 h 23"/>
                    <a:gd name="T48" fmla="*/ 12 w 22"/>
                    <a:gd name="T49" fmla="*/ 0 h 23"/>
                    <a:gd name="T50" fmla="*/ 14 w 22"/>
                    <a:gd name="T51" fmla="*/ 1 h 23"/>
                    <a:gd name="T52" fmla="*/ 15 w 22"/>
                    <a:gd name="T53" fmla="*/ 1 h 23"/>
                    <a:gd name="T54" fmla="*/ 16 w 22"/>
                    <a:gd name="T55" fmla="*/ 2 h 23"/>
                    <a:gd name="T56" fmla="*/ 17 w 22"/>
                    <a:gd name="T57" fmla="*/ 3 h 23"/>
                    <a:gd name="T58" fmla="*/ 18 w 22"/>
                    <a:gd name="T59" fmla="*/ 4 h 23"/>
                    <a:gd name="T60" fmla="*/ 18 w 22"/>
                    <a:gd name="T61" fmla="*/ 5 h 23"/>
                    <a:gd name="T62" fmla="*/ 19 w 22"/>
                    <a:gd name="T63" fmla="*/ 6 h 23"/>
                    <a:gd name="T64" fmla="*/ 20 w 22"/>
                    <a:gd name="T65" fmla="*/ 8 h 23"/>
                    <a:gd name="T66" fmla="*/ 20 w 22"/>
                    <a:gd name="T67" fmla="*/ 9 h 23"/>
                    <a:gd name="T68" fmla="*/ 20 w 22"/>
                    <a:gd name="T69" fmla="*/ 11 h 23"/>
                    <a:gd name="T70" fmla="*/ 20 w 22"/>
                    <a:gd name="T71" fmla="*/ 12 h 23"/>
                    <a:gd name="T72" fmla="*/ 20 w 22"/>
                    <a:gd name="T73" fmla="*/ 13 h 23"/>
                    <a:gd name="T74" fmla="*/ 20 w 22"/>
                    <a:gd name="T75" fmla="*/ 14 h 23"/>
                    <a:gd name="T76" fmla="*/ 19 w 22"/>
                    <a:gd name="T77" fmla="*/ 15 h 23"/>
                    <a:gd name="T78" fmla="*/ 19 w 22"/>
                    <a:gd name="T79" fmla="*/ 17 h 23"/>
                    <a:gd name="T80" fmla="*/ 18 w 22"/>
                    <a:gd name="T81" fmla="*/ 18 h 23"/>
                    <a:gd name="T82" fmla="*/ 17 w 22"/>
                    <a:gd name="T83" fmla="*/ 19 h 23"/>
                    <a:gd name="T84" fmla="*/ 16 w 22"/>
                    <a:gd name="T85" fmla="*/ 20 h 23"/>
                    <a:gd name="T86" fmla="*/ 16 w 22"/>
                    <a:gd name="T87" fmla="*/ 20 h 23"/>
                    <a:gd name="T88" fmla="*/ 15 w 22"/>
                    <a:gd name="T89" fmla="*/ 21 h 23"/>
                    <a:gd name="T90" fmla="*/ 13 w 22"/>
                    <a:gd name="T91" fmla="*/ 21 h 23"/>
                    <a:gd name="T92" fmla="*/ 12 w 22"/>
                    <a:gd name="T93" fmla="*/ 22 h 23"/>
                    <a:gd name="T94" fmla="*/ 11 w 22"/>
                    <a:gd name="T95" fmla="*/ 22 h 2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"/>
                    <a:gd name="T145" fmla="*/ 0 h 23"/>
                    <a:gd name="T146" fmla="*/ 22 w 22"/>
                    <a:gd name="T147" fmla="*/ 23 h 2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07" name="Freeform 1051"/>
                <p:cNvSpPr>
                  <a:spLocks/>
                </p:cNvSpPr>
                <p:nvPr/>
              </p:nvSpPr>
              <p:spPr bwMode="auto">
                <a:xfrm>
                  <a:off x="3351" y="1032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6 w 22"/>
                    <a:gd name="T5" fmla="*/ 21 h 23"/>
                    <a:gd name="T6" fmla="*/ 5 w 22"/>
                    <a:gd name="T7" fmla="*/ 21 h 23"/>
                    <a:gd name="T8" fmla="*/ 4 w 22"/>
                    <a:gd name="T9" fmla="*/ 20 h 23"/>
                    <a:gd name="T10" fmla="*/ 3 w 22"/>
                    <a:gd name="T11" fmla="*/ 19 h 23"/>
                    <a:gd name="T12" fmla="*/ 2 w 22"/>
                    <a:gd name="T13" fmla="*/ 18 h 23"/>
                    <a:gd name="T14" fmla="*/ 1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5 h 23"/>
                    <a:gd name="T20" fmla="*/ 0 w 22"/>
                    <a:gd name="T21" fmla="*/ 13 h 23"/>
                    <a:gd name="T22" fmla="*/ 0 w 22"/>
                    <a:gd name="T23" fmla="*/ 12 h 23"/>
                    <a:gd name="T24" fmla="*/ 0 w 22"/>
                    <a:gd name="T25" fmla="*/ 10 h 23"/>
                    <a:gd name="T26" fmla="*/ 0 w 22"/>
                    <a:gd name="T27" fmla="*/ 8 h 23"/>
                    <a:gd name="T28" fmla="*/ 1 w 22"/>
                    <a:gd name="T29" fmla="*/ 7 h 23"/>
                    <a:gd name="T30" fmla="*/ 1 w 22"/>
                    <a:gd name="T31" fmla="*/ 5 h 23"/>
                    <a:gd name="T32" fmla="*/ 2 w 22"/>
                    <a:gd name="T33" fmla="*/ 4 h 23"/>
                    <a:gd name="T34" fmla="*/ 3 w 22"/>
                    <a:gd name="T35" fmla="*/ 4 h 23"/>
                    <a:gd name="T36" fmla="*/ 4 w 22"/>
                    <a:gd name="T37" fmla="*/ 3 h 23"/>
                    <a:gd name="T38" fmla="*/ 5 w 22"/>
                    <a:gd name="T39" fmla="*/ 2 h 23"/>
                    <a:gd name="T40" fmla="*/ 6 w 22"/>
                    <a:gd name="T41" fmla="*/ 1 h 23"/>
                    <a:gd name="T42" fmla="*/ 7 w 22"/>
                    <a:gd name="T43" fmla="*/ 1 h 23"/>
                    <a:gd name="T44" fmla="*/ 8 w 22"/>
                    <a:gd name="T45" fmla="*/ 0 h 23"/>
                    <a:gd name="T46" fmla="*/ 10 w 22"/>
                    <a:gd name="T47" fmla="*/ 0 h 23"/>
                    <a:gd name="T48" fmla="*/ 11 w 22"/>
                    <a:gd name="T49" fmla="*/ 0 h 23"/>
                    <a:gd name="T50" fmla="*/ 12 w 22"/>
                    <a:gd name="T51" fmla="*/ 0 h 23"/>
                    <a:gd name="T52" fmla="*/ 14 w 22"/>
                    <a:gd name="T53" fmla="*/ 1 h 23"/>
                    <a:gd name="T54" fmla="*/ 15 w 22"/>
                    <a:gd name="T55" fmla="*/ 1 h 23"/>
                    <a:gd name="T56" fmla="*/ 16 w 22"/>
                    <a:gd name="T57" fmla="*/ 2 h 23"/>
                    <a:gd name="T58" fmla="*/ 17 w 22"/>
                    <a:gd name="T59" fmla="*/ 3 h 23"/>
                    <a:gd name="T60" fmla="*/ 18 w 22"/>
                    <a:gd name="T61" fmla="*/ 4 h 23"/>
                    <a:gd name="T62" fmla="*/ 19 w 22"/>
                    <a:gd name="T63" fmla="*/ 5 h 23"/>
                    <a:gd name="T64" fmla="*/ 19 w 22"/>
                    <a:gd name="T65" fmla="*/ 6 h 23"/>
                    <a:gd name="T66" fmla="*/ 20 w 22"/>
                    <a:gd name="T67" fmla="*/ 7 h 23"/>
                    <a:gd name="T68" fmla="*/ 20 w 22"/>
                    <a:gd name="T69" fmla="*/ 8 h 23"/>
                    <a:gd name="T70" fmla="*/ 21 w 22"/>
                    <a:gd name="T71" fmla="*/ 9 h 23"/>
                    <a:gd name="T72" fmla="*/ 21 w 22"/>
                    <a:gd name="T73" fmla="*/ 11 h 23"/>
                    <a:gd name="T74" fmla="*/ 21 w 22"/>
                    <a:gd name="T75" fmla="*/ 12 h 23"/>
                    <a:gd name="T76" fmla="*/ 21 w 22"/>
                    <a:gd name="T77" fmla="*/ 14 h 23"/>
                    <a:gd name="T78" fmla="*/ 20 w 22"/>
                    <a:gd name="T79" fmla="*/ 15 h 23"/>
                    <a:gd name="T80" fmla="*/ 19 w 22"/>
                    <a:gd name="T81" fmla="*/ 16 h 23"/>
                    <a:gd name="T82" fmla="*/ 19 w 22"/>
                    <a:gd name="T83" fmla="*/ 17 h 23"/>
                    <a:gd name="T84" fmla="*/ 18 w 22"/>
                    <a:gd name="T85" fmla="*/ 18 h 23"/>
                    <a:gd name="T86" fmla="*/ 17 w 22"/>
                    <a:gd name="T87" fmla="*/ 19 h 23"/>
                    <a:gd name="T88" fmla="*/ 16 w 22"/>
                    <a:gd name="T89" fmla="*/ 20 h 23"/>
                    <a:gd name="T90" fmla="*/ 15 w 22"/>
                    <a:gd name="T91" fmla="*/ 21 h 23"/>
                    <a:gd name="T92" fmla="*/ 14 w 22"/>
                    <a:gd name="T93" fmla="*/ 21 h 23"/>
                    <a:gd name="T94" fmla="*/ 13 w 22"/>
                    <a:gd name="T95" fmla="*/ 22 h 23"/>
                    <a:gd name="T96" fmla="*/ 11 w 22"/>
                    <a:gd name="T97" fmla="*/ 22 h 23"/>
                    <a:gd name="T98" fmla="*/ 10 w 22"/>
                    <a:gd name="T99" fmla="*/ 22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3"/>
                    <a:gd name="T152" fmla="*/ 22 w 22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</p:grpSp>
          <p:grpSp>
            <p:nvGrpSpPr>
              <p:cNvPr id="153" name="Group 1034"/>
              <p:cNvGrpSpPr>
                <a:grpSpLocks/>
              </p:cNvGrpSpPr>
              <p:nvPr/>
            </p:nvGrpSpPr>
            <p:grpSpPr bwMode="auto">
              <a:xfrm>
                <a:off x="4075106" y="2959105"/>
                <a:ext cx="481012" cy="498475"/>
                <a:chOff x="3223" y="1015"/>
                <a:chExt cx="303" cy="31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4" name="Freeform 1035"/>
                <p:cNvSpPr>
                  <a:spLocks/>
                </p:cNvSpPr>
                <p:nvPr/>
              </p:nvSpPr>
              <p:spPr bwMode="auto">
                <a:xfrm>
                  <a:off x="3223" y="1015"/>
                  <a:ext cx="303" cy="314"/>
                </a:xfrm>
                <a:custGeom>
                  <a:avLst/>
                  <a:gdLst>
                    <a:gd name="T0" fmla="*/ 187 w 303"/>
                    <a:gd name="T1" fmla="*/ 6 h 314"/>
                    <a:gd name="T2" fmla="*/ 174 w 303"/>
                    <a:gd name="T3" fmla="*/ 3 h 314"/>
                    <a:gd name="T4" fmla="*/ 159 w 303"/>
                    <a:gd name="T5" fmla="*/ 1 h 314"/>
                    <a:gd name="T6" fmla="*/ 145 w 303"/>
                    <a:gd name="T7" fmla="*/ 0 h 314"/>
                    <a:gd name="T8" fmla="*/ 130 w 303"/>
                    <a:gd name="T9" fmla="*/ 1 h 314"/>
                    <a:gd name="T10" fmla="*/ 117 w 303"/>
                    <a:gd name="T11" fmla="*/ 1 h 314"/>
                    <a:gd name="T12" fmla="*/ 105 w 303"/>
                    <a:gd name="T13" fmla="*/ 2 h 314"/>
                    <a:gd name="T14" fmla="*/ 95 w 303"/>
                    <a:gd name="T15" fmla="*/ 2 h 314"/>
                    <a:gd name="T16" fmla="*/ 84 w 303"/>
                    <a:gd name="T17" fmla="*/ 3 h 314"/>
                    <a:gd name="T18" fmla="*/ 74 w 303"/>
                    <a:gd name="T19" fmla="*/ 5 h 314"/>
                    <a:gd name="T20" fmla="*/ 64 w 303"/>
                    <a:gd name="T21" fmla="*/ 8 h 314"/>
                    <a:gd name="T22" fmla="*/ 55 w 303"/>
                    <a:gd name="T23" fmla="*/ 12 h 314"/>
                    <a:gd name="T24" fmla="*/ 46 w 303"/>
                    <a:gd name="T25" fmla="*/ 21 h 314"/>
                    <a:gd name="T26" fmla="*/ 37 w 303"/>
                    <a:gd name="T27" fmla="*/ 35 h 314"/>
                    <a:gd name="T28" fmla="*/ 30 w 303"/>
                    <a:gd name="T29" fmla="*/ 51 h 314"/>
                    <a:gd name="T30" fmla="*/ 24 w 303"/>
                    <a:gd name="T31" fmla="*/ 68 h 314"/>
                    <a:gd name="T32" fmla="*/ 19 w 303"/>
                    <a:gd name="T33" fmla="*/ 85 h 314"/>
                    <a:gd name="T34" fmla="*/ 14 w 303"/>
                    <a:gd name="T35" fmla="*/ 101 h 314"/>
                    <a:gd name="T36" fmla="*/ 10 w 303"/>
                    <a:gd name="T37" fmla="*/ 117 h 314"/>
                    <a:gd name="T38" fmla="*/ 7 w 303"/>
                    <a:gd name="T39" fmla="*/ 130 h 314"/>
                    <a:gd name="T40" fmla="*/ 4 w 303"/>
                    <a:gd name="T41" fmla="*/ 145 h 314"/>
                    <a:gd name="T42" fmla="*/ 1 w 303"/>
                    <a:gd name="T43" fmla="*/ 159 h 314"/>
                    <a:gd name="T44" fmla="*/ 0 w 303"/>
                    <a:gd name="T45" fmla="*/ 175 h 314"/>
                    <a:gd name="T46" fmla="*/ 0 w 303"/>
                    <a:gd name="T47" fmla="*/ 189 h 314"/>
                    <a:gd name="T48" fmla="*/ 3 w 303"/>
                    <a:gd name="T49" fmla="*/ 201 h 314"/>
                    <a:gd name="T50" fmla="*/ 10 w 303"/>
                    <a:gd name="T51" fmla="*/ 221 h 314"/>
                    <a:gd name="T52" fmla="*/ 18 w 303"/>
                    <a:gd name="T53" fmla="*/ 236 h 314"/>
                    <a:gd name="T54" fmla="*/ 26 w 303"/>
                    <a:gd name="T55" fmla="*/ 251 h 314"/>
                    <a:gd name="T56" fmla="*/ 37 w 303"/>
                    <a:gd name="T57" fmla="*/ 263 h 314"/>
                    <a:gd name="T58" fmla="*/ 49 w 303"/>
                    <a:gd name="T59" fmla="*/ 274 h 314"/>
                    <a:gd name="T60" fmla="*/ 64 w 303"/>
                    <a:gd name="T61" fmla="*/ 282 h 314"/>
                    <a:gd name="T62" fmla="*/ 94 w 303"/>
                    <a:gd name="T63" fmla="*/ 294 h 314"/>
                    <a:gd name="T64" fmla="*/ 122 w 303"/>
                    <a:gd name="T65" fmla="*/ 303 h 314"/>
                    <a:gd name="T66" fmla="*/ 151 w 303"/>
                    <a:gd name="T67" fmla="*/ 309 h 314"/>
                    <a:gd name="T68" fmla="*/ 179 w 303"/>
                    <a:gd name="T69" fmla="*/ 313 h 314"/>
                    <a:gd name="T70" fmla="*/ 208 w 303"/>
                    <a:gd name="T71" fmla="*/ 313 h 314"/>
                    <a:gd name="T72" fmla="*/ 237 w 303"/>
                    <a:gd name="T73" fmla="*/ 309 h 314"/>
                    <a:gd name="T74" fmla="*/ 267 w 303"/>
                    <a:gd name="T75" fmla="*/ 297 h 314"/>
                    <a:gd name="T76" fmla="*/ 283 w 303"/>
                    <a:gd name="T77" fmla="*/ 282 h 314"/>
                    <a:gd name="T78" fmla="*/ 295 w 303"/>
                    <a:gd name="T79" fmla="*/ 261 h 314"/>
                    <a:gd name="T80" fmla="*/ 300 w 303"/>
                    <a:gd name="T81" fmla="*/ 238 h 314"/>
                    <a:gd name="T82" fmla="*/ 301 w 303"/>
                    <a:gd name="T83" fmla="*/ 214 h 314"/>
                    <a:gd name="T84" fmla="*/ 298 w 303"/>
                    <a:gd name="T85" fmla="*/ 189 h 314"/>
                    <a:gd name="T86" fmla="*/ 291 w 303"/>
                    <a:gd name="T87" fmla="*/ 167 h 314"/>
                    <a:gd name="T88" fmla="*/ 285 w 303"/>
                    <a:gd name="T89" fmla="*/ 151 h 314"/>
                    <a:gd name="T90" fmla="*/ 279 w 303"/>
                    <a:gd name="T91" fmla="*/ 134 h 314"/>
                    <a:gd name="T92" fmla="*/ 271 w 303"/>
                    <a:gd name="T93" fmla="*/ 118 h 314"/>
                    <a:gd name="T94" fmla="*/ 263 w 303"/>
                    <a:gd name="T95" fmla="*/ 103 h 314"/>
                    <a:gd name="T96" fmla="*/ 254 w 303"/>
                    <a:gd name="T97" fmla="*/ 89 h 314"/>
                    <a:gd name="T98" fmla="*/ 243 w 303"/>
                    <a:gd name="T99" fmla="*/ 75 h 314"/>
                    <a:gd name="T100" fmla="*/ 235 w 303"/>
                    <a:gd name="T101" fmla="*/ 63 h 314"/>
                    <a:gd name="T102" fmla="*/ 228 w 303"/>
                    <a:gd name="T103" fmla="*/ 51 h 314"/>
                    <a:gd name="T104" fmla="*/ 221 w 303"/>
                    <a:gd name="T105" fmla="*/ 39 h 314"/>
                    <a:gd name="T106" fmla="*/ 214 w 303"/>
                    <a:gd name="T107" fmla="*/ 26 h 314"/>
                    <a:gd name="T108" fmla="*/ 206 w 303"/>
                    <a:gd name="T109" fmla="*/ 16 h 314"/>
                    <a:gd name="T110" fmla="*/ 196 w 303"/>
                    <a:gd name="T111" fmla="*/ 8 h 314"/>
                    <a:gd name="T112" fmla="*/ 198 w 303"/>
                    <a:gd name="T113" fmla="*/ 9 h 314"/>
                    <a:gd name="T114" fmla="*/ 199 w 303"/>
                    <a:gd name="T115" fmla="*/ 11 h 31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03"/>
                    <a:gd name="T175" fmla="*/ 0 h 314"/>
                    <a:gd name="T176" fmla="*/ 303 w 303"/>
                    <a:gd name="T177" fmla="*/ 314 h 31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03" h="314">
                      <a:moveTo>
                        <a:pt x="200" y="11"/>
                      </a:moveTo>
                      <a:lnTo>
                        <a:pt x="195" y="9"/>
                      </a:lnTo>
                      <a:lnTo>
                        <a:pt x="192" y="8"/>
                      </a:lnTo>
                      <a:lnTo>
                        <a:pt x="190" y="7"/>
                      </a:lnTo>
                      <a:lnTo>
                        <a:pt x="187" y="6"/>
                      </a:lnTo>
                      <a:lnTo>
                        <a:pt x="185" y="5"/>
                      </a:lnTo>
                      <a:lnTo>
                        <a:pt x="182" y="4"/>
                      </a:lnTo>
                      <a:lnTo>
                        <a:pt x="179" y="4"/>
                      </a:lnTo>
                      <a:lnTo>
                        <a:pt x="177" y="3"/>
                      </a:lnTo>
                      <a:lnTo>
                        <a:pt x="174" y="3"/>
                      </a:lnTo>
                      <a:lnTo>
                        <a:pt x="171" y="2"/>
                      </a:lnTo>
                      <a:lnTo>
                        <a:pt x="168" y="2"/>
                      </a:lnTo>
                      <a:lnTo>
                        <a:pt x="165" y="2"/>
                      </a:lnTo>
                      <a:lnTo>
                        <a:pt x="163" y="1"/>
                      </a:lnTo>
                      <a:lnTo>
                        <a:pt x="159" y="1"/>
                      </a:lnTo>
                      <a:lnTo>
                        <a:pt x="157" y="1"/>
                      </a:lnTo>
                      <a:lnTo>
                        <a:pt x="153" y="1"/>
                      </a:lnTo>
                      <a:lnTo>
                        <a:pt x="151" y="1"/>
                      </a:lnTo>
                      <a:lnTo>
                        <a:pt x="148" y="0"/>
                      </a:lnTo>
                      <a:lnTo>
                        <a:pt x="145" y="0"/>
                      </a:lnTo>
                      <a:lnTo>
                        <a:pt x="142" y="0"/>
                      </a:lnTo>
                      <a:lnTo>
                        <a:pt x="139" y="0"/>
                      </a:lnTo>
                      <a:lnTo>
                        <a:pt x="136" y="0"/>
                      </a:lnTo>
                      <a:lnTo>
                        <a:pt x="133" y="0"/>
                      </a:lnTo>
                      <a:lnTo>
                        <a:pt x="130" y="1"/>
                      </a:lnTo>
                      <a:lnTo>
                        <a:pt x="128" y="1"/>
                      </a:lnTo>
                      <a:lnTo>
                        <a:pt x="125" y="1"/>
                      </a:lnTo>
                      <a:lnTo>
                        <a:pt x="122" y="1"/>
                      </a:lnTo>
                      <a:lnTo>
                        <a:pt x="120" y="1"/>
                      </a:lnTo>
                      <a:lnTo>
                        <a:pt x="117" y="1"/>
                      </a:lnTo>
                      <a:lnTo>
                        <a:pt x="114" y="1"/>
                      </a:lnTo>
                      <a:lnTo>
                        <a:pt x="112" y="1"/>
                      </a:lnTo>
                      <a:lnTo>
                        <a:pt x="109" y="1"/>
                      </a:lnTo>
                      <a:lnTo>
                        <a:pt x="107" y="2"/>
                      </a:lnTo>
                      <a:lnTo>
                        <a:pt x="105" y="2"/>
                      </a:lnTo>
                      <a:lnTo>
                        <a:pt x="103" y="2"/>
                      </a:lnTo>
                      <a:lnTo>
                        <a:pt x="101" y="2"/>
                      </a:lnTo>
                      <a:lnTo>
                        <a:pt x="99" y="2"/>
                      </a:lnTo>
                      <a:lnTo>
                        <a:pt x="97" y="2"/>
                      </a:lnTo>
                      <a:lnTo>
                        <a:pt x="95" y="2"/>
                      </a:lnTo>
                      <a:lnTo>
                        <a:pt x="93" y="2"/>
                      </a:lnTo>
                      <a:lnTo>
                        <a:pt x="91" y="2"/>
                      </a:lnTo>
                      <a:lnTo>
                        <a:pt x="89" y="3"/>
                      </a:lnTo>
                      <a:lnTo>
                        <a:pt x="87" y="3"/>
                      </a:lnTo>
                      <a:lnTo>
                        <a:pt x="84" y="3"/>
                      </a:lnTo>
                      <a:lnTo>
                        <a:pt x="82" y="3"/>
                      </a:lnTo>
                      <a:lnTo>
                        <a:pt x="80" y="4"/>
                      </a:lnTo>
                      <a:lnTo>
                        <a:pt x="78" y="4"/>
                      </a:lnTo>
                      <a:lnTo>
                        <a:pt x="76" y="4"/>
                      </a:lnTo>
                      <a:lnTo>
                        <a:pt x="74" y="5"/>
                      </a:lnTo>
                      <a:lnTo>
                        <a:pt x="72" y="5"/>
                      </a:lnTo>
                      <a:lnTo>
                        <a:pt x="70" y="6"/>
                      </a:lnTo>
                      <a:lnTo>
                        <a:pt x="68" y="6"/>
                      </a:lnTo>
                      <a:lnTo>
                        <a:pt x="65" y="7"/>
                      </a:lnTo>
                      <a:lnTo>
                        <a:pt x="64" y="8"/>
                      </a:lnTo>
                      <a:lnTo>
                        <a:pt x="62" y="8"/>
                      </a:lnTo>
                      <a:lnTo>
                        <a:pt x="60" y="9"/>
                      </a:lnTo>
                      <a:lnTo>
                        <a:pt x="58" y="10"/>
                      </a:lnTo>
                      <a:lnTo>
                        <a:pt x="56" y="11"/>
                      </a:lnTo>
                      <a:lnTo>
                        <a:pt x="55" y="12"/>
                      </a:lnTo>
                      <a:lnTo>
                        <a:pt x="54" y="13"/>
                      </a:lnTo>
                      <a:lnTo>
                        <a:pt x="52" y="14"/>
                      </a:lnTo>
                      <a:lnTo>
                        <a:pt x="51" y="15"/>
                      </a:lnTo>
                      <a:lnTo>
                        <a:pt x="47" y="19"/>
                      </a:lnTo>
                      <a:lnTo>
                        <a:pt x="46" y="21"/>
                      </a:lnTo>
                      <a:lnTo>
                        <a:pt x="44" y="24"/>
                      </a:lnTo>
                      <a:lnTo>
                        <a:pt x="42" y="26"/>
                      </a:lnTo>
                      <a:lnTo>
                        <a:pt x="41" y="29"/>
                      </a:lnTo>
                      <a:lnTo>
                        <a:pt x="39" y="32"/>
                      </a:lnTo>
                      <a:lnTo>
                        <a:pt x="37" y="35"/>
                      </a:lnTo>
                      <a:lnTo>
                        <a:pt x="36" y="38"/>
                      </a:lnTo>
                      <a:lnTo>
                        <a:pt x="34" y="41"/>
                      </a:lnTo>
                      <a:lnTo>
                        <a:pt x="33" y="44"/>
                      </a:lnTo>
                      <a:lnTo>
                        <a:pt x="32" y="47"/>
                      </a:lnTo>
                      <a:lnTo>
                        <a:pt x="30" y="51"/>
                      </a:lnTo>
                      <a:lnTo>
                        <a:pt x="29" y="54"/>
                      </a:lnTo>
                      <a:lnTo>
                        <a:pt x="28" y="57"/>
                      </a:lnTo>
                      <a:lnTo>
                        <a:pt x="26" y="61"/>
                      </a:lnTo>
                      <a:lnTo>
                        <a:pt x="25" y="64"/>
                      </a:lnTo>
                      <a:lnTo>
                        <a:pt x="24" y="68"/>
                      </a:lnTo>
                      <a:lnTo>
                        <a:pt x="23" y="72"/>
                      </a:lnTo>
                      <a:lnTo>
                        <a:pt x="22" y="75"/>
                      </a:lnTo>
                      <a:lnTo>
                        <a:pt x="20" y="78"/>
                      </a:lnTo>
                      <a:lnTo>
                        <a:pt x="19" y="82"/>
                      </a:lnTo>
                      <a:lnTo>
                        <a:pt x="19" y="85"/>
                      </a:lnTo>
                      <a:lnTo>
                        <a:pt x="18" y="88"/>
                      </a:lnTo>
                      <a:lnTo>
                        <a:pt x="17" y="92"/>
                      </a:lnTo>
                      <a:lnTo>
                        <a:pt x="16" y="95"/>
                      </a:lnTo>
                      <a:lnTo>
                        <a:pt x="15" y="98"/>
                      </a:lnTo>
                      <a:lnTo>
                        <a:pt x="14" y="101"/>
                      </a:lnTo>
                      <a:lnTo>
                        <a:pt x="13" y="104"/>
                      </a:lnTo>
                      <a:lnTo>
                        <a:pt x="13" y="107"/>
                      </a:lnTo>
                      <a:lnTo>
                        <a:pt x="12" y="110"/>
                      </a:lnTo>
                      <a:lnTo>
                        <a:pt x="11" y="112"/>
                      </a:lnTo>
                      <a:lnTo>
                        <a:pt x="10" y="117"/>
                      </a:lnTo>
                      <a:lnTo>
                        <a:pt x="9" y="119"/>
                      </a:lnTo>
                      <a:lnTo>
                        <a:pt x="9" y="122"/>
                      </a:lnTo>
                      <a:lnTo>
                        <a:pt x="9" y="124"/>
                      </a:lnTo>
                      <a:lnTo>
                        <a:pt x="8" y="127"/>
                      </a:lnTo>
                      <a:lnTo>
                        <a:pt x="7" y="130"/>
                      </a:lnTo>
                      <a:lnTo>
                        <a:pt x="7" y="133"/>
                      </a:lnTo>
                      <a:lnTo>
                        <a:pt x="6" y="135"/>
                      </a:lnTo>
                      <a:lnTo>
                        <a:pt x="5" y="138"/>
                      </a:lnTo>
                      <a:lnTo>
                        <a:pt x="5" y="142"/>
                      </a:lnTo>
                      <a:lnTo>
                        <a:pt x="4" y="145"/>
                      </a:lnTo>
                      <a:lnTo>
                        <a:pt x="4" y="148"/>
                      </a:lnTo>
                      <a:lnTo>
                        <a:pt x="3" y="151"/>
                      </a:lnTo>
                      <a:lnTo>
                        <a:pt x="2" y="154"/>
                      </a:lnTo>
                      <a:lnTo>
                        <a:pt x="2" y="157"/>
                      </a:lnTo>
                      <a:lnTo>
                        <a:pt x="1" y="159"/>
                      </a:lnTo>
                      <a:lnTo>
                        <a:pt x="1" y="162"/>
                      </a:lnTo>
                      <a:lnTo>
                        <a:pt x="1" y="165"/>
                      </a:lnTo>
                      <a:lnTo>
                        <a:pt x="0" y="168"/>
                      </a:lnTo>
                      <a:lnTo>
                        <a:pt x="0" y="171"/>
                      </a:lnTo>
                      <a:lnTo>
                        <a:pt x="0" y="175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3"/>
                      </a:lnTo>
                      <a:lnTo>
                        <a:pt x="0" y="186"/>
                      </a:lnTo>
                      <a:lnTo>
                        <a:pt x="0" y="189"/>
                      </a:lnTo>
                      <a:lnTo>
                        <a:pt x="0" y="191"/>
                      </a:lnTo>
                      <a:lnTo>
                        <a:pt x="1" y="194"/>
                      </a:lnTo>
                      <a:lnTo>
                        <a:pt x="1" y="196"/>
                      </a:lnTo>
                      <a:lnTo>
                        <a:pt x="2" y="198"/>
                      </a:lnTo>
                      <a:lnTo>
                        <a:pt x="3" y="201"/>
                      </a:lnTo>
                      <a:lnTo>
                        <a:pt x="5" y="207"/>
                      </a:lnTo>
                      <a:lnTo>
                        <a:pt x="6" y="211"/>
                      </a:lnTo>
                      <a:lnTo>
                        <a:pt x="8" y="215"/>
                      </a:lnTo>
                      <a:lnTo>
                        <a:pt x="9" y="218"/>
                      </a:lnTo>
                      <a:lnTo>
                        <a:pt x="10" y="221"/>
                      </a:lnTo>
                      <a:lnTo>
                        <a:pt x="11" y="224"/>
                      </a:lnTo>
                      <a:lnTo>
                        <a:pt x="13" y="227"/>
                      </a:lnTo>
                      <a:lnTo>
                        <a:pt x="14" y="230"/>
                      </a:lnTo>
                      <a:lnTo>
                        <a:pt x="16" y="233"/>
                      </a:lnTo>
                      <a:lnTo>
                        <a:pt x="18" y="236"/>
                      </a:lnTo>
                      <a:lnTo>
                        <a:pt x="19" y="239"/>
                      </a:lnTo>
                      <a:lnTo>
                        <a:pt x="21" y="242"/>
                      </a:lnTo>
                      <a:lnTo>
                        <a:pt x="23" y="245"/>
                      </a:lnTo>
                      <a:lnTo>
                        <a:pt x="24" y="248"/>
                      </a:lnTo>
                      <a:lnTo>
                        <a:pt x="26" y="251"/>
                      </a:lnTo>
                      <a:lnTo>
                        <a:pt x="28" y="253"/>
                      </a:lnTo>
                      <a:lnTo>
                        <a:pt x="30" y="256"/>
                      </a:lnTo>
                      <a:lnTo>
                        <a:pt x="32" y="258"/>
                      </a:lnTo>
                      <a:lnTo>
                        <a:pt x="34" y="261"/>
                      </a:lnTo>
                      <a:lnTo>
                        <a:pt x="37" y="263"/>
                      </a:lnTo>
                      <a:lnTo>
                        <a:pt x="39" y="265"/>
                      </a:lnTo>
                      <a:lnTo>
                        <a:pt x="41" y="268"/>
                      </a:lnTo>
                      <a:lnTo>
                        <a:pt x="44" y="270"/>
                      </a:lnTo>
                      <a:lnTo>
                        <a:pt x="46" y="272"/>
                      </a:lnTo>
                      <a:lnTo>
                        <a:pt x="49" y="274"/>
                      </a:lnTo>
                      <a:lnTo>
                        <a:pt x="51" y="275"/>
                      </a:lnTo>
                      <a:lnTo>
                        <a:pt x="55" y="277"/>
                      </a:lnTo>
                      <a:lnTo>
                        <a:pt x="57" y="279"/>
                      </a:lnTo>
                      <a:lnTo>
                        <a:pt x="60" y="281"/>
                      </a:lnTo>
                      <a:lnTo>
                        <a:pt x="64" y="282"/>
                      </a:lnTo>
                      <a:lnTo>
                        <a:pt x="67" y="284"/>
                      </a:lnTo>
                      <a:lnTo>
                        <a:pt x="78" y="288"/>
                      </a:lnTo>
                      <a:lnTo>
                        <a:pt x="84" y="290"/>
                      </a:lnTo>
                      <a:lnTo>
                        <a:pt x="89" y="292"/>
                      </a:lnTo>
                      <a:lnTo>
                        <a:pt x="94" y="294"/>
                      </a:lnTo>
                      <a:lnTo>
                        <a:pt x="100" y="296"/>
                      </a:lnTo>
                      <a:lnTo>
                        <a:pt x="106" y="297"/>
                      </a:lnTo>
                      <a:lnTo>
                        <a:pt x="112" y="299"/>
                      </a:lnTo>
                      <a:lnTo>
                        <a:pt x="117" y="301"/>
                      </a:lnTo>
                      <a:lnTo>
                        <a:pt x="122" y="303"/>
                      </a:lnTo>
                      <a:lnTo>
                        <a:pt x="128" y="304"/>
                      </a:lnTo>
                      <a:lnTo>
                        <a:pt x="134" y="306"/>
                      </a:lnTo>
                      <a:lnTo>
                        <a:pt x="139" y="307"/>
                      </a:lnTo>
                      <a:lnTo>
                        <a:pt x="145" y="308"/>
                      </a:lnTo>
                      <a:lnTo>
                        <a:pt x="151" y="309"/>
                      </a:lnTo>
                      <a:lnTo>
                        <a:pt x="157" y="310"/>
                      </a:lnTo>
                      <a:lnTo>
                        <a:pt x="162" y="311"/>
                      </a:lnTo>
                      <a:lnTo>
                        <a:pt x="168" y="312"/>
                      </a:lnTo>
                      <a:lnTo>
                        <a:pt x="174" y="312"/>
                      </a:lnTo>
                      <a:lnTo>
                        <a:pt x="179" y="313"/>
                      </a:lnTo>
                      <a:lnTo>
                        <a:pt x="185" y="313"/>
                      </a:lnTo>
                      <a:lnTo>
                        <a:pt x="191" y="313"/>
                      </a:lnTo>
                      <a:lnTo>
                        <a:pt x="196" y="313"/>
                      </a:lnTo>
                      <a:lnTo>
                        <a:pt x="202" y="313"/>
                      </a:lnTo>
                      <a:lnTo>
                        <a:pt x="208" y="313"/>
                      </a:lnTo>
                      <a:lnTo>
                        <a:pt x="214" y="313"/>
                      </a:lnTo>
                      <a:lnTo>
                        <a:pt x="220" y="312"/>
                      </a:lnTo>
                      <a:lnTo>
                        <a:pt x="226" y="311"/>
                      </a:lnTo>
                      <a:lnTo>
                        <a:pt x="232" y="310"/>
                      </a:lnTo>
                      <a:lnTo>
                        <a:pt x="237" y="309"/>
                      </a:lnTo>
                      <a:lnTo>
                        <a:pt x="243" y="307"/>
                      </a:lnTo>
                      <a:lnTo>
                        <a:pt x="249" y="306"/>
                      </a:lnTo>
                      <a:lnTo>
                        <a:pt x="259" y="302"/>
                      </a:lnTo>
                      <a:lnTo>
                        <a:pt x="263" y="300"/>
                      </a:lnTo>
                      <a:lnTo>
                        <a:pt x="267" y="297"/>
                      </a:lnTo>
                      <a:lnTo>
                        <a:pt x="271" y="295"/>
                      </a:lnTo>
                      <a:lnTo>
                        <a:pt x="274" y="292"/>
                      </a:lnTo>
                      <a:lnTo>
                        <a:pt x="278" y="289"/>
                      </a:lnTo>
                      <a:lnTo>
                        <a:pt x="281" y="285"/>
                      </a:lnTo>
                      <a:lnTo>
                        <a:pt x="283" y="282"/>
                      </a:lnTo>
                      <a:lnTo>
                        <a:pt x="286" y="277"/>
                      </a:lnTo>
                      <a:lnTo>
                        <a:pt x="288" y="274"/>
                      </a:lnTo>
                      <a:lnTo>
                        <a:pt x="291" y="270"/>
                      </a:lnTo>
                      <a:lnTo>
                        <a:pt x="293" y="265"/>
                      </a:lnTo>
                      <a:lnTo>
                        <a:pt x="295" y="261"/>
                      </a:lnTo>
                      <a:lnTo>
                        <a:pt x="296" y="257"/>
                      </a:lnTo>
                      <a:lnTo>
                        <a:pt x="297" y="252"/>
                      </a:lnTo>
                      <a:lnTo>
                        <a:pt x="298" y="248"/>
                      </a:lnTo>
                      <a:lnTo>
                        <a:pt x="299" y="243"/>
                      </a:lnTo>
                      <a:lnTo>
                        <a:pt x="300" y="238"/>
                      </a:lnTo>
                      <a:lnTo>
                        <a:pt x="301" y="233"/>
                      </a:lnTo>
                      <a:lnTo>
                        <a:pt x="301" y="228"/>
                      </a:lnTo>
                      <a:lnTo>
                        <a:pt x="302" y="224"/>
                      </a:lnTo>
                      <a:lnTo>
                        <a:pt x="302" y="219"/>
                      </a:lnTo>
                      <a:lnTo>
                        <a:pt x="301" y="214"/>
                      </a:lnTo>
                      <a:lnTo>
                        <a:pt x="301" y="208"/>
                      </a:lnTo>
                      <a:lnTo>
                        <a:pt x="300" y="204"/>
                      </a:lnTo>
                      <a:lnTo>
                        <a:pt x="300" y="199"/>
                      </a:lnTo>
                      <a:lnTo>
                        <a:pt x="299" y="194"/>
                      </a:lnTo>
                      <a:lnTo>
                        <a:pt x="298" y="189"/>
                      </a:lnTo>
                      <a:lnTo>
                        <a:pt x="297" y="185"/>
                      </a:lnTo>
                      <a:lnTo>
                        <a:pt x="296" y="180"/>
                      </a:lnTo>
                      <a:lnTo>
                        <a:pt x="294" y="176"/>
                      </a:lnTo>
                      <a:lnTo>
                        <a:pt x="292" y="170"/>
                      </a:lnTo>
                      <a:lnTo>
                        <a:pt x="291" y="167"/>
                      </a:lnTo>
                      <a:lnTo>
                        <a:pt x="290" y="164"/>
                      </a:lnTo>
                      <a:lnTo>
                        <a:pt x="289" y="160"/>
                      </a:lnTo>
                      <a:lnTo>
                        <a:pt x="288" y="157"/>
                      </a:lnTo>
                      <a:lnTo>
                        <a:pt x="287" y="154"/>
                      </a:lnTo>
                      <a:lnTo>
                        <a:pt x="285" y="151"/>
                      </a:lnTo>
                      <a:lnTo>
                        <a:pt x="284" y="148"/>
                      </a:lnTo>
                      <a:lnTo>
                        <a:pt x="283" y="145"/>
                      </a:lnTo>
                      <a:lnTo>
                        <a:pt x="281" y="141"/>
                      </a:lnTo>
                      <a:lnTo>
                        <a:pt x="280" y="138"/>
                      </a:lnTo>
                      <a:lnTo>
                        <a:pt x="279" y="134"/>
                      </a:lnTo>
                      <a:lnTo>
                        <a:pt x="277" y="131"/>
                      </a:lnTo>
                      <a:lnTo>
                        <a:pt x="276" y="128"/>
                      </a:lnTo>
                      <a:lnTo>
                        <a:pt x="274" y="125"/>
                      </a:lnTo>
                      <a:lnTo>
                        <a:pt x="273" y="121"/>
                      </a:lnTo>
                      <a:lnTo>
                        <a:pt x="271" y="118"/>
                      </a:lnTo>
                      <a:lnTo>
                        <a:pt x="269" y="115"/>
                      </a:lnTo>
                      <a:lnTo>
                        <a:pt x="268" y="112"/>
                      </a:lnTo>
                      <a:lnTo>
                        <a:pt x="266" y="109"/>
                      </a:lnTo>
                      <a:lnTo>
                        <a:pt x="264" y="106"/>
                      </a:lnTo>
                      <a:lnTo>
                        <a:pt x="263" y="103"/>
                      </a:lnTo>
                      <a:lnTo>
                        <a:pt x="261" y="100"/>
                      </a:lnTo>
                      <a:lnTo>
                        <a:pt x="259" y="97"/>
                      </a:lnTo>
                      <a:lnTo>
                        <a:pt x="257" y="94"/>
                      </a:lnTo>
                      <a:lnTo>
                        <a:pt x="256" y="91"/>
                      </a:lnTo>
                      <a:lnTo>
                        <a:pt x="254" y="89"/>
                      </a:lnTo>
                      <a:lnTo>
                        <a:pt x="252" y="86"/>
                      </a:lnTo>
                      <a:lnTo>
                        <a:pt x="250" y="84"/>
                      </a:lnTo>
                      <a:lnTo>
                        <a:pt x="248" y="81"/>
                      </a:lnTo>
                      <a:lnTo>
                        <a:pt x="246" y="79"/>
                      </a:lnTo>
                      <a:lnTo>
                        <a:pt x="243" y="75"/>
                      </a:lnTo>
                      <a:lnTo>
                        <a:pt x="241" y="73"/>
                      </a:lnTo>
                      <a:lnTo>
                        <a:pt x="240" y="71"/>
                      </a:lnTo>
                      <a:lnTo>
                        <a:pt x="238" y="68"/>
                      </a:lnTo>
                      <a:lnTo>
                        <a:pt x="237" y="65"/>
                      </a:lnTo>
                      <a:lnTo>
                        <a:pt x="235" y="63"/>
                      </a:lnTo>
                      <a:lnTo>
                        <a:pt x="234" y="61"/>
                      </a:lnTo>
                      <a:lnTo>
                        <a:pt x="232" y="58"/>
                      </a:lnTo>
                      <a:lnTo>
                        <a:pt x="231" y="56"/>
                      </a:lnTo>
                      <a:lnTo>
                        <a:pt x="229" y="53"/>
                      </a:lnTo>
                      <a:lnTo>
                        <a:pt x="228" y="51"/>
                      </a:lnTo>
                      <a:lnTo>
                        <a:pt x="227" y="48"/>
                      </a:lnTo>
                      <a:lnTo>
                        <a:pt x="225" y="46"/>
                      </a:lnTo>
                      <a:lnTo>
                        <a:pt x="224" y="44"/>
                      </a:lnTo>
                      <a:lnTo>
                        <a:pt x="223" y="41"/>
                      </a:lnTo>
                      <a:lnTo>
                        <a:pt x="221" y="39"/>
                      </a:lnTo>
                      <a:lnTo>
                        <a:pt x="220" y="36"/>
                      </a:lnTo>
                      <a:lnTo>
                        <a:pt x="218" y="33"/>
                      </a:lnTo>
                      <a:lnTo>
                        <a:pt x="217" y="31"/>
                      </a:lnTo>
                      <a:lnTo>
                        <a:pt x="215" y="29"/>
                      </a:lnTo>
                      <a:lnTo>
                        <a:pt x="214" y="26"/>
                      </a:lnTo>
                      <a:lnTo>
                        <a:pt x="212" y="24"/>
                      </a:lnTo>
                      <a:lnTo>
                        <a:pt x="211" y="22"/>
                      </a:lnTo>
                      <a:lnTo>
                        <a:pt x="209" y="20"/>
                      </a:lnTo>
                      <a:lnTo>
                        <a:pt x="207" y="18"/>
                      </a:lnTo>
                      <a:lnTo>
                        <a:pt x="206" y="16"/>
                      </a:lnTo>
                      <a:lnTo>
                        <a:pt x="204" y="14"/>
                      </a:lnTo>
                      <a:lnTo>
                        <a:pt x="202" y="12"/>
                      </a:lnTo>
                      <a:lnTo>
                        <a:pt x="200" y="11"/>
                      </a:lnTo>
                      <a:lnTo>
                        <a:pt x="198" y="9"/>
                      </a:lnTo>
                      <a:lnTo>
                        <a:pt x="196" y="8"/>
                      </a:lnTo>
                      <a:lnTo>
                        <a:pt x="197" y="8"/>
                      </a:lnTo>
                      <a:lnTo>
                        <a:pt x="197" y="9"/>
                      </a:lnTo>
                      <a:lnTo>
                        <a:pt x="198" y="9"/>
                      </a:lnTo>
                      <a:lnTo>
                        <a:pt x="198" y="10"/>
                      </a:lnTo>
                      <a:lnTo>
                        <a:pt x="199" y="10"/>
                      </a:lnTo>
                      <a:lnTo>
                        <a:pt x="199" y="11"/>
                      </a:lnTo>
                      <a:lnTo>
                        <a:pt x="200" y="11"/>
                      </a:lnTo>
                    </a:path>
                  </a:pathLst>
                </a:custGeom>
                <a:solidFill>
                  <a:srgbClr val="0020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55" name="Freeform 1036"/>
                <p:cNvSpPr>
                  <a:spLocks/>
                </p:cNvSpPr>
                <p:nvPr/>
              </p:nvSpPr>
              <p:spPr bwMode="auto">
                <a:xfrm>
                  <a:off x="3253" y="1045"/>
                  <a:ext cx="161" cy="248"/>
                </a:xfrm>
                <a:custGeom>
                  <a:avLst/>
                  <a:gdLst>
                    <a:gd name="T0" fmla="*/ 66 w 161"/>
                    <a:gd name="T1" fmla="*/ 1 h 248"/>
                    <a:gd name="T2" fmla="*/ 58 w 161"/>
                    <a:gd name="T3" fmla="*/ 4 h 248"/>
                    <a:gd name="T4" fmla="*/ 50 w 161"/>
                    <a:gd name="T5" fmla="*/ 9 h 248"/>
                    <a:gd name="T6" fmla="*/ 42 w 161"/>
                    <a:gd name="T7" fmla="*/ 14 h 248"/>
                    <a:gd name="T8" fmla="*/ 34 w 161"/>
                    <a:gd name="T9" fmla="*/ 20 h 248"/>
                    <a:gd name="T10" fmla="*/ 29 w 161"/>
                    <a:gd name="T11" fmla="*/ 26 h 248"/>
                    <a:gd name="T12" fmla="*/ 22 w 161"/>
                    <a:gd name="T13" fmla="*/ 33 h 248"/>
                    <a:gd name="T14" fmla="*/ 16 w 161"/>
                    <a:gd name="T15" fmla="*/ 42 h 248"/>
                    <a:gd name="T16" fmla="*/ 11 w 161"/>
                    <a:gd name="T17" fmla="*/ 51 h 248"/>
                    <a:gd name="T18" fmla="*/ 6 w 161"/>
                    <a:gd name="T19" fmla="*/ 61 h 248"/>
                    <a:gd name="T20" fmla="*/ 2 w 161"/>
                    <a:gd name="T21" fmla="*/ 72 h 248"/>
                    <a:gd name="T22" fmla="*/ 0 w 161"/>
                    <a:gd name="T23" fmla="*/ 81 h 248"/>
                    <a:gd name="T24" fmla="*/ 1 w 161"/>
                    <a:gd name="T25" fmla="*/ 95 h 248"/>
                    <a:gd name="T26" fmla="*/ 5 w 161"/>
                    <a:gd name="T27" fmla="*/ 111 h 248"/>
                    <a:gd name="T28" fmla="*/ 10 w 161"/>
                    <a:gd name="T29" fmla="*/ 128 h 248"/>
                    <a:gd name="T30" fmla="*/ 17 w 161"/>
                    <a:gd name="T31" fmla="*/ 147 h 248"/>
                    <a:gd name="T32" fmla="*/ 24 w 161"/>
                    <a:gd name="T33" fmla="*/ 165 h 248"/>
                    <a:gd name="T34" fmla="*/ 31 w 161"/>
                    <a:gd name="T35" fmla="*/ 180 h 248"/>
                    <a:gd name="T36" fmla="*/ 39 w 161"/>
                    <a:gd name="T37" fmla="*/ 194 h 248"/>
                    <a:gd name="T38" fmla="*/ 50 w 161"/>
                    <a:gd name="T39" fmla="*/ 205 h 248"/>
                    <a:gd name="T40" fmla="*/ 63 w 161"/>
                    <a:gd name="T41" fmla="*/ 216 h 248"/>
                    <a:gd name="T42" fmla="*/ 79 w 161"/>
                    <a:gd name="T43" fmla="*/ 227 h 248"/>
                    <a:gd name="T44" fmla="*/ 95 w 161"/>
                    <a:gd name="T45" fmla="*/ 236 h 248"/>
                    <a:gd name="T46" fmla="*/ 111 w 161"/>
                    <a:gd name="T47" fmla="*/ 243 h 248"/>
                    <a:gd name="T48" fmla="*/ 123 w 161"/>
                    <a:gd name="T49" fmla="*/ 247 h 248"/>
                    <a:gd name="T50" fmla="*/ 130 w 161"/>
                    <a:gd name="T51" fmla="*/ 247 h 248"/>
                    <a:gd name="T52" fmla="*/ 136 w 161"/>
                    <a:gd name="T53" fmla="*/ 247 h 248"/>
                    <a:gd name="T54" fmla="*/ 141 w 161"/>
                    <a:gd name="T55" fmla="*/ 245 h 248"/>
                    <a:gd name="T56" fmla="*/ 147 w 161"/>
                    <a:gd name="T57" fmla="*/ 243 h 248"/>
                    <a:gd name="T58" fmla="*/ 152 w 161"/>
                    <a:gd name="T59" fmla="*/ 241 h 248"/>
                    <a:gd name="T60" fmla="*/ 157 w 161"/>
                    <a:gd name="T61" fmla="*/ 238 h 248"/>
                    <a:gd name="T62" fmla="*/ 159 w 161"/>
                    <a:gd name="T63" fmla="*/ 234 h 248"/>
                    <a:gd name="T64" fmla="*/ 160 w 161"/>
                    <a:gd name="T65" fmla="*/ 232 h 248"/>
                    <a:gd name="T66" fmla="*/ 159 w 161"/>
                    <a:gd name="T67" fmla="*/ 230 h 248"/>
                    <a:gd name="T68" fmla="*/ 158 w 161"/>
                    <a:gd name="T69" fmla="*/ 228 h 248"/>
                    <a:gd name="T70" fmla="*/ 155 w 161"/>
                    <a:gd name="T71" fmla="*/ 225 h 248"/>
                    <a:gd name="T72" fmla="*/ 142 w 161"/>
                    <a:gd name="T73" fmla="*/ 211 h 248"/>
                    <a:gd name="T74" fmla="*/ 130 w 161"/>
                    <a:gd name="T75" fmla="*/ 202 h 248"/>
                    <a:gd name="T76" fmla="*/ 115 w 161"/>
                    <a:gd name="T77" fmla="*/ 194 h 248"/>
                    <a:gd name="T78" fmla="*/ 101 w 161"/>
                    <a:gd name="T79" fmla="*/ 187 h 248"/>
                    <a:gd name="T80" fmla="*/ 87 w 161"/>
                    <a:gd name="T81" fmla="*/ 178 h 248"/>
                    <a:gd name="T82" fmla="*/ 74 w 161"/>
                    <a:gd name="T83" fmla="*/ 168 h 248"/>
                    <a:gd name="T84" fmla="*/ 65 w 161"/>
                    <a:gd name="T85" fmla="*/ 154 h 248"/>
                    <a:gd name="T86" fmla="*/ 66 w 161"/>
                    <a:gd name="T87" fmla="*/ 142 h 248"/>
                    <a:gd name="T88" fmla="*/ 72 w 161"/>
                    <a:gd name="T89" fmla="*/ 130 h 248"/>
                    <a:gd name="T90" fmla="*/ 81 w 161"/>
                    <a:gd name="T91" fmla="*/ 118 h 248"/>
                    <a:gd name="T92" fmla="*/ 89 w 161"/>
                    <a:gd name="T93" fmla="*/ 104 h 248"/>
                    <a:gd name="T94" fmla="*/ 96 w 161"/>
                    <a:gd name="T95" fmla="*/ 92 h 248"/>
                    <a:gd name="T96" fmla="*/ 98 w 161"/>
                    <a:gd name="T97" fmla="*/ 82 h 248"/>
                    <a:gd name="T98" fmla="*/ 100 w 161"/>
                    <a:gd name="T99" fmla="*/ 74 h 248"/>
                    <a:gd name="T100" fmla="*/ 102 w 161"/>
                    <a:gd name="T101" fmla="*/ 66 h 248"/>
                    <a:gd name="T102" fmla="*/ 103 w 161"/>
                    <a:gd name="T103" fmla="*/ 58 h 248"/>
                    <a:gd name="T104" fmla="*/ 103 w 161"/>
                    <a:gd name="T105" fmla="*/ 50 h 248"/>
                    <a:gd name="T106" fmla="*/ 102 w 161"/>
                    <a:gd name="T107" fmla="*/ 43 h 248"/>
                    <a:gd name="T108" fmla="*/ 99 w 161"/>
                    <a:gd name="T109" fmla="*/ 36 h 248"/>
                    <a:gd name="T110" fmla="*/ 95 w 161"/>
                    <a:gd name="T111" fmla="*/ 29 h 248"/>
                    <a:gd name="T112" fmla="*/ 91 w 161"/>
                    <a:gd name="T113" fmla="*/ 22 h 248"/>
                    <a:gd name="T114" fmla="*/ 86 w 161"/>
                    <a:gd name="T115" fmla="*/ 14 h 248"/>
                    <a:gd name="T116" fmla="*/ 81 w 161"/>
                    <a:gd name="T117" fmla="*/ 8 h 248"/>
                    <a:gd name="T118" fmla="*/ 76 w 161"/>
                    <a:gd name="T119" fmla="*/ 3 h 248"/>
                    <a:gd name="T120" fmla="*/ 73 w 161"/>
                    <a:gd name="T121" fmla="*/ 0 h 248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61"/>
                    <a:gd name="T184" fmla="*/ 0 h 248"/>
                    <a:gd name="T185" fmla="*/ 161 w 161"/>
                    <a:gd name="T186" fmla="*/ 248 h 248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61" h="248">
                      <a:moveTo>
                        <a:pt x="73" y="0"/>
                      </a:moveTo>
                      <a:lnTo>
                        <a:pt x="71" y="0"/>
                      </a:lnTo>
                      <a:lnTo>
                        <a:pt x="69" y="0"/>
                      </a:lnTo>
                      <a:lnTo>
                        <a:pt x="68" y="1"/>
                      </a:lnTo>
                      <a:lnTo>
                        <a:pt x="66" y="1"/>
                      </a:lnTo>
                      <a:lnTo>
                        <a:pt x="64" y="2"/>
                      </a:lnTo>
                      <a:lnTo>
                        <a:pt x="63" y="2"/>
                      </a:lnTo>
                      <a:lnTo>
                        <a:pt x="61" y="3"/>
                      </a:lnTo>
                      <a:lnTo>
                        <a:pt x="60" y="3"/>
                      </a:lnTo>
                      <a:lnTo>
                        <a:pt x="58" y="4"/>
                      </a:lnTo>
                      <a:lnTo>
                        <a:pt x="56" y="5"/>
                      </a:lnTo>
                      <a:lnTo>
                        <a:pt x="55" y="6"/>
                      </a:lnTo>
                      <a:lnTo>
                        <a:pt x="53" y="7"/>
                      </a:lnTo>
                      <a:lnTo>
                        <a:pt x="52" y="8"/>
                      </a:lnTo>
                      <a:lnTo>
                        <a:pt x="50" y="9"/>
                      </a:lnTo>
                      <a:lnTo>
                        <a:pt x="48" y="10"/>
                      </a:lnTo>
                      <a:lnTo>
                        <a:pt x="47" y="11"/>
                      </a:lnTo>
                      <a:lnTo>
                        <a:pt x="45" y="12"/>
                      </a:lnTo>
                      <a:lnTo>
                        <a:pt x="44" y="13"/>
                      </a:lnTo>
                      <a:lnTo>
                        <a:pt x="42" y="14"/>
                      </a:lnTo>
                      <a:lnTo>
                        <a:pt x="40" y="15"/>
                      </a:lnTo>
                      <a:lnTo>
                        <a:pt x="39" y="17"/>
                      </a:lnTo>
                      <a:lnTo>
                        <a:pt x="37" y="18"/>
                      </a:lnTo>
                      <a:lnTo>
                        <a:pt x="36" y="19"/>
                      </a:lnTo>
                      <a:lnTo>
                        <a:pt x="34" y="20"/>
                      </a:lnTo>
                      <a:lnTo>
                        <a:pt x="33" y="21"/>
                      </a:lnTo>
                      <a:lnTo>
                        <a:pt x="32" y="23"/>
                      </a:lnTo>
                      <a:lnTo>
                        <a:pt x="31" y="24"/>
                      </a:lnTo>
                      <a:lnTo>
                        <a:pt x="29" y="25"/>
                      </a:lnTo>
                      <a:lnTo>
                        <a:pt x="29" y="26"/>
                      </a:lnTo>
                      <a:lnTo>
                        <a:pt x="28" y="27"/>
                      </a:lnTo>
                      <a:lnTo>
                        <a:pt x="27" y="28"/>
                      </a:lnTo>
                      <a:lnTo>
                        <a:pt x="24" y="31"/>
                      </a:lnTo>
                      <a:lnTo>
                        <a:pt x="23" y="32"/>
                      </a:lnTo>
                      <a:lnTo>
                        <a:pt x="22" y="33"/>
                      </a:lnTo>
                      <a:lnTo>
                        <a:pt x="21" y="36"/>
                      </a:lnTo>
                      <a:lnTo>
                        <a:pt x="20" y="37"/>
                      </a:lnTo>
                      <a:lnTo>
                        <a:pt x="19" y="39"/>
                      </a:lnTo>
                      <a:lnTo>
                        <a:pt x="17" y="40"/>
                      </a:lnTo>
                      <a:lnTo>
                        <a:pt x="16" y="42"/>
                      </a:lnTo>
                      <a:lnTo>
                        <a:pt x="15" y="44"/>
                      </a:lnTo>
                      <a:lnTo>
                        <a:pt x="14" y="46"/>
                      </a:lnTo>
                      <a:lnTo>
                        <a:pt x="13" y="48"/>
                      </a:lnTo>
                      <a:lnTo>
                        <a:pt x="12" y="49"/>
                      </a:lnTo>
                      <a:lnTo>
                        <a:pt x="11" y="51"/>
                      </a:lnTo>
                      <a:lnTo>
                        <a:pt x="10" y="53"/>
                      </a:lnTo>
                      <a:lnTo>
                        <a:pt x="9" y="55"/>
                      </a:lnTo>
                      <a:lnTo>
                        <a:pt x="8" y="57"/>
                      </a:lnTo>
                      <a:lnTo>
                        <a:pt x="7" y="59"/>
                      </a:lnTo>
                      <a:lnTo>
                        <a:pt x="6" y="61"/>
                      </a:lnTo>
                      <a:lnTo>
                        <a:pt x="5" y="63"/>
                      </a:lnTo>
                      <a:lnTo>
                        <a:pt x="5" y="65"/>
                      </a:lnTo>
                      <a:lnTo>
                        <a:pt x="4" y="67"/>
                      </a:lnTo>
                      <a:lnTo>
                        <a:pt x="3" y="69"/>
                      </a:lnTo>
                      <a:lnTo>
                        <a:pt x="2" y="72"/>
                      </a:lnTo>
                      <a:lnTo>
                        <a:pt x="2" y="74"/>
                      </a:lnTo>
                      <a:lnTo>
                        <a:pt x="1" y="76"/>
                      </a:lnTo>
                      <a:lnTo>
                        <a:pt x="1" y="78"/>
                      </a:lnTo>
                      <a:lnTo>
                        <a:pt x="0" y="80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92"/>
                      </a:lnTo>
                      <a:lnTo>
                        <a:pt x="1" y="95"/>
                      </a:lnTo>
                      <a:lnTo>
                        <a:pt x="1" y="97"/>
                      </a:lnTo>
                      <a:lnTo>
                        <a:pt x="2" y="100"/>
                      </a:lnTo>
                      <a:lnTo>
                        <a:pt x="3" y="104"/>
                      </a:lnTo>
                      <a:lnTo>
                        <a:pt x="4" y="107"/>
                      </a:lnTo>
                      <a:lnTo>
                        <a:pt x="5" y="111"/>
                      </a:lnTo>
                      <a:lnTo>
                        <a:pt x="5" y="114"/>
                      </a:lnTo>
                      <a:lnTo>
                        <a:pt x="6" y="118"/>
                      </a:lnTo>
                      <a:lnTo>
                        <a:pt x="7" y="121"/>
                      </a:lnTo>
                      <a:lnTo>
                        <a:pt x="9" y="125"/>
                      </a:lnTo>
                      <a:lnTo>
                        <a:pt x="10" y="128"/>
                      </a:lnTo>
                      <a:lnTo>
                        <a:pt x="11" y="132"/>
                      </a:lnTo>
                      <a:lnTo>
                        <a:pt x="13" y="136"/>
                      </a:lnTo>
                      <a:lnTo>
                        <a:pt x="14" y="139"/>
                      </a:lnTo>
                      <a:lnTo>
                        <a:pt x="15" y="143"/>
                      </a:lnTo>
                      <a:lnTo>
                        <a:pt x="17" y="147"/>
                      </a:lnTo>
                      <a:lnTo>
                        <a:pt x="18" y="151"/>
                      </a:lnTo>
                      <a:lnTo>
                        <a:pt x="20" y="154"/>
                      </a:lnTo>
                      <a:lnTo>
                        <a:pt x="21" y="158"/>
                      </a:lnTo>
                      <a:lnTo>
                        <a:pt x="23" y="161"/>
                      </a:lnTo>
                      <a:lnTo>
                        <a:pt x="24" y="165"/>
                      </a:lnTo>
                      <a:lnTo>
                        <a:pt x="25" y="168"/>
                      </a:lnTo>
                      <a:lnTo>
                        <a:pt x="27" y="171"/>
                      </a:lnTo>
                      <a:lnTo>
                        <a:pt x="29" y="174"/>
                      </a:lnTo>
                      <a:lnTo>
                        <a:pt x="30" y="178"/>
                      </a:lnTo>
                      <a:lnTo>
                        <a:pt x="31" y="180"/>
                      </a:lnTo>
                      <a:lnTo>
                        <a:pt x="33" y="183"/>
                      </a:lnTo>
                      <a:lnTo>
                        <a:pt x="34" y="186"/>
                      </a:lnTo>
                      <a:lnTo>
                        <a:pt x="35" y="188"/>
                      </a:lnTo>
                      <a:lnTo>
                        <a:pt x="37" y="190"/>
                      </a:lnTo>
                      <a:lnTo>
                        <a:pt x="39" y="194"/>
                      </a:lnTo>
                      <a:lnTo>
                        <a:pt x="41" y="196"/>
                      </a:lnTo>
                      <a:lnTo>
                        <a:pt x="43" y="198"/>
                      </a:lnTo>
                      <a:lnTo>
                        <a:pt x="45" y="201"/>
                      </a:lnTo>
                      <a:lnTo>
                        <a:pt x="48" y="203"/>
                      </a:lnTo>
                      <a:lnTo>
                        <a:pt x="50" y="205"/>
                      </a:lnTo>
                      <a:lnTo>
                        <a:pt x="53" y="207"/>
                      </a:lnTo>
                      <a:lnTo>
                        <a:pt x="55" y="209"/>
                      </a:lnTo>
                      <a:lnTo>
                        <a:pt x="58" y="212"/>
                      </a:lnTo>
                      <a:lnTo>
                        <a:pt x="61" y="214"/>
                      </a:lnTo>
                      <a:lnTo>
                        <a:pt x="63" y="216"/>
                      </a:lnTo>
                      <a:lnTo>
                        <a:pt x="67" y="218"/>
                      </a:lnTo>
                      <a:lnTo>
                        <a:pt x="70" y="221"/>
                      </a:lnTo>
                      <a:lnTo>
                        <a:pt x="73" y="223"/>
                      </a:lnTo>
                      <a:lnTo>
                        <a:pt x="76" y="225"/>
                      </a:lnTo>
                      <a:lnTo>
                        <a:pt x="79" y="227"/>
                      </a:lnTo>
                      <a:lnTo>
                        <a:pt x="82" y="229"/>
                      </a:lnTo>
                      <a:lnTo>
                        <a:pt x="86" y="230"/>
                      </a:lnTo>
                      <a:lnTo>
                        <a:pt x="89" y="232"/>
                      </a:lnTo>
                      <a:lnTo>
                        <a:pt x="92" y="234"/>
                      </a:lnTo>
                      <a:lnTo>
                        <a:pt x="95" y="236"/>
                      </a:lnTo>
                      <a:lnTo>
                        <a:pt x="98" y="237"/>
                      </a:lnTo>
                      <a:lnTo>
                        <a:pt x="102" y="239"/>
                      </a:lnTo>
                      <a:lnTo>
                        <a:pt x="104" y="240"/>
                      </a:lnTo>
                      <a:lnTo>
                        <a:pt x="107" y="241"/>
                      </a:lnTo>
                      <a:lnTo>
                        <a:pt x="111" y="243"/>
                      </a:lnTo>
                      <a:lnTo>
                        <a:pt x="113" y="244"/>
                      </a:lnTo>
                      <a:lnTo>
                        <a:pt x="116" y="245"/>
                      </a:lnTo>
                      <a:lnTo>
                        <a:pt x="118" y="245"/>
                      </a:lnTo>
                      <a:lnTo>
                        <a:pt x="121" y="246"/>
                      </a:lnTo>
                      <a:lnTo>
                        <a:pt x="123" y="247"/>
                      </a:lnTo>
                      <a:lnTo>
                        <a:pt x="125" y="247"/>
                      </a:lnTo>
                      <a:lnTo>
                        <a:pt x="126" y="247"/>
                      </a:lnTo>
                      <a:lnTo>
                        <a:pt x="127" y="247"/>
                      </a:lnTo>
                      <a:lnTo>
                        <a:pt x="129" y="247"/>
                      </a:lnTo>
                      <a:lnTo>
                        <a:pt x="130" y="247"/>
                      </a:lnTo>
                      <a:lnTo>
                        <a:pt x="131" y="247"/>
                      </a:lnTo>
                      <a:lnTo>
                        <a:pt x="132" y="247"/>
                      </a:lnTo>
                      <a:lnTo>
                        <a:pt x="133" y="247"/>
                      </a:lnTo>
                      <a:lnTo>
                        <a:pt x="134" y="247"/>
                      </a:lnTo>
                      <a:lnTo>
                        <a:pt x="136" y="247"/>
                      </a:lnTo>
                      <a:lnTo>
                        <a:pt x="137" y="247"/>
                      </a:lnTo>
                      <a:lnTo>
                        <a:pt x="138" y="246"/>
                      </a:lnTo>
                      <a:lnTo>
                        <a:pt x="139" y="246"/>
                      </a:lnTo>
                      <a:lnTo>
                        <a:pt x="140" y="246"/>
                      </a:lnTo>
                      <a:lnTo>
                        <a:pt x="141" y="245"/>
                      </a:lnTo>
                      <a:lnTo>
                        <a:pt x="142" y="245"/>
                      </a:lnTo>
                      <a:lnTo>
                        <a:pt x="144" y="245"/>
                      </a:lnTo>
                      <a:lnTo>
                        <a:pt x="145" y="244"/>
                      </a:lnTo>
                      <a:lnTo>
                        <a:pt x="146" y="244"/>
                      </a:lnTo>
                      <a:lnTo>
                        <a:pt x="147" y="243"/>
                      </a:lnTo>
                      <a:lnTo>
                        <a:pt x="148" y="243"/>
                      </a:lnTo>
                      <a:lnTo>
                        <a:pt x="149" y="242"/>
                      </a:lnTo>
                      <a:lnTo>
                        <a:pt x="150" y="242"/>
                      </a:lnTo>
                      <a:lnTo>
                        <a:pt x="151" y="241"/>
                      </a:lnTo>
                      <a:lnTo>
                        <a:pt x="152" y="241"/>
                      </a:lnTo>
                      <a:lnTo>
                        <a:pt x="153" y="240"/>
                      </a:lnTo>
                      <a:lnTo>
                        <a:pt x="155" y="240"/>
                      </a:lnTo>
                      <a:lnTo>
                        <a:pt x="155" y="239"/>
                      </a:lnTo>
                      <a:lnTo>
                        <a:pt x="156" y="238"/>
                      </a:lnTo>
                      <a:lnTo>
                        <a:pt x="157" y="238"/>
                      </a:lnTo>
                      <a:lnTo>
                        <a:pt x="158" y="237"/>
                      </a:lnTo>
                      <a:lnTo>
                        <a:pt x="159" y="236"/>
                      </a:lnTo>
                      <a:lnTo>
                        <a:pt x="159" y="235"/>
                      </a:lnTo>
                      <a:lnTo>
                        <a:pt x="159" y="234"/>
                      </a:lnTo>
                      <a:lnTo>
                        <a:pt x="159" y="233"/>
                      </a:lnTo>
                      <a:lnTo>
                        <a:pt x="160" y="233"/>
                      </a:lnTo>
                      <a:lnTo>
                        <a:pt x="160" y="232"/>
                      </a:lnTo>
                      <a:lnTo>
                        <a:pt x="160" y="231"/>
                      </a:lnTo>
                      <a:lnTo>
                        <a:pt x="160" y="230"/>
                      </a:lnTo>
                      <a:lnTo>
                        <a:pt x="159" y="230"/>
                      </a:lnTo>
                      <a:lnTo>
                        <a:pt x="159" y="229"/>
                      </a:lnTo>
                      <a:lnTo>
                        <a:pt x="158" y="229"/>
                      </a:lnTo>
                      <a:lnTo>
                        <a:pt x="158" y="228"/>
                      </a:lnTo>
                      <a:lnTo>
                        <a:pt x="157" y="227"/>
                      </a:lnTo>
                      <a:lnTo>
                        <a:pt x="156" y="226"/>
                      </a:lnTo>
                      <a:lnTo>
                        <a:pt x="155" y="225"/>
                      </a:lnTo>
                      <a:lnTo>
                        <a:pt x="151" y="220"/>
                      </a:lnTo>
                      <a:lnTo>
                        <a:pt x="150" y="218"/>
                      </a:lnTo>
                      <a:lnTo>
                        <a:pt x="147" y="216"/>
                      </a:lnTo>
                      <a:lnTo>
                        <a:pt x="145" y="214"/>
                      </a:lnTo>
                      <a:lnTo>
                        <a:pt x="142" y="211"/>
                      </a:lnTo>
                      <a:lnTo>
                        <a:pt x="140" y="209"/>
                      </a:lnTo>
                      <a:lnTo>
                        <a:pt x="138" y="208"/>
                      </a:lnTo>
                      <a:lnTo>
                        <a:pt x="135" y="206"/>
                      </a:lnTo>
                      <a:lnTo>
                        <a:pt x="132" y="204"/>
                      </a:lnTo>
                      <a:lnTo>
                        <a:pt x="130" y="202"/>
                      </a:lnTo>
                      <a:lnTo>
                        <a:pt x="127" y="201"/>
                      </a:lnTo>
                      <a:lnTo>
                        <a:pt x="124" y="199"/>
                      </a:lnTo>
                      <a:lnTo>
                        <a:pt x="121" y="198"/>
                      </a:lnTo>
                      <a:lnTo>
                        <a:pt x="118" y="196"/>
                      </a:lnTo>
                      <a:lnTo>
                        <a:pt x="115" y="194"/>
                      </a:lnTo>
                      <a:lnTo>
                        <a:pt x="112" y="193"/>
                      </a:lnTo>
                      <a:lnTo>
                        <a:pt x="110" y="191"/>
                      </a:lnTo>
                      <a:lnTo>
                        <a:pt x="107" y="190"/>
                      </a:lnTo>
                      <a:lnTo>
                        <a:pt x="103" y="188"/>
                      </a:lnTo>
                      <a:lnTo>
                        <a:pt x="101" y="187"/>
                      </a:lnTo>
                      <a:lnTo>
                        <a:pt x="98" y="185"/>
                      </a:lnTo>
                      <a:lnTo>
                        <a:pt x="95" y="183"/>
                      </a:lnTo>
                      <a:lnTo>
                        <a:pt x="92" y="182"/>
                      </a:lnTo>
                      <a:lnTo>
                        <a:pt x="89" y="180"/>
                      </a:lnTo>
                      <a:lnTo>
                        <a:pt x="87" y="178"/>
                      </a:lnTo>
                      <a:lnTo>
                        <a:pt x="84" y="176"/>
                      </a:lnTo>
                      <a:lnTo>
                        <a:pt x="82" y="174"/>
                      </a:lnTo>
                      <a:lnTo>
                        <a:pt x="79" y="172"/>
                      </a:lnTo>
                      <a:lnTo>
                        <a:pt x="77" y="170"/>
                      </a:lnTo>
                      <a:lnTo>
                        <a:pt x="74" y="168"/>
                      </a:lnTo>
                      <a:lnTo>
                        <a:pt x="72" y="166"/>
                      </a:lnTo>
                      <a:lnTo>
                        <a:pt x="68" y="161"/>
                      </a:lnTo>
                      <a:lnTo>
                        <a:pt x="67" y="159"/>
                      </a:lnTo>
                      <a:lnTo>
                        <a:pt x="66" y="157"/>
                      </a:lnTo>
                      <a:lnTo>
                        <a:pt x="65" y="154"/>
                      </a:lnTo>
                      <a:lnTo>
                        <a:pt x="64" y="152"/>
                      </a:lnTo>
                      <a:lnTo>
                        <a:pt x="64" y="150"/>
                      </a:lnTo>
                      <a:lnTo>
                        <a:pt x="65" y="147"/>
                      </a:lnTo>
                      <a:lnTo>
                        <a:pt x="65" y="145"/>
                      </a:lnTo>
                      <a:lnTo>
                        <a:pt x="66" y="142"/>
                      </a:lnTo>
                      <a:lnTo>
                        <a:pt x="67" y="140"/>
                      </a:lnTo>
                      <a:lnTo>
                        <a:pt x="68" y="137"/>
                      </a:lnTo>
                      <a:lnTo>
                        <a:pt x="69" y="135"/>
                      </a:lnTo>
                      <a:lnTo>
                        <a:pt x="70" y="132"/>
                      </a:lnTo>
                      <a:lnTo>
                        <a:pt x="72" y="130"/>
                      </a:lnTo>
                      <a:lnTo>
                        <a:pt x="73" y="127"/>
                      </a:lnTo>
                      <a:lnTo>
                        <a:pt x="75" y="125"/>
                      </a:lnTo>
                      <a:lnTo>
                        <a:pt x="77" y="122"/>
                      </a:lnTo>
                      <a:lnTo>
                        <a:pt x="79" y="120"/>
                      </a:lnTo>
                      <a:lnTo>
                        <a:pt x="81" y="118"/>
                      </a:lnTo>
                      <a:lnTo>
                        <a:pt x="82" y="115"/>
                      </a:lnTo>
                      <a:lnTo>
                        <a:pt x="84" y="113"/>
                      </a:lnTo>
                      <a:lnTo>
                        <a:pt x="86" y="110"/>
                      </a:lnTo>
                      <a:lnTo>
                        <a:pt x="88" y="108"/>
                      </a:lnTo>
                      <a:lnTo>
                        <a:pt x="89" y="104"/>
                      </a:lnTo>
                      <a:lnTo>
                        <a:pt x="91" y="102"/>
                      </a:lnTo>
                      <a:lnTo>
                        <a:pt x="92" y="99"/>
                      </a:lnTo>
                      <a:lnTo>
                        <a:pt x="93" y="97"/>
                      </a:lnTo>
                      <a:lnTo>
                        <a:pt x="95" y="94"/>
                      </a:lnTo>
                      <a:lnTo>
                        <a:pt x="96" y="92"/>
                      </a:lnTo>
                      <a:lnTo>
                        <a:pt x="96" y="89"/>
                      </a:lnTo>
                      <a:lnTo>
                        <a:pt x="97" y="87"/>
                      </a:lnTo>
                      <a:lnTo>
                        <a:pt x="97" y="84"/>
                      </a:lnTo>
                      <a:lnTo>
                        <a:pt x="97" y="83"/>
                      </a:lnTo>
                      <a:lnTo>
                        <a:pt x="98" y="82"/>
                      </a:lnTo>
                      <a:lnTo>
                        <a:pt x="98" y="80"/>
                      </a:lnTo>
                      <a:lnTo>
                        <a:pt x="98" y="79"/>
                      </a:lnTo>
                      <a:lnTo>
                        <a:pt x="99" y="77"/>
                      </a:lnTo>
                      <a:lnTo>
                        <a:pt x="99" y="76"/>
                      </a:lnTo>
                      <a:lnTo>
                        <a:pt x="100" y="74"/>
                      </a:lnTo>
                      <a:lnTo>
                        <a:pt x="100" y="73"/>
                      </a:lnTo>
                      <a:lnTo>
                        <a:pt x="101" y="71"/>
                      </a:lnTo>
                      <a:lnTo>
                        <a:pt x="101" y="69"/>
                      </a:lnTo>
                      <a:lnTo>
                        <a:pt x="101" y="67"/>
                      </a:lnTo>
                      <a:lnTo>
                        <a:pt x="102" y="66"/>
                      </a:lnTo>
                      <a:lnTo>
                        <a:pt x="102" y="64"/>
                      </a:lnTo>
                      <a:lnTo>
                        <a:pt x="102" y="63"/>
                      </a:lnTo>
                      <a:lnTo>
                        <a:pt x="102" y="61"/>
                      </a:lnTo>
                      <a:lnTo>
                        <a:pt x="103" y="59"/>
                      </a:lnTo>
                      <a:lnTo>
                        <a:pt x="103" y="58"/>
                      </a:lnTo>
                      <a:lnTo>
                        <a:pt x="103" y="56"/>
                      </a:lnTo>
                      <a:lnTo>
                        <a:pt x="103" y="55"/>
                      </a:lnTo>
                      <a:lnTo>
                        <a:pt x="103" y="53"/>
                      </a:lnTo>
                      <a:lnTo>
                        <a:pt x="103" y="52"/>
                      </a:lnTo>
                      <a:lnTo>
                        <a:pt x="103" y="50"/>
                      </a:lnTo>
                      <a:lnTo>
                        <a:pt x="103" y="49"/>
                      </a:lnTo>
                      <a:lnTo>
                        <a:pt x="103" y="47"/>
                      </a:lnTo>
                      <a:lnTo>
                        <a:pt x="103" y="46"/>
                      </a:lnTo>
                      <a:lnTo>
                        <a:pt x="103" y="44"/>
                      </a:lnTo>
                      <a:lnTo>
                        <a:pt x="102" y="43"/>
                      </a:lnTo>
                      <a:lnTo>
                        <a:pt x="102" y="42"/>
                      </a:lnTo>
                      <a:lnTo>
                        <a:pt x="102" y="41"/>
                      </a:lnTo>
                      <a:lnTo>
                        <a:pt x="101" y="40"/>
                      </a:lnTo>
                      <a:lnTo>
                        <a:pt x="100" y="37"/>
                      </a:lnTo>
                      <a:lnTo>
                        <a:pt x="99" y="36"/>
                      </a:lnTo>
                      <a:lnTo>
                        <a:pt x="98" y="34"/>
                      </a:lnTo>
                      <a:lnTo>
                        <a:pt x="97" y="33"/>
                      </a:lnTo>
                      <a:lnTo>
                        <a:pt x="97" y="32"/>
                      </a:lnTo>
                      <a:lnTo>
                        <a:pt x="96" y="30"/>
                      </a:lnTo>
                      <a:lnTo>
                        <a:pt x="95" y="29"/>
                      </a:lnTo>
                      <a:lnTo>
                        <a:pt x="94" y="28"/>
                      </a:lnTo>
                      <a:lnTo>
                        <a:pt x="93" y="26"/>
                      </a:lnTo>
                      <a:lnTo>
                        <a:pt x="92" y="25"/>
                      </a:lnTo>
                      <a:lnTo>
                        <a:pt x="92" y="23"/>
                      </a:lnTo>
                      <a:lnTo>
                        <a:pt x="91" y="22"/>
                      </a:lnTo>
                      <a:lnTo>
                        <a:pt x="90" y="20"/>
                      </a:lnTo>
                      <a:lnTo>
                        <a:pt x="89" y="19"/>
                      </a:lnTo>
                      <a:lnTo>
                        <a:pt x="87" y="17"/>
                      </a:lnTo>
                      <a:lnTo>
                        <a:pt x="87" y="16"/>
                      </a:lnTo>
                      <a:lnTo>
                        <a:pt x="86" y="14"/>
                      </a:lnTo>
                      <a:lnTo>
                        <a:pt x="85" y="13"/>
                      </a:lnTo>
                      <a:lnTo>
                        <a:pt x="83" y="12"/>
                      </a:lnTo>
                      <a:lnTo>
                        <a:pt x="82" y="10"/>
                      </a:lnTo>
                      <a:lnTo>
                        <a:pt x="82" y="9"/>
                      </a:lnTo>
                      <a:lnTo>
                        <a:pt x="81" y="8"/>
                      </a:lnTo>
                      <a:lnTo>
                        <a:pt x="80" y="7"/>
                      </a:lnTo>
                      <a:lnTo>
                        <a:pt x="78" y="6"/>
                      </a:lnTo>
                      <a:lnTo>
                        <a:pt x="78" y="5"/>
                      </a:lnTo>
                      <a:lnTo>
                        <a:pt x="77" y="4"/>
                      </a:lnTo>
                      <a:lnTo>
                        <a:pt x="76" y="3"/>
                      </a:lnTo>
                      <a:lnTo>
                        <a:pt x="75" y="2"/>
                      </a:lnTo>
                      <a:lnTo>
                        <a:pt x="73" y="1"/>
                      </a:lnTo>
                      <a:lnTo>
                        <a:pt x="73" y="0"/>
                      </a:lnTo>
                      <a:lnTo>
                        <a:pt x="72" y="0"/>
                      </a:lnTo>
                      <a:lnTo>
                        <a:pt x="73" y="0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56" name="Oval 1037"/>
                <p:cNvSpPr>
                  <a:spLocks noChangeArrowheads="1"/>
                </p:cNvSpPr>
                <p:nvPr/>
              </p:nvSpPr>
              <p:spPr bwMode="auto">
                <a:xfrm>
                  <a:off x="3405" y="1081"/>
                  <a:ext cx="0" cy="0"/>
                </a:xfrm>
                <a:prstGeom prst="ellipse">
                  <a:avLst/>
                </a:prstGeom>
                <a:solidFill>
                  <a:srgbClr val="80FF00"/>
                </a:solidFill>
                <a:ln w="25400">
                  <a:solidFill>
                    <a:srgbClr val="80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57" name="Freeform 1038"/>
                <p:cNvSpPr>
                  <a:spLocks/>
                </p:cNvSpPr>
                <p:nvPr/>
              </p:nvSpPr>
              <p:spPr bwMode="auto">
                <a:xfrm>
                  <a:off x="3424" y="1097"/>
                  <a:ext cx="22" cy="23"/>
                </a:xfrm>
                <a:custGeom>
                  <a:avLst/>
                  <a:gdLst>
                    <a:gd name="T0" fmla="*/ 10 w 22"/>
                    <a:gd name="T1" fmla="*/ 22 h 23"/>
                    <a:gd name="T2" fmla="*/ 8 w 22"/>
                    <a:gd name="T3" fmla="*/ 22 h 23"/>
                    <a:gd name="T4" fmla="*/ 7 w 22"/>
                    <a:gd name="T5" fmla="*/ 21 h 23"/>
                    <a:gd name="T6" fmla="*/ 6 w 22"/>
                    <a:gd name="T7" fmla="*/ 21 h 23"/>
                    <a:gd name="T8" fmla="*/ 5 w 22"/>
                    <a:gd name="T9" fmla="*/ 20 h 23"/>
                    <a:gd name="T10" fmla="*/ 4 w 22"/>
                    <a:gd name="T11" fmla="*/ 20 h 23"/>
                    <a:gd name="T12" fmla="*/ 3 w 22"/>
                    <a:gd name="T13" fmla="*/ 18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4 h 23"/>
                    <a:gd name="T20" fmla="*/ 0 w 22"/>
                    <a:gd name="T21" fmla="*/ 13 h 23"/>
                    <a:gd name="T22" fmla="*/ 0 w 22"/>
                    <a:gd name="T23" fmla="*/ 11 h 23"/>
                    <a:gd name="T24" fmla="*/ 0 w 22"/>
                    <a:gd name="T25" fmla="*/ 10 h 23"/>
                    <a:gd name="T26" fmla="*/ 0 w 22"/>
                    <a:gd name="T27" fmla="*/ 9 h 23"/>
                    <a:gd name="T28" fmla="*/ 0 w 22"/>
                    <a:gd name="T29" fmla="*/ 7 h 23"/>
                    <a:gd name="T30" fmla="*/ 1 w 22"/>
                    <a:gd name="T31" fmla="*/ 6 h 23"/>
                    <a:gd name="T32" fmla="*/ 1 w 22"/>
                    <a:gd name="T33" fmla="*/ 5 h 23"/>
                    <a:gd name="T34" fmla="*/ 2 w 22"/>
                    <a:gd name="T35" fmla="*/ 4 h 23"/>
                    <a:gd name="T36" fmla="*/ 3 w 22"/>
                    <a:gd name="T37" fmla="*/ 3 h 23"/>
                    <a:gd name="T38" fmla="*/ 4 w 22"/>
                    <a:gd name="T39" fmla="*/ 3 h 23"/>
                    <a:gd name="T40" fmla="*/ 5 w 22"/>
                    <a:gd name="T41" fmla="*/ 2 h 23"/>
                    <a:gd name="T42" fmla="*/ 5 w 22"/>
                    <a:gd name="T43" fmla="*/ 1 h 23"/>
                    <a:gd name="T44" fmla="*/ 6 w 22"/>
                    <a:gd name="T45" fmla="*/ 1 h 23"/>
                    <a:gd name="T46" fmla="*/ 8 w 22"/>
                    <a:gd name="T47" fmla="*/ 0 h 23"/>
                    <a:gd name="T48" fmla="*/ 9 w 22"/>
                    <a:gd name="T49" fmla="*/ 0 h 23"/>
                    <a:gd name="T50" fmla="*/ 10 w 22"/>
                    <a:gd name="T51" fmla="*/ 0 h 23"/>
                    <a:gd name="T52" fmla="*/ 12 w 22"/>
                    <a:gd name="T53" fmla="*/ 0 h 23"/>
                    <a:gd name="T54" fmla="*/ 13 w 22"/>
                    <a:gd name="T55" fmla="*/ 1 h 23"/>
                    <a:gd name="T56" fmla="*/ 15 w 22"/>
                    <a:gd name="T57" fmla="*/ 1 h 23"/>
                    <a:gd name="T58" fmla="*/ 16 w 22"/>
                    <a:gd name="T59" fmla="*/ 1 h 23"/>
                    <a:gd name="T60" fmla="*/ 16 w 22"/>
                    <a:gd name="T61" fmla="*/ 2 h 23"/>
                    <a:gd name="T62" fmla="*/ 17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1 w 22"/>
                    <a:gd name="T75" fmla="*/ 9 h 23"/>
                    <a:gd name="T76" fmla="*/ 21 w 22"/>
                    <a:gd name="T77" fmla="*/ 11 h 23"/>
                    <a:gd name="T78" fmla="*/ 21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6 h 23"/>
                    <a:gd name="T86" fmla="*/ 19 w 22"/>
                    <a:gd name="T87" fmla="*/ 17 h 23"/>
                    <a:gd name="T88" fmla="*/ 18 w 22"/>
                    <a:gd name="T89" fmla="*/ 18 h 23"/>
                    <a:gd name="T90" fmla="*/ 17 w 22"/>
                    <a:gd name="T91" fmla="*/ 19 h 23"/>
                    <a:gd name="T92" fmla="*/ 16 w 22"/>
                    <a:gd name="T93" fmla="*/ 20 h 23"/>
                    <a:gd name="T94" fmla="*/ 16 w 22"/>
                    <a:gd name="T95" fmla="*/ 21 h 23"/>
                    <a:gd name="T96" fmla="*/ 15 w 22"/>
                    <a:gd name="T97" fmla="*/ 21 h 23"/>
                    <a:gd name="T98" fmla="*/ 14 w 22"/>
                    <a:gd name="T99" fmla="*/ 22 h 23"/>
                    <a:gd name="T100" fmla="*/ 12 w 22"/>
                    <a:gd name="T101" fmla="*/ 22 h 23"/>
                    <a:gd name="T102" fmla="*/ 11 w 22"/>
                    <a:gd name="T103" fmla="*/ 22 h 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"/>
                    <a:gd name="T157" fmla="*/ 0 h 23"/>
                    <a:gd name="T158" fmla="*/ 22 w 22"/>
                    <a:gd name="T159" fmla="*/ 23 h 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58" name="Freeform 1039"/>
                <p:cNvSpPr>
                  <a:spLocks/>
                </p:cNvSpPr>
                <p:nvPr/>
              </p:nvSpPr>
              <p:spPr bwMode="auto">
                <a:xfrm>
                  <a:off x="3465" y="1145"/>
                  <a:ext cx="22" cy="22"/>
                </a:xfrm>
                <a:custGeom>
                  <a:avLst/>
                  <a:gdLst>
                    <a:gd name="T0" fmla="*/ 9 w 22"/>
                    <a:gd name="T1" fmla="*/ 21 h 22"/>
                    <a:gd name="T2" fmla="*/ 8 w 22"/>
                    <a:gd name="T3" fmla="*/ 21 h 22"/>
                    <a:gd name="T4" fmla="*/ 6 w 22"/>
                    <a:gd name="T5" fmla="*/ 21 h 22"/>
                    <a:gd name="T6" fmla="*/ 5 w 22"/>
                    <a:gd name="T7" fmla="*/ 20 h 22"/>
                    <a:gd name="T8" fmla="*/ 4 w 22"/>
                    <a:gd name="T9" fmla="*/ 19 h 22"/>
                    <a:gd name="T10" fmla="*/ 3 w 22"/>
                    <a:gd name="T11" fmla="*/ 18 h 22"/>
                    <a:gd name="T12" fmla="*/ 2 w 22"/>
                    <a:gd name="T13" fmla="*/ 17 h 22"/>
                    <a:gd name="T14" fmla="*/ 1 w 22"/>
                    <a:gd name="T15" fmla="*/ 17 h 22"/>
                    <a:gd name="T16" fmla="*/ 1 w 22"/>
                    <a:gd name="T17" fmla="*/ 15 h 22"/>
                    <a:gd name="T18" fmla="*/ 0 w 22"/>
                    <a:gd name="T19" fmla="*/ 14 h 22"/>
                    <a:gd name="T20" fmla="*/ 0 w 22"/>
                    <a:gd name="T21" fmla="*/ 13 h 22"/>
                    <a:gd name="T22" fmla="*/ 0 w 22"/>
                    <a:gd name="T23" fmla="*/ 12 h 22"/>
                    <a:gd name="T24" fmla="*/ 0 w 22"/>
                    <a:gd name="T25" fmla="*/ 10 h 22"/>
                    <a:gd name="T26" fmla="*/ 0 w 22"/>
                    <a:gd name="T27" fmla="*/ 9 h 22"/>
                    <a:gd name="T28" fmla="*/ 0 w 22"/>
                    <a:gd name="T29" fmla="*/ 7 h 22"/>
                    <a:gd name="T30" fmla="*/ 1 w 22"/>
                    <a:gd name="T31" fmla="*/ 6 h 22"/>
                    <a:gd name="T32" fmla="*/ 1 w 22"/>
                    <a:gd name="T33" fmla="*/ 5 h 22"/>
                    <a:gd name="T34" fmla="*/ 2 w 22"/>
                    <a:gd name="T35" fmla="*/ 4 h 22"/>
                    <a:gd name="T36" fmla="*/ 3 w 22"/>
                    <a:gd name="T37" fmla="*/ 3 h 22"/>
                    <a:gd name="T38" fmla="*/ 4 w 22"/>
                    <a:gd name="T39" fmla="*/ 2 h 22"/>
                    <a:gd name="T40" fmla="*/ 5 w 22"/>
                    <a:gd name="T41" fmla="*/ 1 h 22"/>
                    <a:gd name="T42" fmla="*/ 5 w 22"/>
                    <a:gd name="T43" fmla="*/ 1 h 22"/>
                    <a:gd name="T44" fmla="*/ 6 w 22"/>
                    <a:gd name="T45" fmla="*/ 0 h 22"/>
                    <a:gd name="T46" fmla="*/ 8 w 22"/>
                    <a:gd name="T47" fmla="*/ 0 h 22"/>
                    <a:gd name="T48" fmla="*/ 9 w 22"/>
                    <a:gd name="T49" fmla="*/ 0 h 22"/>
                    <a:gd name="T50" fmla="*/ 10 w 22"/>
                    <a:gd name="T51" fmla="*/ 0 h 22"/>
                    <a:gd name="T52" fmla="*/ 12 w 22"/>
                    <a:gd name="T53" fmla="*/ 0 h 22"/>
                    <a:gd name="T54" fmla="*/ 13 w 22"/>
                    <a:gd name="T55" fmla="*/ 0 h 22"/>
                    <a:gd name="T56" fmla="*/ 14 w 22"/>
                    <a:gd name="T57" fmla="*/ 0 h 22"/>
                    <a:gd name="T58" fmla="*/ 15 w 22"/>
                    <a:gd name="T59" fmla="*/ 1 h 22"/>
                    <a:gd name="T60" fmla="*/ 16 w 22"/>
                    <a:gd name="T61" fmla="*/ 2 h 22"/>
                    <a:gd name="T62" fmla="*/ 17 w 22"/>
                    <a:gd name="T63" fmla="*/ 3 h 22"/>
                    <a:gd name="T64" fmla="*/ 18 w 22"/>
                    <a:gd name="T65" fmla="*/ 4 h 22"/>
                    <a:gd name="T66" fmla="*/ 19 w 22"/>
                    <a:gd name="T67" fmla="*/ 5 h 22"/>
                    <a:gd name="T68" fmla="*/ 20 w 22"/>
                    <a:gd name="T69" fmla="*/ 7 h 22"/>
                    <a:gd name="T70" fmla="*/ 20 w 22"/>
                    <a:gd name="T71" fmla="*/ 8 h 22"/>
                    <a:gd name="T72" fmla="*/ 21 w 22"/>
                    <a:gd name="T73" fmla="*/ 9 h 22"/>
                    <a:gd name="T74" fmla="*/ 21 w 22"/>
                    <a:gd name="T75" fmla="*/ 11 h 22"/>
                    <a:gd name="T76" fmla="*/ 21 w 22"/>
                    <a:gd name="T77" fmla="*/ 12 h 22"/>
                    <a:gd name="T78" fmla="*/ 20 w 22"/>
                    <a:gd name="T79" fmla="*/ 14 h 22"/>
                    <a:gd name="T80" fmla="*/ 20 w 22"/>
                    <a:gd name="T81" fmla="*/ 15 h 22"/>
                    <a:gd name="T82" fmla="*/ 19 w 22"/>
                    <a:gd name="T83" fmla="*/ 16 h 22"/>
                    <a:gd name="T84" fmla="*/ 18 w 22"/>
                    <a:gd name="T85" fmla="*/ 17 h 22"/>
                    <a:gd name="T86" fmla="*/ 17 w 22"/>
                    <a:gd name="T87" fmla="*/ 18 h 22"/>
                    <a:gd name="T88" fmla="*/ 16 w 22"/>
                    <a:gd name="T89" fmla="*/ 19 h 22"/>
                    <a:gd name="T90" fmla="*/ 16 w 22"/>
                    <a:gd name="T91" fmla="*/ 20 h 22"/>
                    <a:gd name="T92" fmla="*/ 15 w 22"/>
                    <a:gd name="T93" fmla="*/ 20 h 22"/>
                    <a:gd name="T94" fmla="*/ 14 w 22"/>
                    <a:gd name="T95" fmla="*/ 21 h 22"/>
                    <a:gd name="T96" fmla="*/ 13 w 22"/>
                    <a:gd name="T97" fmla="*/ 21 h 22"/>
                    <a:gd name="T98" fmla="*/ 11 w 22"/>
                    <a:gd name="T99" fmla="*/ 21 h 22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2"/>
                    <a:gd name="T152" fmla="*/ 22 w 22"/>
                    <a:gd name="T153" fmla="*/ 22 h 22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2">
                      <a:moveTo>
                        <a:pt x="10" y="21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59" name="Freeform 1040"/>
                <p:cNvSpPr>
                  <a:spLocks/>
                </p:cNvSpPr>
                <p:nvPr/>
              </p:nvSpPr>
              <p:spPr bwMode="auto">
                <a:xfrm>
                  <a:off x="3471" y="1213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8 h 23"/>
                    <a:gd name="T16" fmla="*/ 1 w 22"/>
                    <a:gd name="T17" fmla="*/ 17 h 23"/>
                    <a:gd name="T18" fmla="*/ 1 w 22"/>
                    <a:gd name="T19" fmla="*/ 16 h 23"/>
                    <a:gd name="T20" fmla="*/ 0 w 22"/>
                    <a:gd name="T21" fmla="*/ 15 h 23"/>
                    <a:gd name="T22" fmla="*/ 0 w 22"/>
                    <a:gd name="T23" fmla="*/ 14 h 23"/>
                    <a:gd name="T24" fmla="*/ 0 w 22"/>
                    <a:gd name="T25" fmla="*/ 13 h 23"/>
                    <a:gd name="T26" fmla="*/ 0 w 22"/>
                    <a:gd name="T27" fmla="*/ 10 h 23"/>
                    <a:gd name="T28" fmla="*/ 0 w 22"/>
                    <a:gd name="T29" fmla="*/ 9 h 23"/>
                    <a:gd name="T30" fmla="*/ 0 w 22"/>
                    <a:gd name="T31" fmla="*/ 7 h 23"/>
                    <a:gd name="T32" fmla="*/ 1 w 22"/>
                    <a:gd name="T33" fmla="*/ 6 h 23"/>
                    <a:gd name="T34" fmla="*/ 2 w 22"/>
                    <a:gd name="T35" fmla="*/ 4 h 23"/>
                    <a:gd name="T36" fmla="*/ 3 w 22"/>
                    <a:gd name="T37" fmla="*/ 3 h 23"/>
                    <a:gd name="T38" fmla="*/ 4 w 22"/>
                    <a:gd name="T39" fmla="*/ 2 h 23"/>
                    <a:gd name="T40" fmla="*/ 5 w 22"/>
                    <a:gd name="T41" fmla="*/ 1 h 23"/>
                    <a:gd name="T42" fmla="*/ 7 w 22"/>
                    <a:gd name="T43" fmla="*/ 1 h 23"/>
                    <a:gd name="T44" fmla="*/ 8 w 22"/>
                    <a:gd name="T45" fmla="*/ 0 h 23"/>
                    <a:gd name="T46" fmla="*/ 9 w 22"/>
                    <a:gd name="T47" fmla="*/ 0 h 23"/>
                    <a:gd name="T48" fmla="*/ 10 w 22"/>
                    <a:gd name="T49" fmla="*/ 0 h 23"/>
                    <a:gd name="T50" fmla="*/ 12 w 22"/>
                    <a:gd name="T51" fmla="*/ 0 h 23"/>
                    <a:gd name="T52" fmla="*/ 13 w 22"/>
                    <a:gd name="T53" fmla="*/ 0 h 23"/>
                    <a:gd name="T54" fmla="*/ 14 w 22"/>
                    <a:gd name="T55" fmla="*/ 1 h 23"/>
                    <a:gd name="T56" fmla="*/ 15 w 22"/>
                    <a:gd name="T57" fmla="*/ 1 h 23"/>
                    <a:gd name="T58" fmla="*/ 16 w 22"/>
                    <a:gd name="T59" fmla="*/ 2 h 23"/>
                    <a:gd name="T60" fmla="*/ 17 w 22"/>
                    <a:gd name="T61" fmla="*/ 2 h 23"/>
                    <a:gd name="T62" fmla="*/ 17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1 w 22"/>
                    <a:gd name="T75" fmla="*/ 9 h 23"/>
                    <a:gd name="T76" fmla="*/ 21 w 22"/>
                    <a:gd name="T77" fmla="*/ 11 h 23"/>
                    <a:gd name="T78" fmla="*/ 21 w 22"/>
                    <a:gd name="T79" fmla="*/ 13 h 23"/>
                    <a:gd name="T80" fmla="*/ 20 w 22"/>
                    <a:gd name="T81" fmla="*/ 14 h 23"/>
                    <a:gd name="T82" fmla="*/ 20 w 22"/>
                    <a:gd name="T83" fmla="*/ 16 h 23"/>
                    <a:gd name="T84" fmla="*/ 19 w 22"/>
                    <a:gd name="T85" fmla="*/ 17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6 w 22"/>
                    <a:gd name="T93" fmla="*/ 21 h 23"/>
                    <a:gd name="T94" fmla="*/ 15 w 22"/>
                    <a:gd name="T95" fmla="*/ 21 h 23"/>
                    <a:gd name="T96" fmla="*/ 13 w 22"/>
                    <a:gd name="T97" fmla="*/ 22 h 23"/>
                    <a:gd name="T98" fmla="*/ 12 w 22"/>
                    <a:gd name="T99" fmla="*/ 22 h 23"/>
                    <a:gd name="T100" fmla="*/ 10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0" name="Freeform 1041"/>
                <p:cNvSpPr>
                  <a:spLocks/>
                </p:cNvSpPr>
                <p:nvPr/>
              </p:nvSpPr>
              <p:spPr bwMode="auto">
                <a:xfrm>
                  <a:off x="3461" y="1267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5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8 h 23"/>
                    <a:gd name="T16" fmla="*/ 1 w 22"/>
                    <a:gd name="T17" fmla="*/ 17 h 23"/>
                    <a:gd name="T18" fmla="*/ 1 w 22"/>
                    <a:gd name="T19" fmla="*/ 16 h 23"/>
                    <a:gd name="T20" fmla="*/ 0 w 22"/>
                    <a:gd name="T21" fmla="*/ 14 h 23"/>
                    <a:gd name="T22" fmla="*/ 0 w 22"/>
                    <a:gd name="T23" fmla="*/ 13 h 23"/>
                    <a:gd name="T24" fmla="*/ 0 w 22"/>
                    <a:gd name="T25" fmla="*/ 11 h 23"/>
                    <a:gd name="T26" fmla="*/ 0 w 22"/>
                    <a:gd name="T27" fmla="*/ 10 h 23"/>
                    <a:gd name="T28" fmla="*/ 0 w 22"/>
                    <a:gd name="T29" fmla="*/ 8 h 23"/>
                    <a:gd name="T30" fmla="*/ 0 w 22"/>
                    <a:gd name="T31" fmla="*/ 7 h 23"/>
                    <a:gd name="T32" fmla="*/ 1 w 22"/>
                    <a:gd name="T33" fmla="*/ 6 h 23"/>
                    <a:gd name="T34" fmla="*/ 2 w 22"/>
                    <a:gd name="T35" fmla="*/ 5 h 23"/>
                    <a:gd name="T36" fmla="*/ 2 w 22"/>
                    <a:gd name="T37" fmla="*/ 4 h 23"/>
                    <a:gd name="T38" fmla="*/ 3 w 22"/>
                    <a:gd name="T39" fmla="*/ 3 h 23"/>
                    <a:gd name="T40" fmla="*/ 4 w 22"/>
                    <a:gd name="T41" fmla="*/ 3 h 23"/>
                    <a:gd name="T42" fmla="*/ 5 w 22"/>
                    <a:gd name="T43" fmla="*/ 2 h 23"/>
                    <a:gd name="T44" fmla="*/ 5 w 22"/>
                    <a:gd name="T45" fmla="*/ 1 h 23"/>
                    <a:gd name="T46" fmla="*/ 6 w 22"/>
                    <a:gd name="T47" fmla="*/ 1 h 23"/>
                    <a:gd name="T48" fmla="*/ 7 w 22"/>
                    <a:gd name="T49" fmla="*/ 0 h 23"/>
                    <a:gd name="T50" fmla="*/ 9 w 22"/>
                    <a:gd name="T51" fmla="*/ 0 h 23"/>
                    <a:gd name="T52" fmla="*/ 10 w 22"/>
                    <a:gd name="T53" fmla="*/ 0 h 23"/>
                    <a:gd name="T54" fmla="*/ 11 w 22"/>
                    <a:gd name="T55" fmla="*/ 0 h 23"/>
                    <a:gd name="T56" fmla="*/ 13 w 22"/>
                    <a:gd name="T57" fmla="*/ 0 h 23"/>
                    <a:gd name="T58" fmla="*/ 14 w 22"/>
                    <a:gd name="T59" fmla="*/ 1 h 23"/>
                    <a:gd name="T60" fmla="*/ 15 w 22"/>
                    <a:gd name="T61" fmla="*/ 1 h 23"/>
                    <a:gd name="T62" fmla="*/ 16 w 22"/>
                    <a:gd name="T63" fmla="*/ 2 h 23"/>
                    <a:gd name="T64" fmla="*/ 17 w 22"/>
                    <a:gd name="T65" fmla="*/ 3 h 23"/>
                    <a:gd name="T66" fmla="*/ 18 w 22"/>
                    <a:gd name="T67" fmla="*/ 4 h 23"/>
                    <a:gd name="T68" fmla="*/ 19 w 22"/>
                    <a:gd name="T69" fmla="*/ 5 h 23"/>
                    <a:gd name="T70" fmla="*/ 19 w 22"/>
                    <a:gd name="T71" fmla="*/ 6 h 23"/>
                    <a:gd name="T72" fmla="*/ 20 w 22"/>
                    <a:gd name="T73" fmla="*/ 8 h 23"/>
                    <a:gd name="T74" fmla="*/ 20 w 22"/>
                    <a:gd name="T75" fmla="*/ 9 h 23"/>
                    <a:gd name="T76" fmla="*/ 20 w 22"/>
                    <a:gd name="T77" fmla="*/ 11 h 23"/>
                    <a:gd name="T78" fmla="*/ 20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6 h 23"/>
                    <a:gd name="T86" fmla="*/ 19 w 22"/>
                    <a:gd name="T87" fmla="*/ 17 h 23"/>
                    <a:gd name="T88" fmla="*/ 18 w 22"/>
                    <a:gd name="T89" fmla="*/ 18 h 23"/>
                    <a:gd name="T90" fmla="*/ 17 w 22"/>
                    <a:gd name="T91" fmla="*/ 19 h 23"/>
                    <a:gd name="T92" fmla="*/ 16 w 22"/>
                    <a:gd name="T93" fmla="*/ 20 h 23"/>
                    <a:gd name="T94" fmla="*/ 16 w 22"/>
                    <a:gd name="T95" fmla="*/ 20 h 23"/>
                    <a:gd name="T96" fmla="*/ 15 w 22"/>
                    <a:gd name="T97" fmla="*/ 21 h 23"/>
                    <a:gd name="T98" fmla="*/ 14 w 22"/>
                    <a:gd name="T99" fmla="*/ 21 h 23"/>
                    <a:gd name="T100" fmla="*/ 12 w 22"/>
                    <a:gd name="T101" fmla="*/ 22 h 23"/>
                    <a:gd name="T102" fmla="*/ 11 w 22"/>
                    <a:gd name="T103" fmla="*/ 22 h 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2"/>
                    <a:gd name="T157" fmla="*/ 0 h 23"/>
                    <a:gd name="T158" fmla="*/ 22 w 22"/>
                    <a:gd name="T159" fmla="*/ 23 h 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1" name="Freeform 1042"/>
                <p:cNvSpPr>
                  <a:spLocks/>
                </p:cNvSpPr>
                <p:nvPr/>
              </p:nvSpPr>
              <p:spPr bwMode="auto">
                <a:xfrm>
                  <a:off x="3404" y="1219"/>
                  <a:ext cx="22" cy="23"/>
                </a:xfrm>
                <a:custGeom>
                  <a:avLst/>
                  <a:gdLst>
                    <a:gd name="T0" fmla="*/ 10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5 h 23"/>
                    <a:gd name="T20" fmla="*/ 0 w 22"/>
                    <a:gd name="T21" fmla="*/ 14 h 23"/>
                    <a:gd name="T22" fmla="*/ 0 w 22"/>
                    <a:gd name="T23" fmla="*/ 13 h 23"/>
                    <a:gd name="T24" fmla="*/ 0 w 22"/>
                    <a:gd name="T25" fmla="*/ 11 h 23"/>
                    <a:gd name="T26" fmla="*/ 0 w 22"/>
                    <a:gd name="T27" fmla="*/ 10 h 23"/>
                    <a:gd name="T28" fmla="*/ 0 w 22"/>
                    <a:gd name="T29" fmla="*/ 8 h 23"/>
                    <a:gd name="T30" fmla="*/ 1 w 22"/>
                    <a:gd name="T31" fmla="*/ 7 h 23"/>
                    <a:gd name="T32" fmla="*/ 1 w 22"/>
                    <a:gd name="T33" fmla="*/ 6 h 23"/>
                    <a:gd name="T34" fmla="*/ 2 w 22"/>
                    <a:gd name="T35" fmla="*/ 4 h 23"/>
                    <a:gd name="T36" fmla="*/ 3 w 22"/>
                    <a:gd name="T37" fmla="*/ 4 h 23"/>
                    <a:gd name="T38" fmla="*/ 4 w 22"/>
                    <a:gd name="T39" fmla="*/ 3 h 23"/>
                    <a:gd name="T40" fmla="*/ 5 w 22"/>
                    <a:gd name="T41" fmla="*/ 2 h 23"/>
                    <a:gd name="T42" fmla="*/ 6 w 22"/>
                    <a:gd name="T43" fmla="*/ 1 h 23"/>
                    <a:gd name="T44" fmla="*/ 7 w 22"/>
                    <a:gd name="T45" fmla="*/ 1 h 23"/>
                    <a:gd name="T46" fmla="*/ 8 w 22"/>
                    <a:gd name="T47" fmla="*/ 1 h 23"/>
                    <a:gd name="T48" fmla="*/ 9 w 22"/>
                    <a:gd name="T49" fmla="*/ 0 h 23"/>
                    <a:gd name="T50" fmla="*/ 10 w 22"/>
                    <a:gd name="T51" fmla="*/ 0 h 23"/>
                    <a:gd name="T52" fmla="*/ 12 w 22"/>
                    <a:gd name="T53" fmla="*/ 0 h 23"/>
                    <a:gd name="T54" fmla="*/ 13 w 22"/>
                    <a:gd name="T55" fmla="*/ 1 h 23"/>
                    <a:gd name="T56" fmla="*/ 14 w 22"/>
                    <a:gd name="T57" fmla="*/ 1 h 23"/>
                    <a:gd name="T58" fmla="*/ 15 w 22"/>
                    <a:gd name="T59" fmla="*/ 2 h 23"/>
                    <a:gd name="T60" fmla="*/ 16 w 22"/>
                    <a:gd name="T61" fmla="*/ 2 h 23"/>
                    <a:gd name="T62" fmla="*/ 17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9 h 23"/>
                    <a:gd name="T74" fmla="*/ 21 w 22"/>
                    <a:gd name="T75" fmla="*/ 10 h 23"/>
                    <a:gd name="T76" fmla="*/ 21 w 22"/>
                    <a:gd name="T77" fmla="*/ 11 h 23"/>
                    <a:gd name="T78" fmla="*/ 21 w 22"/>
                    <a:gd name="T79" fmla="*/ 13 h 23"/>
                    <a:gd name="T80" fmla="*/ 20 w 22"/>
                    <a:gd name="T81" fmla="*/ 14 h 23"/>
                    <a:gd name="T82" fmla="*/ 20 w 22"/>
                    <a:gd name="T83" fmla="*/ 16 h 23"/>
                    <a:gd name="T84" fmla="*/ 19 w 22"/>
                    <a:gd name="T85" fmla="*/ 17 h 23"/>
                    <a:gd name="T86" fmla="*/ 19 w 22"/>
                    <a:gd name="T87" fmla="*/ 18 h 23"/>
                    <a:gd name="T88" fmla="*/ 18 w 22"/>
                    <a:gd name="T89" fmla="*/ 19 h 23"/>
                    <a:gd name="T90" fmla="*/ 17 w 22"/>
                    <a:gd name="T91" fmla="*/ 20 h 23"/>
                    <a:gd name="T92" fmla="*/ 16 w 22"/>
                    <a:gd name="T93" fmla="*/ 21 h 23"/>
                    <a:gd name="T94" fmla="*/ 14 w 22"/>
                    <a:gd name="T95" fmla="*/ 21 h 23"/>
                    <a:gd name="T96" fmla="*/ 13 w 22"/>
                    <a:gd name="T97" fmla="*/ 22 h 23"/>
                    <a:gd name="T98" fmla="*/ 12 w 22"/>
                    <a:gd name="T99" fmla="*/ 22 h 23"/>
                    <a:gd name="T100" fmla="*/ 11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2" name="Freeform 1043"/>
                <p:cNvSpPr>
                  <a:spLocks/>
                </p:cNvSpPr>
                <p:nvPr/>
              </p:nvSpPr>
              <p:spPr bwMode="auto">
                <a:xfrm>
                  <a:off x="3347" y="1172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1 h 23"/>
                    <a:gd name="T6" fmla="*/ 5 w 22"/>
                    <a:gd name="T7" fmla="*/ 21 h 23"/>
                    <a:gd name="T8" fmla="*/ 4 w 22"/>
                    <a:gd name="T9" fmla="*/ 20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1 w 22"/>
                    <a:gd name="T19" fmla="*/ 15 h 23"/>
                    <a:gd name="T20" fmla="*/ 0 w 22"/>
                    <a:gd name="T21" fmla="*/ 14 h 23"/>
                    <a:gd name="T22" fmla="*/ 0 w 22"/>
                    <a:gd name="T23" fmla="*/ 12 h 23"/>
                    <a:gd name="T24" fmla="*/ 0 w 22"/>
                    <a:gd name="T25" fmla="*/ 11 h 23"/>
                    <a:gd name="T26" fmla="*/ 0 w 22"/>
                    <a:gd name="T27" fmla="*/ 9 h 23"/>
                    <a:gd name="T28" fmla="*/ 0 w 22"/>
                    <a:gd name="T29" fmla="*/ 8 h 23"/>
                    <a:gd name="T30" fmla="*/ 1 w 22"/>
                    <a:gd name="T31" fmla="*/ 7 h 23"/>
                    <a:gd name="T32" fmla="*/ 2 w 22"/>
                    <a:gd name="T33" fmla="*/ 5 h 23"/>
                    <a:gd name="T34" fmla="*/ 3 w 22"/>
                    <a:gd name="T35" fmla="*/ 4 h 23"/>
                    <a:gd name="T36" fmla="*/ 4 w 22"/>
                    <a:gd name="T37" fmla="*/ 2 h 23"/>
                    <a:gd name="T38" fmla="*/ 5 w 22"/>
                    <a:gd name="T39" fmla="*/ 2 h 23"/>
                    <a:gd name="T40" fmla="*/ 6 w 22"/>
                    <a:gd name="T41" fmla="*/ 1 h 23"/>
                    <a:gd name="T42" fmla="*/ 7 w 22"/>
                    <a:gd name="T43" fmla="*/ 1 h 23"/>
                    <a:gd name="T44" fmla="*/ 8 w 22"/>
                    <a:gd name="T45" fmla="*/ 1 h 23"/>
                    <a:gd name="T46" fmla="*/ 9 w 22"/>
                    <a:gd name="T47" fmla="*/ 0 h 23"/>
                    <a:gd name="T48" fmla="*/ 11 w 22"/>
                    <a:gd name="T49" fmla="*/ 0 h 23"/>
                    <a:gd name="T50" fmla="*/ 12 w 22"/>
                    <a:gd name="T51" fmla="*/ 0 h 23"/>
                    <a:gd name="T52" fmla="*/ 13 w 22"/>
                    <a:gd name="T53" fmla="*/ 1 h 23"/>
                    <a:gd name="T54" fmla="*/ 15 w 22"/>
                    <a:gd name="T55" fmla="*/ 1 h 23"/>
                    <a:gd name="T56" fmla="*/ 16 w 22"/>
                    <a:gd name="T57" fmla="*/ 2 h 23"/>
                    <a:gd name="T58" fmla="*/ 17 w 22"/>
                    <a:gd name="T59" fmla="*/ 3 h 23"/>
                    <a:gd name="T60" fmla="*/ 17 w 22"/>
                    <a:gd name="T61" fmla="*/ 3 h 23"/>
                    <a:gd name="T62" fmla="*/ 18 w 22"/>
                    <a:gd name="T63" fmla="*/ 5 h 23"/>
                    <a:gd name="T64" fmla="*/ 19 w 22"/>
                    <a:gd name="T65" fmla="*/ 6 h 23"/>
                    <a:gd name="T66" fmla="*/ 20 w 22"/>
                    <a:gd name="T67" fmla="*/ 7 h 23"/>
                    <a:gd name="T68" fmla="*/ 20 w 22"/>
                    <a:gd name="T69" fmla="*/ 8 h 23"/>
                    <a:gd name="T70" fmla="*/ 20 w 22"/>
                    <a:gd name="T71" fmla="*/ 10 h 23"/>
                    <a:gd name="T72" fmla="*/ 21 w 22"/>
                    <a:gd name="T73" fmla="*/ 11 h 23"/>
                    <a:gd name="T74" fmla="*/ 20 w 22"/>
                    <a:gd name="T75" fmla="*/ 13 h 23"/>
                    <a:gd name="T76" fmla="*/ 20 w 22"/>
                    <a:gd name="T77" fmla="*/ 14 h 23"/>
                    <a:gd name="T78" fmla="*/ 20 w 22"/>
                    <a:gd name="T79" fmla="*/ 15 h 23"/>
                    <a:gd name="T80" fmla="*/ 19 w 22"/>
                    <a:gd name="T81" fmla="*/ 16 h 23"/>
                    <a:gd name="T82" fmla="*/ 18 w 22"/>
                    <a:gd name="T83" fmla="*/ 17 h 23"/>
                    <a:gd name="T84" fmla="*/ 18 w 22"/>
                    <a:gd name="T85" fmla="*/ 19 h 23"/>
                    <a:gd name="T86" fmla="*/ 17 w 22"/>
                    <a:gd name="T87" fmla="*/ 20 h 23"/>
                    <a:gd name="T88" fmla="*/ 16 w 22"/>
                    <a:gd name="T89" fmla="*/ 20 h 23"/>
                    <a:gd name="T90" fmla="*/ 14 w 22"/>
                    <a:gd name="T91" fmla="*/ 21 h 23"/>
                    <a:gd name="T92" fmla="*/ 13 w 22"/>
                    <a:gd name="T93" fmla="*/ 21 h 23"/>
                    <a:gd name="T94" fmla="*/ 13 w 22"/>
                    <a:gd name="T95" fmla="*/ 22 h 23"/>
                    <a:gd name="T96" fmla="*/ 11 w 22"/>
                    <a:gd name="T97" fmla="*/ 22 h 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2"/>
                    <a:gd name="T148" fmla="*/ 0 h 23"/>
                    <a:gd name="T149" fmla="*/ 22 w 22"/>
                    <a:gd name="T150" fmla="*/ 23 h 2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3" name="Freeform 1044"/>
                <p:cNvSpPr>
                  <a:spLocks/>
                </p:cNvSpPr>
                <p:nvPr/>
              </p:nvSpPr>
              <p:spPr bwMode="auto">
                <a:xfrm>
                  <a:off x="3399" y="1165"/>
                  <a:ext cx="21" cy="23"/>
                </a:xfrm>
                <a:custGeom>
                  <a:avLst/>
                  <a:gdLst>
                    <a:gd name="T0" fmla="*/ 9 w 21"/>
                    <a:gd name="T1" fmla="*/ 21 h 23"/>
                    <a:gd name="T2" fmla="*/ 7 w 21"/>
                    <a:gd name="T3" fmla="*/ 21 h 23"/>
                    <a:gd name="T4" fmla="*/ 7 w 21"/>
                    <a:gd name="T5" fmla="*/ 21 h 23"/>
                    <a:gd name="T6" fmla="*/ 6 w 21"/>
                    <a:gd name="T7" fmla="*/ 20 h 23"/>
                    <a:gd name="T8" fmla="*/ 4 w 21"/>
                    <a:gd name="T9" fmla="*/ 20 h 23"/>
                    <a:gd name="T10" fmla="*/ 3 w 21"/>
                    <a:gd name="T11" fmla="*/ 19 h 23"/>
                    <a:gd name="T12" fmla="*/ 3 w 21"/>
                    <a:gd name="T13" fmla="*/ 18 h 23"/>
                    <a:gd name="T14" fmla="*/ 2 w 21"/>
                    <a:gd name="T15" fmla="*/ 18 h 23"/>
                    <a:gd name="T16" fmla="*/ 2 w 21"/>
                    <a:gd name="T17" fmla="*/ 17 h 23"/>
                    <a:gd name="T18" fmla="*/ 1 w 21"/>
                    <a:gd name="T19" fmla="*/ 16 h 23"/>
                    <a:gd name="T20" fmla="*/ 0 w 21"/>
                    <a:gd name="T21" fmla="*/ 14 h 23"/>
                    <a:gd name="T22" fmla="*/ 0 w 21"/>
                    <a:gd name="T23" fmla="*/ 13 h 23"/>
                    <a:gd name="T24" fmla="*/ 0 w 21"/>
                    <a:gd name="T25" fmla="*/ 12 h 23"/>
                    <a:gd name="T26" fmla="*/ 0 w 21"/>
                    <a:gd name="T27" fmla="*/ 10 h 23"/>
                    <a:gd name="T28" fmla="*/ 0 w 21"/>
                    <a:gd name="T29" fmla="*/ 8 h 23"/>
                    <a:gd name="T30" fmla="*/ 0 w 21"/>
                    <a:gd name="T31" fmla="*/ 7 h 23"/>
                    <a:gd name="T32" fmla="*/ 1 w 21"/>
                    <a:gd name="T33" fmla="*/ 6 h 23"/>
                    <a:gd name="T34" fmla="*/ 2 w 21"/>
                    <a:gd name="T35" fmla="*/ 4 h 23"/>
                    <a:gd name="T36" fmla="*/ 3 w 21"/>
                    <a:gd name="T37" fmla="*/ 3 h 23"/>
                    <a:gd name="T38" fmla="*/ 4 w 21"/>
                    <a:gd name="T39" fmla="*/ 2 h 23"/>
                    <a:gd name="T40" fmla="*/ 5 w 21"/>
                    <a:gd name="T41" fmla="*/ 1 h 23"/>
                    <a:gd name="T42" fmla="*/ 6 w 21"/>
                    <a:gd name="T43" fmla="*/ 0 h 23"/>
                    <a:gd name="T44" fmla="*/ 7 w 21"/>
                    <a:gd name="T45" fmla="*/ 0 h 23"/>
                    <a:gd name="T46" fmla="*/ 9 w 21"/>
                    <a:gd name="T47" fmla="*/ 0 h 23"/>
                    <a:gd name="T48" fmla="*/ 10 w 21"/>
                    <a:gd name="T49" fmla="*/ 0 h 23"/>
                    <a:gd name="T50" fmla="*/ 11 w 21"/>
                    <a:gd name="T51" fmla="*/ 0 h 23"/>
                    <a:gd name="T52" fmla="*/ 13 w 21"/>
                    <a:gd name="T53" fmla="*/ 0 h 23"/>
                    <a:gd name="T54" fmla="*/ 14 w 21"/>
                    <a:gd name="T55" fmla="*/ 0 h 23"/>
                    <a:gd name="T56" fmla="*/ 15 w 21"/>
                    <a:gd name="T57" fmla="*/ 1 h 23"/>
                    <a:gd name="T58" fmla="*/ 15 w 21"/>
                    <a:gd name="T59" fmla="*/ 2 h 23"/>
                    <a:gd name="T60" fmla="*/ 17 w 21"/>
                    <a:gd name="T61" fmla="*/ 2 h 23"/>
                    <a:gd name="T62" fmla="*/ 17 w 21"/>
                    <a:gd name="T63" fmla="*/ 3 h 23"/>
                    <a:gd name="T64" fmla="*/ 17 w 21"/>
                    <a:gd name="T65" fmla="*/ 4 h 23"/>
                    <a:gd name="T66" fmla="*/ 18 w 21"/>
                    <a:gd name="T67" fmla="*/ 5 h 23"/>
                    <a:gd name="T68" fmla="*/ 19 w 21"/>
                    <a:gd name="T69" fmla="*/ 6 h 23"/>
                    <a:gd name="T70" fmla="*/ 19 w 21"/>
                    <a:gd name="T71" fmla="*/ 7 h 23"/>
                    <a:gd name="T72" fmla="*/ 19 w 21"/>
                    <a:gd name="T73" fmla="*/ 8 h 23"/>
                    <a:gd name="T74" fmla="*/ 19 w 21"/>
                    <a:gd name="T75" fmla="*/ 10 h 23"/>
                    <a:gd name="T76" fmla="*/ 19 w 21"/>
                    <a:gd name="T77" fmla="*/ 11 h 23"/>
                    <a:gd name="T78" fmla="*/ 19 w 21"/>
                    <a:gd name="T79" fmla="*/ 12 h 23"/>
                    <a:gd name="T80" fmla="*/ 19 w 21"/>
                    <a:gd name="T81" fmla="*/ 14 h 23"/>
                    <a:gd name="T82" fmla="*/ 18 w 21"/>
                    <a:gd name="T83" fmla="*/ 15 h 23"/>
                    <a:gd name="T84" fmla="*/ 18 w 21"/>
                    <a:gd name="T85" fmla="*/ 16 h 23"/>
                    <a:gd name="T86" fmla="*/ 17 w 21"/>
                    <a:gd name="T87" fmla="*/ 17 h 23"/>
                    <a:gd name="T88" fmla="*/ 17 w 21"/>
                    <a:gd name="T89" fmla="*/ 18 h 23"/>
                    <a:gd name="T90" fmla="*/ 16 w 21"/>
                    <a:gd name="T91" fmla="*/ 19 h 23"/>
                    <a:gd name="T92" fmla="*/ 14 w 21"/>
                    <a:gd name="T93" fmla="*/ 20 h 23"/>
                    <a:gd name="T94" fmla="*/ 13 w 21"/>
                    <a:gd name="T95" fmla="*/ 21 h 23"/>
                    <a:gd name="T96" fmla="*/ 12 w 21"/>
                    <a:gd name="T97" fmla="*/ 21 h 23"/>
                    <a:gd name="T98" fmla="*/ 11 w 21"/>
                    <a:gd name="T99" fmla="*/ 21 h 23"/>
                    <a:gd name="T100" fmla="*/ 10 w 21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1"/>
                    <a:gd name="T154" fmla="*/ 0 h 23"/>
                    <a:gd name="T155" fmla="*/ 21 w 21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1" h="23">
                      <a:moveTo>
                        <a:pt x="10" y="22"/>
                      </a:move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5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19" y="9"/>
                      </a:lnTo>
                      <a:lnTo>
                        <a:pt x="19" y="10"/>
                      </a:lnTo>
                      <a:lnTo>
                        <a:pt x="20" y="11"/>
                      </a:lnTo>
                      <a:lnTo>
                        <a:pt x="19" y="11"/>
                      </a:lnTo>
                      <a:lnTo>
                        <a:pt x="19" y="12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18" y="15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7" y="17"/>
                      </a:lnTo>
                      <a:lnTo>
                        <a:pt x="17" y="18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5" y="20"/>
                      </a:lnTo>
                      <a:lnTo>
                        <a:pt x="14" y="20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4" name="Freeform 1045"/>
                <p:cNvSpPr>
                  <a:spLocks/>
                </p:cNvSpPr>
                <p:nvPr/>
              </p:nvSpPr>
              <p:spPr bwMode="auto">
                <a:xfrm>
                  <a:off x="3389" y="1052"/>
                  <a:ext cx="21" cy="23"/>
                </a:xfrm>
                <a:custGeom>
                  <a:avLst/>
                  <a:gdLst>
                    <a:gd name="T0" fmla="*/ 9 w 21"/>
                    <a:gd name="T1" fmla="*/ 22 h 23"/>
                    <a:gd name="T2" fmla="*/ 8 w 21"/>
                    <a:gd name="T3" fmla="*/ 22 h 23"/>
                    <a:gd name="T4" fmla="*/ 7 w 21"/>
                    <a:gd name="T5" fmla="*/ 22 h 23"/>
                    <a:gd name="T6" fmla="*/ 6 w 21"/>
                    <a:gd name="T7" fmla="*/ 21 h 23"/>
                    <a:gd name="T8" fmla="*/ 5 w 21"/>
                    <a:gd name="T9" fmla="*/ 21 h 23"/>
                    <a:gd name="T10" fmla="*/ 4 w 21"/>
                    <a:gd name="T11" fmla="*/ 20 h 23"/>
                    <a:gd name="T12" fmla="*/ 3 w 21"/>
                    <a:gd name="T13" fmla="*/ 19 h 23"/>
                    <a:gd name="T14" fmla="*/ 2 w 21"/>
                    <a:gd name="T15" fmla="*/ 18 h 23"/>
                    <a:gd name="T16" fmla="*/ 1 w 21"/>
                    <a:gd name="T17" fmla="*/ 17 h 23"/>
                    <a:gd name="T18" fmla="*/ 1 w 21"/>
                    <a:gd name="T19" fmla="*/ 16 h 23"/>
                    <a:gd name="T20" fmla="*/ 0 w 21"/>
                    <a:gd name="T21" fmla="*/ 15 h 23"/>
                    <a:gd name="T22" fmla="*/ 0 w 21"/>
                    <a:gd name="T23" fmla="*/ 14 h 23"/>
                    <a:gd name="T24" fmla="*/ 0 w 21"/>
                    <a:gd name="T25" fmla="*/ 13 h 23"/>
                    <a:gd name="T26" fmla="*/ 0 w 21"/>
                    <a:gd name="T27" fmla="*/ 11 h 23"/>
                    <a:gd name="T28" fmla="*/ 0 w 21"/>
                    <a:gd name="T29" fmla="*/ 10 h 23"/>
                    <a:gd name="T30" fmla="*/ 0 w 21"/>
                    <a:gd name="T31" fmla="*/ 8 h 23"/>
                    <a:gd name="T32" fmla="*/ 0 w 21"/>
                    <a:gd name="T33" fmla="*/ 7 h 23"/>
                    <a:gd name="T34" fmla="*/ 1 w 21"/>
                    <a:gd name="T35" fmla="*/ 6 h 23"/>
                    <a:gd name="T36" fmla="*/ 1 w 21"/>
                    <a:gd name="T37" fmla="*/ 5 h 23"/>
                    <a:gd name="T38" fmla="*/ 2 w 21"/>
                    <a:gd name="T39" fmla="*/ 4 h 23"/>
                    <a:gd name="T40" fmla="*/ 4 w 21"/>
                    <a:gd name="T41" fmla="*/ 2 h 23"/>
                    <a:gd name="T42" fmla="*/ 5 w 21"/>
                    <a:gd name="T43" fmla="*/ 1 h 23"/>
                    <a:gd name="T44" fmla="*/ 6 w 21"/>
                    <a:gd name="T45" fmla="*/ 1 h 23"/>
                    <a:gd name="T46" fmla="*/ 7 w 21"/>
                    <a:gd name="T47" fmla="*/ 0 h 23"/>
                    <a:gd name="T48" fmla="*/ 8 w 21"/>
                    <a:gd name="T49" fmla="*/ 0 h 23"/>
                    <a:gd name="T50" fmla="*/ 10 w 21"/>
                    <a:gd name="T51" fmla="*/ 0 h 23"/>
                    <a:gd name="T52" fmla="*/ 11 w 21"/>
                    <a:gd name="T53" fmla="*/ 0 h 23"/>
                    <a:gd name="T54" fmla="*/ 12 w 21"/>
                    <a:gd name="T55" fmla="*/ 0 h 23"/>
                    <a:gd name="T56" fmla="*/ 13 w 21"/>
                    <a:gd name="T57" fmla="*/ 1 h 23"/>
                    <a:gd name="T58" fmla="*/ 15 w 21"/>
                    <a:gd name="T59" fmla="*/ 1 h 23"/>
                    <a:gd name="T60" fmla="*/ 15 w 21"/>
                    <a:gd name="T61" fmla="*/ 2 h 23"/>
                    <a:gd name="T62" fmla="*/ 16 w 21"/>
                    <a:gd name="T63" fmla="*/ 3 h 23"/>
                    <a:gd name="T64" fmla="*/ 17 w 21"/>
                    <a:gd name="T65" fmla="*/ 3 h 23"/>
                    <a:gd name="T66" fmla="*/ 17 w 21"/>
                    <a:gd name="T67" fmla="*/ 4 h 23"/>
                    <a:gd name="T68" fmla="*/ 18 w 21"/>
                    <a:gd name="T69" fmla="*/ 5 h 23"/>
                    <a:gd name="T70" fmla="*/ 19 w 21"/>
                    <a:gd name="T71" fmla="*/ 6 h 23"/>
                    <a:gd name="T72" fmla="*/ 19 w 21"/>
                    <a:gd name="T73" fmla="*/ 7 h 23"/>
                    <a:gd name="T74" fmla="*/ 20 w 21"/>
                    <a:gd name="T75" fmla="*/ 8 h 23"/>
                    <a:gd name="T76" fmla="*/ 20 w 21"/>
                    <a:gd name="T77" fmla="*/ 10 h 23"/>
                    <a:gd name="T78" fmla="*/ 20 w 21"/>
                    <a:gd name="T79" fmla="*/ 11 h 23"/>
                    <a:gd name="T80" fmla="*/ 20 w 21"/>
                    <a:gd name="T81" fmla="*/ 13 h 23"/>
                    <a:gd name="T82" fmla="*/ 19 w 21"/>
                    <a:gd name="T83" fmla="*/ 14 h 23"/>
                    <a:gd name="T84" fmla="*/ 19 w 21"/>
                    <a:gd name="T85" fmla="*/ 15 h 23"/>
                    <a:gd name="T86" fmla="*/ 18 w 21"/>
                    <a:gd name="T87" fmla="*/ 16 h 23"/>
                    <a:gd name="T88" fmla="*/ 18 w 21"/>
                    <a:gd name="T89" fmla="*/ 18 h 23"/>
                    <a:gd name="T90" fmla="*/ 17 w 21"/>
                    <a:gd name="T91" fmla="*/ 19 h 23"/>
                    <a:gd name="T92" fmla="*/ 16 w 21"/>
                    <a:gd name="T93" fmla="*/ 20 h 23"/>
                    <a:gd name="T94" fmla="*/ 15 w 21"/>
                    <a:gd name="T95" fmla="*/ 20 h 23"/>
                    <a:gd name="T96" fmla="*/ 14 w 21"/>
                    <a:gd name="T97" fmla="*/ 21 h 23"/>
                    <a:gd name="T98" fmla="*/ 13 w 21"/>
                    <a:gd name="T99" fmla="*/ 21 h 23"/>
                    <a:gd name="T100" fmla="*/ 12 w 21"/>
                    <a:gd name="T101" fmla="*/ 22 h 23"/>
                    <a:gd name="T102" fmla="*/ 11 w 21"/>
                    <a:gd name="T103" fmla="*/ 22 h 23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21"/>
                    <a:gd name="T157" fmla="*/ 0 h 23"/>
                    <a:gd name="T158" fmla="*/ 21 w 21"/>
                    <a:gd name="T159" fmla="*/ 23 h 23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21" h="23">
                      <a:moveTo>
                        <a:pt x="10" y="22"/>
                      </a:move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8" y="6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19" y="14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8" y="16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5" name="Freeform 1046"/>
                <p:cNvSpPr>
                  <a:spLocks/>
                </p:cNvSpPr>
                <p:nvPr/>
              </p:nvSpPr>
              <p:spPr bwMode="auto">
                <a:xfrm>
                  <a:off x="3374" y="1115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20 h 23"/>
                    <a:gd name="T14" fmla="*/ 3 w 22"/>
                    <a:gd name="T15" fmla="*/ 19 h 23"/>
                    <a:gd name="T16" fmla="*/ 2 w 22"/>
                    <a:gd name="T17" fmla="*/ 18 h 23"/>
                    <a:gd name="T18" fmla="*/ 1 w 22"/>
                    <a:gd name="T19" fmla="*/ 17 h 23"/>
                    <a:gd name="T20" fmla="*/ 1 w 22"/>
                    <a:gd name="T21" fmla="*/ 16 h 23"/>
                    <a:gd name="T22" fmla="*/ 0 w 22"/>
                    <a:gd name="T23" fmla="*/ 15 h 23"/>
                    <a:gd name="T24" fmla="*/ 0 w 22"/>
                    <a:gd name="T25" fmla="*/ 14 h 23"/>
                    <a:gd name="T26" fmla="*/ 0 w 22"/>
                    <a:gd name="T27" fmla="*/ 13 h 23"/>
                    <a:gd name="T28" fmla="*/ 0 w 22"/>
                    <a:gd name="T29" fmla="*/ 11 h 23"/>
                    <a:gd name="T30" fmla="*/ 0 w 22"/>
                    <a:gd name="T31" fmla="*/ 10 h 23"/>
                    <a:gd name="T32" fmla="*/ 0 w 22"/>
                    <a:gd name="T33" fmla="*/ 8 h 23"/>
                    <a:gd name="T34" fmla="*/ 0 w 22"/>
                    <a:gd name="T35" fmla="*/ 7 h 23"/>
                    <a:gd name="T36" fmla="*/ 1 w 22"/>
                    <a:gd name="T37" fmla="*/ 5 h 23"/>
                    <a:gd name="T38" fmla="*/ 2 w 22"/>
                    <a:gd name="T39" fmla="*/ 5 h 23"/>
                    <a:gd name="T40" fmla="*/ 3 w 22"/>
                    <a:gd name="T41" fmla="*/ 4 h 23"/>
                    <a:gd name="T42" fmla="*/ 4 w 22"/>
                    <a:gd name="T43" fmla="*/ 3 h 23"/>
                    <a:gd name="T44" fmla="*/ 5 w 22"/>
                    <a:gd name="T45" fmla="*/ 2 h 23"/>
                    <a:gd name="T46" fmla="*/ 6 w 22"/>
                    <a:gd name="T47" fmla="*/ 1 h 23"/>
                    <a:gd name="T48" fmla="*/ 7 w 22"/>
                    <a:gd name="T49" fmla="*/ 1 h 23"/>
                    <a:gd name="T50" fmla="*/ 9 w 22"/>
                    <a:gd name="T51" fmla="*/ 0 h 23"/>
                    <a:gd name="T52" fmla="*/ 10 w 22"/>
                    <a:gd name="T53" fmla="*/ 0 h 23"/>
                    <a:gd name="T54" fmla="*/ 12 w 22"/>
                    <a:gd name="T55" fmla="*/ 0 h 23"/>
                    <a:gd name="T56" fmla="*/ 13 w 22"/>
                    <a:gd name="T57" fmla="*/ 1 h 23"/>
                    <a:gd name="T58" fmla="*/ 14 w 22"/>
                    <a:gd name="T59" fmla="*/ 1 h 23"/>
                    <a:gd name="T60" fmla="*/ 15 w 22"/>
                    <a:gd name="T61" fmla="*/ 2 h 23"/>
                    <a:gd name="T62" fmla="*/ 16 w 22"/>
                    <a:gd name="T63" fmla="*/ 2 h 23"/>
                    <a:gd name="T64" fmla="*/ 17 w 22"/>
                    <a:gd name="T65" fmla="*/ 3 h 23"/>
                    <a:gd name="T66" fmla="*/ 18 w 22"/>
                    <a:gd name="T67" fmla="*/ 4 h 23"/>
                    <a:gd name="T68" fmla="*/ 19 w 22"/>
                    <a:gd name="T69" fmla="*/ 5 h 23"/>
                    <a:gd name="T70" fmla="*/ 20 w 22"/>
                    <a:gd name="T71" fmla="*/ 6 h 23"/>
                    <a:gd name="T72" fmla="*/ 20 w 22"/>
                    <a:gd name="T73" fmla="*/ 8 h 23"/>
                    <a:gd name="T74" fmla="*/ 21 w 22"/>
                    <a:gd name="T75" fmla="*/ 9 h 23"/>
                    <a:gd name="T76" fmla="*/ 21 w 22"/>
                    <a:gd name="T77" fmla="*/ 10 h 23"/>
                    <a:gd name="T78" fmla="*/ 21 w 22"/>
                    <a:gd name="T79" fmla="*/ 12 h 23"/>
                    <a:gd name="T80" fmla="*/ 21 w 22"/>
                    <a:gd name="T81" fmla="*/ 13 h 23"/>
                    <a:gd name="T82" fmla="*/ 20 w 22"/>
                    <a:gd name="T83" fmla="*/ 15 h 23"/>
                    <a:gd name="T84" fmla="*/ 20 w 22"/>
                    <a:gd name="T85" fmla="*/ 16 h 23"/>
                    <a:gd name="T86" fmla="*/ 19 w 22"/>
                    <a:gd name="T87" fmla="*/ 17 h 23"/>
                    <a:gd name="T88" fmla="*/ 18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1 h 23"/>
                    <a:gd name="T94" fmla="*/ 14 w 22"/>
                    <a:gd name="T95" fmla="*/ 21 h 23"/>
                    <a:gd name="T96" fmla="*/ 14 w 22"/>
                    <a:gd name="T97" fmla="*/ 22 h 23"/>
                    <a:gd name="T98" fmla="*/ 12 w 22"/>
                    <a:gd name="T99" fmla="*/ 22 h 23"/>
                    <a:gd name="T100" fmla="*/ 11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6" name="Freeform 1047"/>
                <p:cNvSpPr>
                  <a:spLocks/>
                </p:cNvSpPr>
                <p:nvPr/>
              </p:nvSpPr>
              <p:spPr bwMode="auto">
                <a:xfrm>
                  <a:off x="3258" y="1241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6 w 22"/>
                    <a:gd name="T5" fmla="*/ 22 h 23"/>
                    <a:gd name="T6" fmla="*/ 5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3 w 22"/>
                    <a:gd name="T13" fmla="*/ 19 h 23"/>
                    <a:gd name="T14" fmla="*/ 2 w 22"/>
                    <a:gd name="T15" fmla="*/ 18 h 23"/>
                    <a:gd name="T16" fmla="*/ 1 w 22"/>
                    <a:gd name="T17" fmla="*/ 17 h 23"/>
                    <a:gd name="T18" fmla="*/ 1 w 22"/>
                    <a:gd name="T19" fmla="*/ 16 h 23"/>
                    <a:gd name="T20" fmla="*/ 0 w 22"/>
                    <a:gd name="T21" fmla="*/ 15 h 23"/>
                    <a:gd name="T22" fmla="*/ 0 w 22"/>
                    <a:gd name="T23" fmla="*/ 14 h 23"/>
                    <a:gd name="T24" fmla="*/ 0 w 22"/>
                    <a:gd name="T25" fmla="*/ 12 h 23"/>
                    <a:gd name="T26" fmla="*/ 0 w 22"/>
                    <a:gd name="T27" fmla="*/ 11 h 23"/>
                    <a:gd name="T28" fmla="*/ 0 w 22"/>
                    <a:gd name="T29" fmla="*/ 9 h 23"/>
                    <a:gd name="T30" fmla="*/ 0 w 22"/>
                    <a:gd name="T31" fmla="*/ 8 h 23"/>
                    <a:gd name="T32" fmla="*/ 1 w 22"/>
                    <a:gd name="T33" fmla="*/ 6 h 23"/>
                    <a:gd name="T34" fmla="*/ 1 w 22"/>
                    <a:gd name="T35" fmla="*/ 5 h 23"/>
                    <a:gd name="T36" fmla="*/ 2 w 22"/>
                    <a:gd name="T37" fmla="*/ 4 h 23"/>
                    <a:gd name="T38" fmla="*/ 3 w 22"/>
                    <a:gd name="T39" fmla="*/ 3 h 23"/>
                    <a:gd name="T40" fmla="*/ 4 w 22"/>
                    <a:gd name="T41" fmla="*/ 2 h 23"/>
                    <a:gd name="T42" fmla="*/ 5 w 22"/>
                    <a:gd name="T43" fmla="*/ 2 h 23"/>
                    <a:gd name="T44" fmla="*/ 6 w 22"/>
                    <a:gd name="T45" fmla="*/ 1 h 23"/>
                    <a:gd name="T46" fmla="*/ 7 w 22"/>
                    <a:gd name="T47" fmla="*/ 1 h 23"/>
                    <a:gd name="T48" fmla="*/ 8 w 22"/>
                    <a:gd name="T49" fmla="*/ 0 h 23"/>
                    <a:gd name="T50" fmla="*/ 10 w 22"/>
                    <a:gd name="T51" fmla="*/ 0 h 23"/>
                    <a:gd name="T52" fmla="*/ 11 w 22"/>
                    <a:gd name="T53" fmla="*/ 0 h 23"/>
                    <a:gd name="T54" fmla="*/ 12 w 22"/>
                    <a:gd name="T55" fmla="*/ 0 h 23"/>
                    <a:gd name="T56" fmla="*/ 13 w 22"/>
                    <a:gd name="T57" fmla="*/ 1 h 23"/>
                    <a:gd name="T58" fmla="*/ 14 w 22"/>
                    <a:gd name="T59" fmla="*/ 1 h 23"/>
                    <a:gd name="T60" fmla="*/ 16 w 22"/>
                    <a:gd name="T61" fmla="*/ 2 h 23"/>
                    <a:gd name="T62" fmla="*/ 16 w 22"/>
                    <a:gd name="T63" fmla="*/ 3 h 23"/>
                    <a:gd name="T64" fmla="*/ 18 w 22"/>
                    <a:gd name="T65" fmla="*/ 4 h 23"/>
                    <a:gd name="T66" fmla="*/ 18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0 w 22"/>
                    <a:gd name="T75" fmla="*/ 9 h 23"/>
                    <a:gd name="T76" fmla="*/ 20 w 22"/>
                    <a:gd name="T77" fmla="*/ 11 h 23"/>
                    <a:gd name="T78" fmla="*/ 20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7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1 h 23"/>
                    <a:gd name="T94" fmla="*/ 14 w 22"/>
                    <a:gd name="T95" fmla="*/ 21 h 23"/>
                    <a:gd name="T96" fmla="*/ 13 w 22"/>
                    <a:gd name="T97" fmla="*/ 22 h 23"/>
                    <a:gd name="T98" fmla="*/ 12 w 22"/>
                    <a:gd name="T99" fmla="*/ 22 h 23"/>
                    <a:gd name="T100" fmla="*/ 10 w 22"/>
                    <a:gd name="T101" fmla="*/ 22 h 2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"/>
                    <a:gd name="T154" fmla="*/ 0 h 23"/>
                    <a:gd name="T155" fmla="*/ 22 w 22"/>
                    <a:gd name="T156" fmla="*/ 23 h 2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6" y="22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3" y="19"/>
                      </a:lnTo>
                      <a:lnTo>
                        <a:pt x="2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7" name="Freeform 1048"/>
                <p:cNvSpPr>
                  <a:spLocks/>
                </p:cNvSpPr>
                <p:nvPr/>
              </p:nvSpPr>
              <p:spPr bwMode="auto">
                <a:xfrm>
                  <a:off x="3236" y="1185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2 h 23"/>
                    <a:gd name="T6" fmla="*/ 6 w 22"/>
                    <a:gd name="T7" fmla="*/ 21 h 23"/>
                    <a:gd name="T8" fmla="*/ 5 w 22"/>
                    <a:gd name="T9" fmla="*/ 21 h 23"/>
                    <a:gd name="T10" fmla="*/ 4 w 22"/>
                    <a:gd name="T11" fmla="*/ 20 h 23"/>
                    <a:gd name="T12" fmla="*/ 4 w 22"/>
                    <a:gd name="T13" fmla="*/ 19 h 23"/>
                    <a:gd name="T14" fmla="*/ 3 w 22"/>
                    <a:gd name="T15" fmla="*/ 19 h 23"/>
                    <a:gd name="T16" fmla="*/ 2 w 22"/>
                    <a:gd name="T17" fmla="*/ 18 h 23"/>
                    <a:gd name="T18" fmla="*/ 1 w 22"/>
                    <a:gd name="T19" fmla="*/ 17 h 23"/>
                    <a:gd name="T20" fmla="*/ 1 w 22"/>
                    <a:gd name="T21" fmla="*/ 16 h 23"/>
                    <a:gd name="T22" fmla="*/ 0 w 22"/>
                    <a:gd name="T23" fmla="*/ 14 h 23"/>
                    <a:gd name="T24" fmla="*/ 0 w 22"/>
                    <a:gd name="T25" fmla="*/ 13 h 23"/>
                    <a:gd name="T26" fmla="*/ 0 w 22"/>
                    <a:gd name="T27" fmla="*/ 11 h 23"/>
                    <a:gd name="T28" fmla="*/ 0 w 22"/>
                    <a:gd name="T29" fmla="*/ 10 h 23"/>
                    <a:gd name="T30" fmla="*/ 0 w 22"/>
                    <a:gd name="T31" fmla="*/ 8 h 23"/>
                    <a:gd name="T32" fmla="*/ 1 w 22"/>
                    <a:gd name="T33" fmla="*/ 7 h 23"/>
                    <a:gd name="T34" fmla="*/ 1 w 22"/>
                    <a:gd name="T35" fmla="*/ 5 h 23"/>
                    <a:gd name="T36" fmla="*/ 2 w 22"/>
                    <a:gd name="T37" fmla="*/ 4 h 23"/>
                    <a:gd name="T38" fmla="*/ 3 w 22"/>
                    <a:gd name="T39" fmla="*/ 3 h 23"/>
                    <a:gd name="T40" fmla="*/ 4 w 22"/>
                    <a:gd name="T41" fmla="*/ 2 h 23"/>
                    <a:gd name="T42" fmla="*/ 5 w 22"/>
                    <a:gd name="T43" fmla="*/ 2 h 23"/>
                    <a:gd name="T44" fmla="*/ 6 w 22"/>
                    <a:gd name="T45" fmla="*/ 1 h 23"/>
                    <a:gd name="T46" fmla="*/ 7 w 22"/>
                    <a:gd name="T47" fmla="*/ 1 h 23"/>
                    <a:gd name="T48" fmla="*/ 8 w 22"/>
                    <a:gd name="T49" fmla="*/ 0 h 23"/>
                    <a:gd name="T50" fmla="*/ 9 w 22"/>
                    <a:gd name="T51" fmla="*/ 0 h 23"/>
                    <a:gd name="T52" fmla="*/ 11 w 22"/>
                    <a:gd name="T53" fmla="*/ 0 h 23"/>
                    <a:gd name="T54" fmla="*/ 12 w 22"/>
                    <a:gd name="T55" fmla="*/ 0 h 23"/>
                    <a:gd name="T56" fmla="*/ 13 w 22"/>
                    <a:gd name="T57" fmla="*/ 1 h 23"/>
                    <a:gd name="T58" fmla="*/ 15 w 22"/>
                    <a:gd name="T59" fmla="*/ 1 h 23"/>
                    <a:gd name="T60" fmla="*/ 16 w 22"/>
                    <a:gd name="T61" fmla="*/ 2 h 23"/>
                    <a:gd name="T62" fmla="*/ 17 w 22"/>
                    <a:gd name="T63" fmla="*/ 3 h 23"/>
                    <a:gd name="T64" fmla="*/ 17 w 22"/>
                    <a:gd name="T65" fmla="*/ 4 h 23"/>
                    <a:gd name="T66" fmla="*/ 18 w 22"/>
                    <a:gd name="T67" fmla="*/ 5 h 23"/>
                    <a:gd name="T68" fmla="*/ 19 w 22"/>
                    <a:gd name="T69" fmla="*/ 6 h 23"/>
                    <a:gd name="T70" fmla="*/ 20 w 22"/>
                    <a:gd name="T71" fmla="*/ 7 h 23"/>
                    <a:gd name="T72" fmla="*/ 20 w 22"/>
                    <a:gd name="T73" fmla="*/ 8 h 23"/>
                    <a:gd name="T74" fmla="*/ 20 w 22"/>
                    <a:gd name="T75" fmla="*/ 9 h 23"/>
                    <a:gd name="T76" fmla="*/ 20 w 22"/>
                    <a:gd name="T77" fmla="*/ 11 h 23"/>
                    <a:gd name="T78" fmla="*/ 20 w 22"/>
                    <a:gd name="T79" fmla="*/ 12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7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1 h 23"/>
                    <a:gd name="T94" fmla="*/ 13 w 22"/>
                    <a:gd name="T95" fmla="*/ 22 h 23"/>
                    <a:gd name="T96" fmla="*/ 12 w 22"/>
                    <a:gd name="T97" fmla="*/ 22 h 23"/>
                    <a:gd name="T98" fmla="*/ 11 w 22"/>
                    <a:gd name="T99" fmla="*/ 22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3"/>
                    <a:gd name="T152" fmla="*/ 22 w 22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7" y="20"/>
                      </a:lnTo>
                      <a:lnTo>
                        <a:pt x="16" y="20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8" name="Freeform 1049"/>
                <p:cNvSpPr>
                  <a:spLocks/>
                </p:cNvSpPr>
                <p:nvPr/>
              </p:nvSpPr>
              <p:spPr bwMode="auto">
                <a:xfrm>
                  <a:off x="3412" y="1297"/>
                  <a:ext cx="22" cy="23"/>
                </a:xfrm>
                <a:custGeom>
                  <a:avLst/>
                  <a:gdLst>
                    <a:gd name="T0" fmla="*/ 10 w 22"/>
                    <a:gd name="T1" fmla="*/ 21 h 23"/>
                    <a:gd name="T2" fmla="*/ 8 w 22"/>
                    <a:gd name="T3" fmla="*/ 21 h 23"/>
                    <a:gd name="T4" fmla="*/ 7 w 22"/>
                    <a:gd name="T5" fmla="*/ 21 h 23"/>
                    <a:gd name="T6" fmla="*/ 6 w 22"/>
                    <a:gd name="T7" fmla="*/ 20 h 23"/>
                    <a:gd name="T8" fmla="*/ 5 w 22"/>
                    <a:gd name="T9" fmla="*/ 20 h 23"/>
                    <a:gd name="T10" fmla="*/ 4 w 22"/>
                    <a:gd name="T11" fmla="*/ 19 h 23"/>
                    <a:gd name="T12" fmla="*/ 3 w 22"/>
                    <a:gd name="T13" fmla="*/ 18 h 23"/>
                    <a:gd name="T14" fmla="*/ 2 w 22"/>
                    <a:gd name="T15" fmla="*/ 17 h 23"/>
                    <a:gd name="T16" fmla="*/ 1 w 22"/>
                    <a:gd name="T17" fmla="*/ 16 h 23"/>
                    <a:gd name="T18" fmla="*/ 1 w 22"/>
                    <a:gd name="T19" fmla="*/ 15 h 23"/>
                    <a:gd name="T20" fmla="*/ 0 w 22"/>
                    <a:gd name="T21" fmla="*/ 13 h 23"/>
                    <a:gd name="T22" fmla="*/ 0 w 22"/>
                    <a:gd name="T23" fmla="*/ 12 h 23"/>
                    <a:gd name="T24" fmla="*/ 0 w 22"/>
                    <a:gd name="T25" fmla="*/ 10 h 23"/>
                    <a:gd name="T26" fmla="*/ 0 w 22"/>
                    <a:gd name="T27" fmla="*/ 9 h 23"/>
                    <a:gd name="T28" fmla="*/ 0 w 22"/>
                    <a:gd name="T29" fmla="*/ 8 h 23"/>
                    <a:gd name="T30" fmla="*/ 1 w 22"/>
                    <a:gd name="T31" fmla="*/ 7 h 23"/>
                    <a:gd name="T32" fmla="*/ 1 w 22"/>
                    <a:gd name="T33" fmla="*/ 5 h 23"/>
                    <a:gd name="T34" fmla="*/ 2 w 22"/>
                    <a:gd name="T35" fmla="*/ 4 h 23"/>
                    <a:gd name="T36" fmla="*/ 3 w 22"/>
                    <a:gd name="T37" fmla="*/ 3 h 23"/>
                    <a:gd name="T38" fmla="*/ 4 w 22"/>
                    <a:gd name="T39" fmla="*/ 2 h 23"/>
                    <a:gd name="T40" fmla="*/ 5 w 22"/>
                    <a:gd name="T41" fmla="*/ 2 h 23"/>
                    <a:gd name="T42" fmla="*/ 5 w 22"/>
                    <a:gd name="T43" fmla="*/ 1 h 23"/>
                    <a:gd name="T44" fmla="*/ 6 w 22"/>
                    <a:gd name="T45" fmla="*/ 0 h 23"/>
                    <a:gd name="T46" fmla="*/ 8 w 22"/>
                    <a:gd name="T47" fmla="*/ 0 h 23"/>
                    <a:gd name="T48" fmla="*/ 9 w 22"/>
                    <a:gd name="T49" fmla="*/ 0 h 23"/>
                    <a:gd name="T50" fmla="*/ 10 w 22"/>
                    <a:gd name="T51" fmla="*/ 0 h 23"/>
                    <a:gd name="T52" fmla="*/ 12 w 22"/>
                    <a:gd name="T53" fmla="*/ 0 h 23"/>
                    <a:gd name="T54" fmla="*/ 13 w 22"/>
                    <a:gd name="T55" fmla="*/ 0 h 23"/>
                    <a:gd name="T56" fmla="*/ 14 w 22"/>
                    <a:gd name="T57" fmla="*/ 1 h 23"/>
                    <a:gd name="T58" fmla="*/ 16 w 22"/>
                    <a:gd name="T59" fmla="*/ 1 h 23"/>
                    <a:gd name="T60" fmla="*/ 16 w 22"/>
                    <a:gd name="T61" fmla="*/ 2 h 23"/>
                    <a:gd name="T62" fmla="*/ 18 w 22"/>
                    <a:gd name="T63" fmla="*/ 3 h 23"/>
                    <a:gd name="T64" fmla="*/ 18 w 22"/>
                    <a:gd name="T65" fmla="*/ 4 h 23"/>
                    <a:gd name="T66" fmla="*/ 19 w 22"/>
                    <a:gd name="T67" fmla="*/ 5 h 23"/>
                    <a:gd name="T68" fmla="*/ 20 w 22"/>
                    <a:gd name="T69" fmla="*/ 6 h 23"/>
                    <a:gd name="T70" fmla="*/ 20 w 22"/>
                    <a:gd name="T71" fmla="*/ 7 h 23"/>
                    <a:gd name="T72" fmla="*/ 21 w 22"/>
                    <a:gd name="T73" fmla="*/ 9 h 23"/>
                    <a:gd name="T74" fmla="*/ 21 w 22"/>
                    <a:gd name="T75" fmla="*/ 10 h 23"/>
                    <a:gd name="T76" fmla="*/ 21 w 22"/>
                    <a:gd name="T77" fmla="*/ 12 h 23"/>
                    <a:gd name="T78" fmla="*/ 20 w 22"/>
                    <a:gd name="T79" fmla="*/ 13 h 23"/>
                    <a:gd name="T80" fmla="*/ 20 w 22"/>
                    <a:gd name="T81" fmla="*/ 14 h 23"/>
                    <a:gd name="T82" fmla="*/ 20 w 22"/>
                    <a:gd name="T83" fmla="*/ 15 h 23"/>
                    <a:gd name="T84" fmla="*/ 19 w 22"/>
                    <a:gd name="T85" fmla="*/ 16 h 23"/>
                    <a:gd name="T86" fmla="*/ 18 w 22"/>
                    <a:gd name="T87" fmla="*/ 18 h 23"/>
                    <a:gd name="T88" fmla="*/ 17 w 22"/>
                    <a:gd name="T89" fmla="*/ 19 h 23"/>
                    <a:gd name="T90" fmla="*/ 16 w 22"/>
                    <a:gd name="T91" fmla="*/ 20 h 23"/>
                    <a:gd name="T92" fmla="*/ 15 w 22"/>
                    <a:gd name="T93" fmla="*/ 20 h 23"/>
                    <a:gd name="T94" fmla="*/ 14 w 22"/>
                    <a:gd name="T95" fmla="*/ 21 h 23"/>
                    <a:gd name="T96" fmla="*/ 12 w 22"/>
                    <a:gd name="T97" fmla="*/ 21 h 23"/>
                    <a:gd name="T98" fmla="*/ 11 w 22"/>
                    <a:gd name="T99" fmla="*/ 21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3"/>
                    <a:gd name="T152" fmla="*/ 22 w 22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3">
                      <a:moveTo>
                        <a:pt x="10" y="22"/>
                      </a:moveTo>
                      <a:lnTo>
                        <a:pt x="10" y="21"/>
                      </a:lnTo>
                      <a:lnTo>
                        <a:pt x="9" y="21"/>
                      </a:lnTo>
                      <a:lnTo>
                        <a:pt x="8" y="21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6" y="20"/>
                      </a:lnTo>
                      <a:lnTo>
                        <a:pt x="5" y="20"/>
                      </a:lnTo>
                      <a:lnTo>
                        <a:pt x="5" y="19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lnTo>
                        <a:pt x="11" y="21"/>
                      </a:lnTo>
                      <a:lnTo>
                        <a:pt x="10" y="21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69" name="Freeform 1050"/>
                <p:cNvSpPr>
                  <a:spLocks/>
                </p:cNvSpPr>
                <p:nvPr/>
              </p:nvSpPr>
              <p:spPr bwMode="auto">
                <a:xfrm>
                  <a:off x="3312" y="1282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7 w 22"/>
                    <a:gd name="T5" fmla="*/ 21 h 23"/>
                    <a:gd name="T6" fmla="*/ 5 w 22"/>
                    <a:gd name="T7" fmla="*/ 21 h 23"/>
                    <a:gd name="T8" fmla="*/ 5 w 22"/>
                    <a:gd name="T9" fmla="*/ 20 h 23"/>
                    <a:gd name="T10" fmla="*/ 4 w 22"/>
                    <a:gd name="T11" fmla="*/ 19 h 23"/>
                    <a:gd name="T12" fmla="*/ 2 w 22"/>
                    <a:gd name="T13" fmla="*/ 18 h 23"/>
                    <a:gd name="T14" fmla="*/ 1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5 h 23"/>
                    <a:gd name="T20" fmla="*/ 0 w 22"/>
                    <a:gd name="T21" fmla="*/ 13 h 23"/>
                    <a:gd name="T22" fmla="*/ 0 w 22"/>
                    <a:gd name="T23" fmla="*/ 12 h 23"/>
                    <a:gd name="T24" fmla="*/ 0 w 22"/>
                    <a:gd name="T25" fmla="*/ 10 h 23"/>
                    <a:gd name="T26" fmla="*/ 0 w 22"/>
                    <a:gd name="T27" fmla="*/ 8 h 23"/>
                    <a:gd name="T28" fmla="*/ 0 w 22"/>
                    <a:gd name="T29" fmla="*/ 7 h 23"/>
                    <a:gd name="T30" fmla="*/ 1 w 22"/>
                    <a:gd name="T31" fmla="*/ 5 h 23"/>
                    <a:gd name="T32" fmla="*/ 2 w 22"/>
                    <a:gd name="T33" fmla="*/ 4 h 23"/>
                    <a:gd name="T34" fmla="*/ 3 w 22"/>
                    <a:gd name="T35" fmla="*/ 3 h 23"/>
                    <a:gd name="T36" fmla="*/ 4 w 22"/>
                    <a:gd name="T37" fmla="*/ 2 h 23"/>
                    <a:gd name="T38" fmla="*/ 5 w 22"/>
                    <a:gd name="T39" fmla="*/ 1 h 23"/>
                    <a:gd name="T40" fmla="*/ 7 w 22"/>
                    <a:gd name="T41" fmla="*/ 0 h 23"/>
                    <a:gd name="T42" fmla="*/ 8 w 22"/>
                    <a:gd name="T43" fmla="*/ 0 h 23"/>
                    <a:gd name="T44" fmla="*/ 10 w 22"/>
                    <a:gd name="T45" fmla="*/ 0 h 23"/>
                    <a:gd name="T46" fmla="*/ 11 w 22"/>
                    <a:gd name="T47" fmla="*/ 0 h 23"/>
                    <a:gd name="T48" fmla="*/ 12 w 22"/>
                    <a:gd name="T49" fmla="*/ 0 h 23"/>
                    <a:gd name="T50" fmla="*/ 14 w 22"/>
                    <a:gd name="T51" fmla="*/ 1 h 23"/>
                    <a:gd name="T52" fmla="*/ 15 w 22"/>
                    <a:gd name="T53" fmla="*/ 1 h 23"/>
                    <a:gd name="T54" fmla="*/ 16 w 22"/>
                    <a:gd name="T55" fmla="*/ 2 h 23"/>
                    <a:gd name="T56" fmla="*/ 17 w 22"/>
                    <a:gd name="T57" fmla="*/ 3 h 23"/>
                    <a:gd name="T58" fmla="*/ 18 w 22"/>
                    <a:gd name="T59" fmla="*/ 4 h 23"/>
                    <a:gd name="T60" fmla="*/ 18 w 22"/>
                    <a:gd name="T61" fmla="*/ 5 h 23"/>
                    <a:gd name="T62" fmla="*/ 19 w 22"/>
                    <a:gd name="T63" fmla="*/ 6 h 23"/>
                    <a:gd name="T64" fmla="*/ 20 w 22"/>
                    <a:gd name="T65" fmla="*/ 8 h 23"/>
                    <a:gd name="T66" fmla="*/ 20 w 22"/>
                    <a:gd name="T67" fmla="*/ 9 h 23"/>
                    <a:gd name="T68" fmla="*/ 20 w 22"/>
                    <a:gd name="T69" fmla="*/ 11 h 23"/>
                    <a:gd name="T70" fmla="*/ 20 w 22"/>
                    <a:gd name="T71" fmla="*/ 12 h 23"/>
                    <a:gd name="T72" fmla="*/ 20 w 22"/>
                    <a:gd name="T73" fmla="*/ 13 h 23"/>
                    <a:gd name="T74" fmla="*/ 20 w 22"/>
                    <a:gd name="T75" fmla="*/ 14 h 23"/>
                    <a:gd name="T76" fmla="*/ 19 w 22"/>
                    <a:gd name="T77" fmla="*/ 15 h 23"/>
                    <a:gd name="T78" fmla="*/ 19 w 22"/>
                    <a:gd name="T79" fmla="*/ 17 h 23"/>
                    <a:gd name="T80" fmla="*/ 18 w 22"/>
                    <a:gd name="T81" fmla="*/ 18 h 23"/>
                    <a:gd name="T82" fmla="*/ 17 w 22"/>
                    <a:gd name="T83" fmla="*/ 19 h 23"/>
                    <a:gd name="T84" fmla="*/ 16 w 22"/>
                    <a:gd name="T85" fmla="*/ 20 h 23"/>
                    <a:gd name="T86" fmla="*/ 16 w 22"/>
                    <a:gd name="T87" fmla="*/ 20 h 23"/>
                    <a:gd name="T88" fmla="*/ 15 w 22"/>
                    <a:gd name="T89" fmla="*/ 21 h 23"/>
                    <a:gd name="T90" fmla="*/ 13 w 22"/>
                    <a:gd name="T91" fmla="*/ 21 h 23"/>
                    <a:gd name="T92" fmla="*/ 12 w 22"/>
                    <a:gd name="T93" fmla="*/ 22 h 23"/>
                    <a:gd name="T94" fmla="*/ 11 w 22"/>
                    <a:gd name="T95" fmla="*/ 22 h 2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2"/>
                    <a:gd name="T145" fmla="*/ 0 h 23"/>
                    <a:gd name="T146" fmla="*/ 22 w 22"/>
                    <a:gd name="T147" fmla="*/ 23 h 2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6" y="3"/>
                      </a:lnTo>
                      <a:lnTo>
                        <a:pt x="17" y="3"/>
                      </a:lnTo>
                      <a:lnTo>
                        <a:pt x="17" y="4"/>
                      </a:lnTo>
                      <a:lnTo>
                        <a:pt x="18" y="4"/>
                      </a:lnTo>
                      <a:lnTo>
                        <a:pt x="18" y="5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0" y="9"/>
                      </a:lnTo>
                      <a:lnTo>
                        <a:pt x="20" y="10"/>
                      </a:lnTo>
                      <a:lnTo>
                        <a:pt x="20" y="11"/>
                      </a:lnTo>
                      <a:lnTo>
                        <a:pt x="21" y="11"/>
                      </a:lnTo>
                      <a:lnTo>
                        <a:pt x="20" y="11"/>
                      </a:lnTo>
                      <a:lnTo>
                        <a:pt x="20" y="12"/>
                      </a:lnTo>
                      <a:lnTo>
                        <a:pt x="20" y="13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8" y="17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6" y="20"/>
                      </a:lnTo>
                      <a:lnTo>
                        <a:pt x="15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170" name="Freeform 1051"/>
                <p:cNvSpPr>
                  <a:spLocks/>
                </p:cNvSpPr>
                <p:nvPr/>
              </p:nvSpPr>
              <p:spPr bwMode="auto">
                <a:xfrm>
                  <a:off x="3351" y="1032"/>
                  <a:ext cx="22" cy="23"/>
                </a:xfrm>
                <a:custGeom>
                  <a:avLst/>
                  <a:gdLst>
                    <a:gd name="T0" fmla="*/ 9 w 22"/>
                    <a:gd name="T1" fmla="*/ 22 h 23"/>
                    <a:gd name="T2" fmla="*/ 8 w 22"/>
                    <a:gd name="T3" fmla="*/ 22 h 23"/>
                    <a:gd name="T4" fmla="*/ 6 w 22"/>
                    <a:gd name="T5" fmla="*/ 21 h 23"/>
                    <a:gd name="T6" fmla="*/ 5 w 22"/>
                    <a:gd name="T7" fmla="*/ 21 h 23"/>
                    <a:gd name="T8" fmla="*/ 4 w 22"/>
                    <a:gd name="T9" fmla="*/ 20 h 23"/>
                    <a:gd name="T10" fmla="*/ 3 w 22"/>
                    <a:gd name="T11" fmla="*/ 19 h 23"/>
                    <a:gd name="T12" fmla="*/ 2 w 22"/>
                    <a:gd name="T13" fmla="*/ 18 h 23"/>
                    <a:gd name="T14" fmla="*/ 1 w 22"/>
                    <a:gd name="T15" fmla="*/ 17 h 23"/>
                    <a:gd name="T16" fmla="*/ 1 w 22"/>
                    <a:gd name="T17" fmla="*/ 16 h 23"/>
                    <a:gd name="T18" fmla="*/ 0 w 22"/>
                    <a:gd name="T19" fmla="*/ 15 h 23"/>
                    <a:gd name="T20" fmla="*/ 0 w 22"/>
                    <a:gd name="T21" fmla="*/ 13 h 23"/>
                    <a:gd name="T22" fmla="*/ 0 w 22"/>
                    <a:gd name="T23" fmla="*/ 12 h 23"/>
                    <a:gd name="T24" fmla="*/ 0 w 22"/>
                    <a:gd name="T25" fmla="*/ 10 h 23"/>
                    <a:gd name="T26" fmla="*/ 0 w 22"/>
                    <a:gd name="T27" fmla="*/ 8 h 23"/>
                    <a:gd name="T28" fmla="*/ 1 w 22"/>
                    <a:gd name="T29" fmla="*/ 7 h 23"/>
                    <a:gd name="T30" fmla="*/ 1 w 22"/>
                    <a:gd name="T31" fmla="*/ 5 h 23"/>
                    <a:gd name="T32" fmla="*/ 2 w 22"/>
                    <a:gd name="T33" fmla="*/ 4 h 23"/>
                    <a:gd name="T34" fmla="*/ 3 w 22"/>
                    <a:gd name="T35" fmla="*/ 4 h 23"/>
                    <a:gd name="T36" fmla="*/ 4 w 22"/>
                    <a:gd name="T37" fmla="*/ 3 h 23"/>
                    <a:gd name="T38" fmla="*/ 5 w 22"/>
                    <a:gd name="T39" fmla="*/ 2 h 23"/>
                    <a:gd name="T40" fmla="*/ 6 w 22"/>
                    <a:gd name="T41" fmla="*/ 1 h 23"/>
                    <a:gd name="T42" fmla="*/ 7 w 22"/>
                    <a:gd name="T43" fmla="*/ 1 h 23"/>
                    <a:gd name="T44" fmla="*/ 8 w 22"/>
                    <a:gd name="T45" fmla="*/ 0 h 23"/>
                    <a:gd name="T46" fmla="*/ 10 w 22"/>
                    <a:gd name="T47" fmla="*/ 0 h 23"/>
                    <a:gd name="T48" fmla="*/ 11 w 22"/>
                    <a:gd name="T49" fmla="*/ 0 h 23"/>
                    <a:gd name="T50" fmla="*/ 12 w 22"/>
                    <a:gd name="T51" fmla="*/ 0 h 23"/>
                    <a:gd name="T52" fmla="*/ 14 w 22"/>
                    <a:gd name="T53" fmla="*/ 1 h 23"/>
                    <a:gd name="T54" fmla="*/ 15 w 22"/>
                    <a:gd name="T55" fmla="*/ 1 h 23"/>
                    <a:gd name="T56" fmla="*/ 16 w 22"/>
                    <a:gd name="T57" fmla="*/ 2 h 23"/>
                    <a:gd name="T58" fmla="*/ 17 w 22"/>
                    <a:gd name="T59" fmla="*/ 3 h 23"/>
                    <a:gd name="T60" fmla="*/ 18 w 22"/>
                    <a:gd name="T61" fmla="*/ 4 h 23"/>
                    <a:gd name="T62" fmla="*/ 19 w 22"/>
                    <a:gd name="T63" fmla="*/ 5 h 23"/>
                    <a:gd name="T64" fmla="*/ 19 w 22"/>
                    <a:gd name="T65" fmla="*/ 6 h 23"/>
                    <a:gd name="T66" fmla="*/ 20 w 22"/>
                    <a:gd name="T67" fmla="*/ 7 h 23"/>
                    <a:gd name="T68" fmla="*/ 20 w 22"/>
                    <a:gd name="T69" fmla="*/ 8 h 23"/>
                    <a:gd name="T70" fmla="*/ 21 w 22"/>
                    <a:gd name="T71" fmla="*/ 9 h 23"/>
                    <a:gd name="T72" fmla="*/ 21 w 22"/>
                    <a:gd name="T73" fmla="*/ 11 h 23"/>
                    <a:gd name="T74" fmla="*/ 21 w 22"/>
                    <a:gd name="T75" fmla="*/ 12 h 23"/>
                    <a:gd name="T76" fmla="*/ 21 w 22"/>
                    <a:gd name="T77" fmla="*/ 14 h 23"/>
                    <a:gd name="T78" fmla="*/ 20 w 22"/>
                    <a:gd name="T79" fmla="*/ 15 h 23"/>
                    <a:gd name="T80" fmla="*/ 19 w 22"/>
                    <a:gd name="T81" fmla="*/ 16 h 23"/>
                    <a:gd name="T82" fmla="*/ 19 w 22"/>
                    <a:gd name="T83" fmla="*/ 17 h 23"/>
                    <a:gd name="T84" fmla="*/ 18 w 22"/>
                    <a:gd name="T85" fmla="*/ 18 h 23"/>
                    <a:gd name="T86" fmla="*/ 17 w 22"/>
                    <a:gd name="T87" fmla="*/ 19 h 23"/>
                    <a:gd name="T88" fmla="*/ 16 w 22"/>
                    <a:gd name="T89" fmla="*/ 20 h 23"/>
                    <a:gd name="T90" fmla="*/ 15 w 22"/>
                    <a:gd name="T91" fmla="*/ 21 h 23"/>
                    <a:gd name="T92" fmla="*/ 14 w 22"/>
                    <a:gd name="T93" fmla="*/ 21 h 23"/>
                    <a:gd name="T94" fmla="*/ 13 w 22"/>
                    <a:gd name="T95" fmla="*/ 22 h 23"/>
                    <a:gd name="T96" fmla="*/ 11 w 22"/>
                    <a:gd name="T97" fmla="*/ 22 h 23"/>
                    <a:gd name="T98" fmla="*/ 10 w 22"/>
                    <a:gd name="T99" fmla="*/ 22 h 23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2"/>
                    <a:gd name="T151" fmla="*/ 0 h 23"/>
                    <a:gd name="T152" fmla="*/ 22 w 22"/>
                    <a:gd name="T153" fmla="*/ 23 h 23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2" h="23">
                      <a:moveTo>
                        <a:pt x="10" y="22"/>
                      </a:moveTo>
                      <a:lnTo>
                        <a:pt x="10" y="22"/>
                      </a:lnTo>
                      <a:lnTo>
                        <a:pt x="9" y="22"/>
                      </a:lnTo>
                      <a:lnTo>
                        <a:pt x="8" y="22"/>
                      </a:lnTo>
                      <a:lnTo>
                        <a:pt x="7" y="21"/>
                      </a:lnTo>
                      <a:lnTo>
                        <a:pt x="6" y="21"/>
                      </a:lnTo>
                      <a:lnTo>
                        <a:pt x="5" y="21"/>
                      </a:lnTo>
                      <a:lnTo>
                        <a:pt x="5" y="20"/>
                      </a:lnTo>
                      <a:lnTo>
                        <a:pt x="4" y="20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2" y="18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1" y="16"/>
                      </a:lnTo>
                      <a:lnTo>
                        <a:pt x="1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1"/>
                      </a:lnTo>
                      <a:lnTo>
                        <a:pt x="14" y="1"/>
                      </a:lnTo>
                      <a:lnTo>
                        <a:pt x="15" y="1"/>
                      </a:lnTo>
                      <a:lnTo>
                        <a:pt x="16" y="2"/>
                      </a:lnTo>
                      <a:lnTo>
                        <a:pt x="17" y="3"/>
                      </a:lnTo>
                      <a:lnTo>
                        <a:pt x="18" y="3"/>
                      </a:lnTo>
                      <a:lnTo>
                        <a:pt x="18" y="4"/>
                      </a:lnTo>
                      <a:lnTo>
                        <a:pt x="19" y="4"/>
                      </a:lnTo>
                      <a:lnTo>
                        <a:pt x="19" y="5"/>
                      </a:lnTo>
                      <a:lnTo>
                        <a:pt x="19" y="6"/>
                      </a:lnTo>
                      <a:lnTo>
                        <a:pt x="20" y="6"/>
                      </a:lnTo>
                      <a:lnTo>
                        <a:pt x="20" y="7"/>
                      </a:lnTo>
                      <a:lnTo>
                        <a:pt x="20" y="8"/>
                      </a:lnTo>
                      <a:lnTo>
                        <a:pt x="21" y="8"/>
                      </a:lnTo>
                      <a:lnTo>
                        <a:pt x="21" y="9"/>
                      </a:lnTo>
                      <a:lnTo>
                        <a:pt x="21" y="10"/>
                      </a:lnTo>
                      <a:lnTo>
                        <a:pt x="21" y="11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21" y="14"/>
                      </a:lnTo>
                      <a:lnTo>
                        <a:pt x="20" y="14"/>
                      </a:lnTo>
                      <a:lnTo>
                        <a:pt x="20" y="15"/>
                      </a:lnTo>
                      <a:lnTo>
                        <a:pt x="20" y="16"/>
                      </a:lnTo>
                      <a:lnTo>
                        <a:pt x="19" y="16"/>
                      </a:lnTo>
                      <a:lnTo>
                        <a:pt x="19" y="17"/>
                      </a:lnTo>
                      <a:lnTo>
                        <a:pt x="19" y="18"/>
                      </a:lnTo>
                      <a:lnTo>
                        <a:pt x="18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20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3" y="21"/>
                      </a:lnTo>
                      <a:lnTo>
                        <a:pt x="13" y="22"/>
                      </a:lnTo>
                      <a:lnTo>
                        <a:pt x="12" y="22"/>
                      </a:lnTo>
                      <a:lnTo>
                        <a:pt x="11" y="22"/>
                      </a:lnTo>
                      <a:lnTo>
                        <a:pt x="10" y="22"/>
                      </a:lnTo>
                    </a:path>
                  </a:pathLst>
                </a:custGeom>
                <a:solidFill>
                  <a:srgbClr val="80FF00"/>
                </a:solidFill>
                <a:ln w="25400" cap="rnd">
                  <a:solidFill>
                    <a:srgbClr val="80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</p:grpSp>
        </p:grpSp>
        <p:grpSp>
          <p:nvGrpSpPr>
            <p:cNvPr id="215" name="214 Grupo"/>
            <p:cNvGrpSpPr/>
            <p:nvPr/>
          </p:nvGrpSpPr>
          <p:grpSpPr>
            <a:xfrm>
              <a:off x="6382848" y="2511729"/>
              <a:ext cx="785818" cy="506413"/>
              <a:chOff x="6357950" y="2857496"/>
              <a:chExt cx="785818" cy="506413"/>
            </a:xfrm>
          </p:grpSpPr>
          <p:grpSp>
            <p:nvGrpSpPr>
              <p:cNvPr id="212" name="Group 1079"/>
              <p:cNvGrpSpPr>
                <a:grpSpLocks/>
              </p:cNvGrpSpPr>
              <p:nvPr/>
            </p:nvGrpSpPr>
            <p:grpSpPr bwMode="auto">
              <a:xfrm>
                <a:off x="6656406" y="2928934"/>
                <a:ext cx="487362" cy="434975"/>
                <a:chOff x="1966" y="1362"/>
                <a:chExt cx="307" cy="2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3" name="Oval 1080"/>
                <p:cNvSpPr>
                  <a:spLocks noChangeArrowheads="1"/>
                </p:cNvSpPr>
                <p:nvPr/>
              </p:nvSpPr>
              <p:spPr bwMode="auto">
                <a:xfrm flipH="1">
                  <a:off x="1966" y="1362"/>
                  <a:ext cx="307" cy="274"/>
                </a:xfrm>
                <a:prstGeom prst="ellipse">
                  <a:avLst/>
                </a:prstGeom>
                <a:solidFill>
                  <a:srgbClr val="4D45BF"/>
                </a:solidFill>
                <a:ln w="254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14" name="Freeform 1081"/>
                <p:cNvSpPr>
                  <a:spLocks/>
                </p:cNvSpPr>
                <p:nvPr/>
              </p:nvSpPr>
              <p:spPr bwMode="auto">
                <a:xfrm>
                  <a:off x="1987" y="1391"/>
                  <a:ext cx="212" cy="212"/>
                </a:xfrm>
                <a:custGeom>
                  <a:avLst/>
                  <a:gdLst>
                    <a:gd name="T0" fmla="*/ 69 w 212"/>
                    <a:gd name="T1" fmla="*/ 18 h 212"/>
                    <a:gd name="T2" fmla="*/ 61 w 212"/>
                    <a:gd name="T3" fmla="*/ 21 h 212"/>
                    <a:gd name="T4" fmla="*/ 50 w 212"/>
                    <a:gd name="T5" fmla="*/ 26 h 212"/>
                    <a:gd name="T6" fmla="*/ 37 w 212"/>
                    <a:gd name="T7" fmla="*/ 32 h 212"/>
                    <a:gd name="T8" fmla="*/ 26 w 212"/>
                    <a:gd name="T9" fmla="*/ 42 h 212"/>
                    <a:gd name="T10" fmla="*/ 15 w 212"/>
                    <a:gd name="T11" fmla="*/ 53 h 212"/>
                    <a:gd name="T12" fmla="*/ 6 w 212"/>
                    <a:gd name="T13" fmla="*/ 69 h 212"/>
                    <a:gd name="T14" fmla="*/ 2 w 212"/>
                    <a:gd name="T15" fmla="*/ 80 h 212"/>
                    <a:gd name="T16" fmla="*/ 0 w 212"/>
                    <a:gd name="T17" fmla="*/ 91 h 212"/>
                    <a:gd name="T18" fmla="*/ 1 w 212"/>
                    <a:gd name="T19" fmla="*/ 102 h 212"/>
                    <a:gd name="T20" fmla="*/ 3 w 212"/>
                    <a:gd name="T21" fmla="*/ 112 h 212"/>
                    <a:gd name="T22" fmla="*/ 8 w 212"/>
                    <a:gd name="T23" fmla="*/ 125 h 212"/>
                    <a:gd name="T24" fmla="*/ 16 w 212"/>
                    <a:gd name="T25" fmla="*/ 141 h 212"/>
                    <a:gd name="T26" fmla="*/ 22 w 212"/>
                    <a:gd name="T27" fmla="*/ 151 h 212"/>
                    <a:gd name="T28" fmla="*/ 29 w 212"/>
                    <a:gd name="T29" fmla="*/ 159 h 212"/>
                    <a:gd name="T30" fmla="*/ 36 w 212"/>
                    <a:gd name="T31" fmla="*/ 165 h 212"/>
                    <a:gd name="T32" fmla="*/ 46 w 212"/>
                    <a:gd name="T33" fmla="*/ 170 h 212"/>
                    <a:gd name="T34" fmla="*/ 58 w 212"/>
                    <a:gd name="T35" fmla="*/ 176 h 212"/>
                    <a:gd name="T36" fmla="*/ 80 w 212"/>
                    <a:gd name="T37" fmla="*/ 186 h 212"/>
                    <a:gd name="T38" fmla="*/ 104 w 212"/>
                    <a:gd name="T39" fmla="*/ 196 h 212"/>
                    <a:gd name="T40" fmla="*/ 126 w 212"/>
                    <a:gd name="T41" fmla="*/ 205 h 212"/>
                    <a:gd name="T42" fmla="*/ 147 w 212"/>
                    <a:gd name="T43" fmla="*/ 210 h 212"/>
                    <a:gd name="T44" fmla="*/ 166 w 212"/>
                    <a:gd name="T45" fmla="*/ 211 h 212"/>
                    <a:gd name="T46" fmla="*/ 183 w 212"/>
                    <a:gd name="T47" fmla="*/ 208 h 212"/>
                    <a:gd name="T48" fmla="*/ 200 w 212"/>
                    <a:gd name="T49" fmla="*/ 200 h 212"/>
                    <a:gd name="T50" fmla="*/ 207 w 212"/>
                    <a:gd name="T51" fmla="*/ 192 h 212"/>
                    <a:gd name="T52" fmla="*/ 210 w 212"/>
                    <a:gd name="T53" fmla="*/ 185 h 212"/>
                    <a:gd name="T54" fmla="*/ 211 w 212"/>
                    <a:gd name="T55" fmla="*/ 177 h 212"/>
                    <a:gd name="T56" fmla="*/ 211 w 212"/>
                    <a:gd name="T57" fmla="*/ 168 h 212"/>
                    <a:gd name="T58" fmla="*/ 208 w 212"/>
                    <a:gd name="T59" fmla="*/ 158 h 212"/>
                    <a:gd name="T60" fmla="*/ 205 w 212"/>
                    <a:gd name="T61" fmla="*/ 149 h 212"/>
                    <a:gd name="T62" fmla="*/ 194 w 212"/>
                    <a:gd name="T63" fmla="*/ 133 h 212"/>
                    <a:gd name="T64" fmla="*/ 184 w 212"/>
                    <a:gd name="T65" fmla="*/ 124 h 212"/>
                    <a:gd name="T66" fmla="*/ 172 w 212"/>
                    <a:gd name="T67" fmla="*/ 119 h 212"/>
                    <a:gd name="T68" fmla="*/ 159 w 212"/>
                    <a:gd name="T69" fmla="*/ 113 h 212"/>
                    <a:gd name="T70" fmla="*/ 147 w 212"/>
                    <a:gd name="T71" fmla="*/ 107 h 212"/>
                    <a:gd name="T72" fmla="*/ 137 w 212"/>
                    <a:gd name="T73" fmla="*/ 95 h 212"/>
                    <a:gd name="T74" fmla="*/ 128 w 212"/>
                    <a:gd name="T75" fmla="*/ 77 h 212"/>
                    <a:gd name="T76" fmla="*/ 127 w 212"/>
                    <a:gd name="T77" fmla="*/ 62 h 212"/>
                    <a:gd name="T78" fmla="*/ 130 w 212"/>
                    <a:gd name="T79" fmla="*/ 48 h 212"/>
                    <a:gd name="T80" fmla="*/ 134 w 212"/>
                    <a:gd name="T81" fmla="*/ 36 h 212"/>
                    <a:gd name="T82" fmla="*/ 135 w 212"/>
                    <a:gd name="T83" fmla="*/ 24 h 212"/>
                    <a:gd name="T84" fmla="*/ 131 w 212"/>
                    <a:gd name="T85" fmla="*/ 13 h 212"/>
                    <a:gd name="T86" fmla="*/ 122 w 212"/>
                    <a:gd name="T87" fmla="*/ 5 h 212"/>
                    <a:gd name="T88" fmla="*/ 115 w 212"/>
                    <a:gd name="T89" fmla="*/ 2 h 212"/>
                    <a:gd name="T90" fmla="*/ 109 w 212"/>
                    <a:gd name="T91" fmla="*/ 1 h 212"/>
                    <a:gd name="T92" fmla="*/ 101 w 212"/>
                    <a:gd name="T93" fmla="*/ 1 h 212"/>
                    <a:gd name="T94" fmla="*/ 94 w 212"/>
                    <a:gd name="T95" fmla="*/ 2 h 212"/>
                    <a:gd name="T96" fmla="*/ 86 w 212"/>
                    <a:gd name="T97" fmla="*/ 4 h 212"/>
                    <a:gd name="T98" fmla="*/ 77 w 212"/>
                    <a:gd name="T99" fmla="*/ 8 h 212"/>
                    <a:gd name="T100" fmla="*/ 74 w 212"/>
                    <a:gd name="T101" fmla="*/ 11 h 212"/>
                    <a:gd name="T102" fmla="*/ 70 w 212"/>
                    <a:gd name="T103" fmla="*/ 15 h 212"/>
                    <a:gd name="T104" fmla="*/ 68 w 212"/>
                    <a:gd name="T105" fmla="*/ 19 h 212"/>
                    <a:gd name="T106" fmla="*/ 66 w 212"/>
                    <a:gd name="T107" fmla="*/ 23 h 212"/>
                    <a:gd name="T108" fmla="*/ 66 w 212"/>
                    <a:gd name="T109" fmla="*/ 25 h 212"/>
                    <a:gd name="T110" fmla="*/ 66 w 212"/>
                    <a:gd name="T111" fmla="*/ 25 h 212"/>
                    <a:gd name="T112" fmla="*/ 67 w 212"/>
                    <a:gd name="T113" fmla="*/ 23 h 212"/>
                    <a:gd name="T114" fmla="*/ 69 w 212"/>
                    <a:gd name="T115" fmla="*/ 21 h 212"/>
                    <a:gd name="T116" fmla="*/ 70 w 212"/>
                    <a:gd name="T117" fmla="*/ 19 h 212"/>
                    <a:gd name="T118" fmla="*/ 73 w 212"/>
                    <a:gd name="T119" fmla="*/ 17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2"/>
                    <a:gd name="T181" fmla="*/ 0 h 212"/>
                    <a:gd name="T182" fmla="*/ 212 w 212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2" h="212">
                      <a:moveTo>
                        <a:pt x="73" y="17"/>
                      </a:moveTo>
                      <a:lnTo>
                        <a:pt x="72" y="17"/>
                      </a:lnTo>
                      <a:lnTo>
                        <a:pt x="71" y="17"/>
                      </a:lnTo>
                      <a:lnTo>
                        <a:pt x="70" y="17"/>
                      </a:lnTo>
                      <a:lnTo>
                        <a:pt x="69" y="18"/>
                      </a:lnTo>
                      <a:lnTo>
                        <a:pt x="68" y="18"/>
                      </a:lnTo>
                      <a:lnTo>
                        <a:pt x="67" y="19"/>
                      </a:lnTo>
                      <a:lnTo>
                        <a:pt x="65" y="19"/>
                      </a:lnTo>
                      <a:lnTo>
                        <a:pt x="63" y="20"/>
                      </a:lnTo>
                      <a:lnTo>
                        <a:pt x="61" y="21"/>
                      </a:lnTo>
                      <a:lnTo>
                        <a:pt x="59" y="21"/>
                      </a:lnTo>
                      <a:lnTo>
                        <a:pt x="57" y="22"/>
                      </a:lnTo>
                      <a:lnTo>
                        <a:pt x="55" y="23"/>
                      </a:lnTo>
                      <a:lnTo>
                        <a:pt x="52" y="24"/>
                      </a:lnTo>
                      <a:lnTo>
                        <a:pt x="50" y="26"/>
                      </a:lnTo>
                      <a:lnTo>
                        <a:pt x="48" y="27"/>
                      </a:lnTo>
                      <a:lnTo>
                        <a:pt x="45" y="28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7" y="32"/>
                      </a:lnTo>
                      <a:lnTo>
                        <a:pt x="35" y="35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3" y="44"/>
                      </a:lnTo>
                      <a:lnTo>
                        <a:pt x="21" y="46"/>
                      </a:lnTo>
                      <a:lnTo>
                        <a:pt x="19" y="48"/>
                      </a:lnTo>
                      <a:lnTo>
                        <a:pt x="17" y="51"/>
                      </a:lnTo>
                      <a:lnTo>
                        <a:pt x="15" y="53"/>
                      </a:lnTo>
                      <a:lnTo>
                        <a:pt x="13" y="55"/>
                      </a:lnTo>
                      <a:lnTo>
                        <a:pt x="12" y="58"/>
                      </a:lnTo>
                      <a:lnTo>
                        <a:pt x="9" y="63"/>
                      </a:lnTo>
                      <a:lnTo>
                        <a:pt x="7" y="66"/>
                      </a:lnTo>
                      <a:lnTo>
                        <a:pt x="6" y="69"/>
                      </a:lnTo>
                      <a:lnTo>
                        <a:pt x="5" y="71"/>
                      </a:lnTo>
                      <a:lnTo>
                        <a:pt x="4" y="73"/>
                      </a:lnTo>
                      <a:lnTo>
                        <a:pt x="4" y="76"/>
                      </a:lnTo>
                      <a:lnTo>
                        <a:pt x="3" y="78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1" y="85"/>
                      </a:lnTo>
                      <a:lnTo>
                        <a:pt x="1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1" y="104"/>
                      </a:lnTo>
                      <a:lnTo>
                        <a:pt x="1" y="106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3" y="112"/>
                      </a:lnTo>
                      <a:lnTo>
                        <a:pt x="4" y="115"/>
                      </a:lnTo>
                      <a:lnTo>
                        <a:pt x="5" y="117"/>
                      </a:lnTo>
                      <a:lnTo>
                        <a:pt x="6" y="120"/>
                      </a:lnTo>
                      <a:lnTo>
                        <a:pt x="7" y="122"/>
                      </a:lnTo>
                      <a:lnTo>
                        <a:pt x="8" y="125"/>
                      </a:lnTo>
                      <a:lnTo>
                        <a:pt x="10" y="128"/>
                      </a:lnTo>
                      <a:lnTo>
                        <a:pt x="11" y="131"/>
                      </a:lnTo>
                      <a:lnTo>
                        <a:pt x="12" y="134"/>
                      </a:lnTo>
                      <a:lnTo>
                        <a:pt x="15" y="139"/>
                      </a:lnTo>
                      <a:lnTo>
                        <a:pt x="16" y="141"/>
                      </a:lnTo>
                      <a:lnTo>
                        <a:pt x="17" y="143"/>
                      </a:lnTo>
                      <a:lnTo>
                        <a:pt x="18" y="145"/>
                      </a:lnTo>
                      <a:lnTo>
                        <a:pt x="20" y="148"/>
                      </a:lnTo>
                      <a:lnTo>
                        <a:pt x="21" y="150"/>
                      </a:lnTo>
                      <a:lnTo>
                        <a:pt x="22" y="151"/>
                      </a:lnTo>
                      <a:lnTo>
                        <a:pt x="23" y="153"/>
                      </a:lnTo>
                      <a:lnTo>
                        <a:pt x="25" y="154"/>
                      </a:lnTo>
                      <a:lnTo>
                        <a:pt x="26" y="156"/>
                      </a:lnTo>
                      <a:lnTo>
                        <a:pt x="27" y="157"/>
                      </a:lnTo>
                      <a:lnTo>
                        <a:pt x="29" y="159"/>
                      </a:lnTo>
                      <a:lnTo>
                        <a:pt x="30" y="160"/>
                      </a:lnTo>
                      <a:lnTo>
                        <a:pt x="32" y="161"/>
                      </a:lnTo>
                      <a:lnTo>
                        <a:pt x="33" y="162"/>
                      </a:lnTo>
                      <a:lnTo>
                        <a:pt x="35" y="164"/>
                      </a:lnTo>
                      <a:lnTo>
                        <a:pt x="36" y="165"/>
                      </a:lnTo>
                      <a:lnTo>
                        <a:pt x="38" y="166"/>
                      </a:lnTo>
                      <a:lnTo>
                        <a:pt x="40" y="167"/>
                      </a:lnTo>
                      <a:lnTo>
                        <a:pt x="42" y="168"/>
                      </a:lnTo>
                      <a:lnTo>
                        <a:pt x="44" y="169"/>
                      </a:lnTo>
                      <a:lnTo>
                        <a:pt x="46" y="170"/>
                      </a:lnTo>
                      <a:lnTo>
                        <a:pt x="48" y="172"/>
                      </a:lnTo>
                      <a:lnTo>
                        <a:pt x="50" y="173"/>
                      </a:lnTo>
                      <a:lnTo>
                        <a:pt x="52" y="174"/>
                      </a:lnTo>
                      <a:lnTo>
                        <a:pt x="55" y="175"/>
                      </a:lnTo>
                      <a:lnTo>
                        <a:pt x="58" y="176"/>
                      </a:lnTo>
                      <a:lnTo>
                        <a:pt x="60" y="177"/>
                      </a:lnTo>
                      <a:lnTo>
                        <a:pt x="63" y="178"/>
                      </a:lnTo>
                      <a:lnTo>
                        <a:pt x="66" y="180"/>
                      </a:lnTo>
                      <a:lnTo>
                        <a:pt x="69" y="181"/>
                      </a:lnTo>
                      <a:lnTo>
                        <a:pt x="80" y="186"/>
                      </a:lnTo>
                      <a:lnTo>
                        <a:pt x="84" y="188"/>
                      </a:lnTo>
                      <a:lnTo>
                        <a:pt x="90" y="190"/>
                      </a:lnTo>
                      <a:lnTo>
                        <a:pt x="95" y="192"/>
                      </a:lnTo>
                      <a:lnTo>
                        <a:pt x="99" y="194"/>
                      </a:lnTo>
                      <a:lnTo>
                        <a:pt x="104" y="196"/>
                      </a:lnTo>
                      <a:lnTo>
                        <a:pt x="108" y="198"/>
                      </a:lnTo>
                      <a:lnTo>
                        <a:pt x="113" y="200"/>
                      </a:lnTo>
                      <a:lnTo>
                        <a:pt x="117" y="202"/>
                      </a:lnTo>
                      <a:lnTo>
                        <a:pt x="122" y="203"/>
                      </a:lnTo>
                      <a:lnTo>
                        <a:pt x="126" y="205"/>
                      </a:lnTo>
                      <a:lnTo>
                        <a:pt x="130" y="206"/>
                      </a:lnTo>
                      <a:lnTo>
                        <a:pt x="135" y="207"/>
                      </a:lnTo>
                      <a:lnTo>
                        <a:pt x="139" y="208"/>
                      </a:lnTo>
                      <a:lnTo>
                        <a:pt x="143" y="209"/>
                      </a:lnTo>
                      <a:lnTo>
                        <a:pt x="147" y="210"/>
                      </a:lnTo>
                      <a:lnTo>
                        <a:pt x="151" y="210"/>
                      </a:lnTo>
                      <a:lnTo>
                        <a:pt x="154" y="211"/>
                      </a:lnTo>
                      <a:lnTo>
                        <a:pt x="158" y="211"/>
                      </a:lnTo>
                      <a:lnTo>
                        <a:pt x="162" y="211"/>
                      </a:lnTo>
                      <a:lnTo>
                        <a:pt x="166" y="211"/>
                      </a:lnTo>
                      <a:lnTo>
                        <a:pt x="169" y="211"/>
                      </a:lnTo>
                      <a:lnTo>
                        <a:pt x="173" y="211"/>
                      </a:lnTo>
                      <a:lnTo>
                        <a:pt x="176" y="210"/>
                      </a:lnTo>
                      <a:lnTo>
                        <a:pt x="180" y="209"/>
                      </a:lnTo>
                      <a:lnTo>
                        <a:pt x="183" y="208"/>
                      </a:lnTo>
                      <a:lnTo>
                        <a:pt x="187" y="207"/>
                      </a:lnTo>
                      <a:lnTo>
                        <a:pt x="190" y="206"/>
                      </a:lnTo>
                      <a:lnTo>
                        <a:pt x="193" y="204"/>
                      </a:lnTo>
                      <a:lnTo>
                        <a:pt x="197" y="202"/>
                      </a:lnTo>
                      <a:lnTo>
                        <a:pt x="200" y="200"/>
                      </a:lnTo>
                      <a:lnTo>
                        <a:pt x="203" y="198"/>
                      </a:lnTo>
                      <a:lnTo>
                        <a:pt x="204" y="197"/>
                      </a:lnTo>
                      <a:lnTo>
                        <a:pt x="205" y="195"/>
                      </a:lnTo>
                      <a:lnTo>
                        <a:pt x="206" y="194"/>
                      </a:lnTo>
                      <a:lnTo>
                        <a:pt x="207" y="192"/>
                      </a:lnTo>
                      <a:lnTo>
                        <a:pt x="208" y="191"/>
                      </a:lnTo>
                      <a:lnTo>
                        <a:pt x="209" y="190"/>
                      </a:lnTo>
                      <a:lnTo>
                        <a:pt x="209" y="188"/>
                      </a:lnTo>
                      <a:lnTo>
                        <a:pt x="210" y="187"/>
                      </a:lnTo>
                      <a:lnTo>
                        <a:pt x="210" y="185"/>
                      </a:lnTo>
                      <a:lnTo>
                        <a:pt x="211" y="184"/>
                      </a:lnTo>
                      <a:lnTo>
                        <a:pt x="211" y="182"/>
                      </a:lnTo>
                      <a:lnTo>
                        <a:pt x="211" y="181"/>
                      </a:lnTo>
                      <a:lnTo>
                        <a:pt x="211" y="179"/>
                      </a:lnTo>
                      <a:lnTo>
                        <a:pt x="211" y="177"/>
                      </a:lnTo>
                      <a:lnTo>
                        <a:pt x="211" y="175"/>
                      </a:lnTo>
                      <a:lnTo>
                        <a:pt x="211" y="174"/>
                      </a:lnTo>
                      <a:lnTo>
                        <a:pt x="211" y="172"/>
                      </a:lnTo>
                      <a:lnTo>
                        <a:pt x="211" y="170"/>
                      </a:lnTo>
                      <a:lnTo>
                        <a:pt x="211" y="168"/>
                      </a:lnTo>
                      <a:lnTo>
                        <a:pt x="210" y="167"/>
                      </a:lnTo>
                      <a:lnTo>
                        <a:pt x="210" y="165"/>
                      </a:lnTo>
                      <a:lnTo>
                        <a:pt x="209" y="162"/>
                      </a:lnTo>
                      <a:lnTo>
                        <a:pt x="209" y="160"/>
                      </a:lnTo>
                      <a:lnTo>
                        <a:pt x="208" y="158"/>
                      </a:lnTo>
                      <a:lnTo>
                        <a:pt x="208" y="156"/>
                      </a:lnTo>
                      <a:lnTo>
                        <a:pt x="207" y="155"/>
                      </a:lnTo>
                      <a:lnTo>
                        <a:pt x="206" y="153"/>
                      </a:lnTo>
                      <a:lnTo>
                        <a:pt x="205" y="151"/>
                      </a:lnTo>
                      <a:lnTo>
                        <a:pt x="205" y="149"/>
                      </a:lnTo>
                      <a:lnTo>
                        <a:pt x="203" y="146"/>
                      </a:lnTo>
                      <a:lnTo>
                        <a:pt x="200" y="140"/>
                      </a:lnTo>
                      <a:lnTo>
                        <a:pt x="199" y="138"/>
                      </a:lnTo>
                      <a:lnTo>
                        <a:pt x="197" y="135"/>
                      </a:lnTo>
                      <a:lnTo>
                        <a:pt x="194" y="133"/>
                      </a:lnTo>
                      <a:lnTo>
                        <a:pt x="193" y="131"/>
                      </a:lnTo>
                      <a:lnTo>
                        <a:pt x="191" y="129"/>
                      </a:lnTo>
                      <a:lnTo>
                        <a:pt x="189" y="127"/>
                      </a:lnTo>
                      <a:lnTo>
                        <a:pt x="186" y="126"/>
                      </a:lnTo>
                      <a:lnTo>
                        <a:pt x="184" y="124"/>
                      </a:lnTo>
                      <a:lnTo>
                        <a:pt x="182" y="123"/>
                      </a:lnTo>
                      <a:lnTo>
                        <a:pt x="179" y="122"/>
                      </a:lnTo>
                      <a:lnTo>
                        <a:pt x="177" y="121"/>
                      </a:lnTo>
                      <a:lnTo>
                        <a:pt x="174" y="120"/>
                      </a:lnTo>
                      <a:lnTo>
                        <a:pt x="172" y="119"/>
                      </a:lnTo>
                      <a:lnTo>
                        <a:pt x="169" y="118"/>
                      </a:lnTo>
                      <a:lnTo>
                        <a:pt x="167" y="117"/>
                      </a:lnTo>
                      <a:lnTo>
                        <a:pt x="164" y="116"/>
                      </a:lnTo>
                      <a:lnTo>
                        <a:pt x="162" y="115"/>
                      </a:lnTo>
                      <a:lnTo>
                        <a:pt x="159" y="113"/>
                      </a:lnTo>
                      <a:lnTo>
                        <a:pt x="157" y="112"/>
                      </a:lnTo>
                      <a:lnTo>
                        <a:pt x="154" y="111"/>
                      </a:lnTo>
                      <a:lnTo>
                        <a:pt x="152" y="110"/>
                      </a:lnTo>
                      <a:lnTo>
                        <a:pt x="150" y="108"/>
                      </a:lnTo>
                      <a:lnTo>
                        <a:pt x="147" y="107"/>
                      </a:lnTo>
                      <a:lnTo>
                        <a:pt x="145" y="105"/>
                      </a:lnTo>
                      <a:lnTo>
                        <a:pt x="143" y="103"/>
                      </a:lnTo>
                      <a:lnTo>
                        <a:pt x="140" y="101"/>
                      </a:lnTo>
                      <a:lnTo>
                        <a:pt x="138" y="98"/>
                      </a:lnTo>
                      <a:lnTo>
                        <a:pt x="137" y="95"/>
                      </a:lnTo>
                      <a:lnTo>
                        <a:pt x="135" y="92"/>
                      </a:lnTo>
                      <a:lnTo>
                        <a:pt x="132" y="89"/>
                      </a:lnTo>
                      <a:lnTo>
                        <a:pt x="130" y="83"/>
                      </a:lnTo>
                      <a:lnTo>
                        <a:pt x="129" y="80"/>
                      </a:lnTo>
                      <a:lnTo>
                        <a:pt x="128" y="77"/>
                      </a:lnTo>
                      <a:lnTo>
                        <a:pt x="127" y="74"/>
                      </a:lnTo>
                      <a:lnTo>
                        <a:pt x="127" y="71"/>
                      </a:lnTo>
                      <a:lnTo>
                        <a:pt x="127" y="68"/>
                      </a:lnTo>
                      <a:lnTo>
                        <a:pt x="127" y="65"/>
                      </a:lnTo>
                      <a:lnTo>
                        <a:pt x="127" y="62"/>
                      </a:lnTo>
                      <a:lnTo>
                        <a:pt x="128" y="59"/>
                      </a:lnTo>
                      <a:lnTo>
                        <a:pt x="128" y="56"/>
                      </a:lnTo>
                      <a:lnTo>
                        <a:pt x="129" y="54"/>
                      </a:lnTo>
                      <a:lnTo>
                        <a:pt x="129" y="51"/>
                      </a:lnTo>
                      <a:lnTo>
                        <a:pt x="130" y="48"/>
                      </a:lnTo>
                      <a:lnTo>
                        <a:pt x="131" y="46"/>
                      </a:lnTo>
                      <a:lnTo>
                        <a:pt x="131" y="43"/>
                      </a:lnTo>
                      <a:lnTo>
                        <a:pt x="132" y="41"/>
                      </a:lnTo>
                      <a:lnTo>
                        <a:pt x="132" y="38"/>
                      </a:lnTo>
                      <a:lnTo>
                        <a:pt x="134" y="36"/>
                      </a:lnTo>
                      <a:lnTo>
                        <a:pt x="134" y="33"/>
                      </a:lnTo>
                      <a:lnTo>
                        <a:pt x="134" y="31"/>
                      </a:lnTo>
                      <a:lnTo>
                        <a:pt x="135" y="28"/>
                      </a:lnTo>
                      <a:lnTo>
                        <a:pt x="135" y="26"/>
                      </a:lnTo>
                      <a:lnTo>
                        <a:pt x="135" y="24"/>
                      </a:lnTo>
                      <a:lnTo>
                        <a:pt x="134" y="22"/>
                      </a:lnTo>
                      <a:lnTo>
                        <a:pt x="134" y="20"/>
                      </a:lnTo>
                      <a:lnTo>
                        <a:pt x="133" y="17"/>
                      </a:lnTo>
                      <a:lnTo>
                        <a:pt x="132" y="15"/>
                      </a:lnTo>
                      <a:lnTo>
                        <a:pt x="131" y="13"/>
                      </a:lnTo>
                      <a:lnTo>
                        <a:pt x="129" y="11"/>
                      </a:lnTo>
                      <a:lnTo>
                        <a:pt x="128" y="9"/>
                      </a:lnTo>
                      <a:lnTo>
                        <a:pt x="125" y="7"/>
                      </a:lnTo>
                      <a:lnTo>
                        <a:pt x="123" y="6"/>
                      </a:lnTo>
                      <a:lnTo>
                        <a:pt x="122" y="5"/>
                      </a:lnTo>
                      <a:lnTo>
                        <a:pt x="121" y="4"/>
                      </a:lnTo>
                      <a:lnTo>
                        <a:pt x="120" y="3"/>
                      </a:lnTo>
                      <a:lnTo>
                        <a:pt x="118" y="3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4" y="1"/>
                      </a:lnTo>
                      <a:lnTo>
                        <a:pt x="113" y="1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9" y="1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3" y="0"/>
                      </a:lnTo>
                      <a:lnTo>
                        <a:pt x="101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4" y="2"/>
                      </a:lnTo>
                      <a:lnTo>
                        <a:pt x="92" y="2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8" y="4"/>
                      </a:lnTo>
                      <a:lnTo>
                        <a:pt x="86" y="4"/>
                      </a:lnTo>
                      <a:lnTo>
                        <a:pt x="84" y="5"/>
                      </a:lnTo>
                      <a:lnTo>
                        <a:pt x="83" y="6"/>
                      </a:lnTo>
                      <a:lnTo>
                        <a:pt x="81" y="7"/>
                      </a:lnTo>
                      <a:lnTo>
                        <a:pt x="80" y="7"/>
                      </a:lnTo>
                      <a:lnTo>
                        <a:pt x="77" y="8"/>
                      </a:lnTo>
                      <a:lnTo>
                        <a:pt x="77" y="9"/>
                      </a:lnTo>
                      <a:lnTo>
                        <a:pt x="76" y="9"/>
                      </a:lnTo>
                      <a:lnTo>
                        <a:pt x="75" y="10"/>
                      </a:lnTo>
                      <a:lnTo>
                        <a:pt x="74" y="11"/>
                      </a:lnTo>
                      <a:lnTo>
                        <a:pt x="73" y="12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1" y="14"/>
                      </a:lnTo>
                      <a:lnTo>
                        <a:pt x="70" y="15"/>
                      </a:lnTo>
                      <a:lnTo>
                        <a:pt x="70" y="16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8" y="20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6" y="2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65" y="25"/>
                      </a:lnTo>
                      <a:lnTo>
                        <a:pt x="65" y="26"/>
                      </a:lnTo>
                      <a:lnTo>
                        <a:pt x="66" y="25"/>
                      </a:lnTo>
                      <a:lnTo>
                        <a:pt x="66" y="24"/>
                      </a:lnTo>
                      <a:lnTo>
                        <a:pt x="67" y="24"/>
                      </a:lnTo>
                      <a:lnTo>
                        <a:pt x="67" y="23"/>
                      </a:lnTo>
                      <a:lnTo>
                        <a:pt x="68" y="23"/>
                      </a:lnTo>
                      <a:lnTo>
                        <a:pt x="68" y="22"/>
                      </a:lnTo>
                      <a:lnTo>
                        <a:pt x="69" y="21"/>
                      </a:lnTo>
                      <a:lnTo>
                        <a:pt x="69" y="20"/>
                      </a:lnTo>
                      <a:lnTo>
                        <a:pt x="70" y="20"/>
                      </a:lnTo>
                      <a:lnTo>
                        <a:pt x="70" y="19"/>
                      </a:lnTo>
                      <a:lnTo>
                        <a:pt x="71" y="18"/>
                      </a:lnTo>
                      <a:lnTo>
                        <a:pt x="72" y="18"/>
                      </a:lnTo>
                      <a:lnTo>
                        <a:pt x="72" y="17"/>
                      </a:lnTo>
                      <a:lnTo>
                        <a:pt x="73" y="17"/>
                      </a:lnTo>
                    </a:path>
                  </a:pathLst>
                </a:custGeom>
                <a:solidFill>
                  <a:srgbClr val="00FFFF"/>
                </a:solidFill>
                <a:ln w="25400" cap="rnd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09" name="Group 1079"/>
              <p:cNvGrpSpPr>
                <a:grpSpLocks/>
              </p:cNvGrpSpPr>
              <p:nvPr/>
            </p:nvGrpSpPr>
            <p:grpSpPr bwMode="auto">
              <a:xfrm>
                <a:off x="6357950" y="2857496"/>
                <a:ext cx="487362" cy="434975"/>
                <a:chOff x="1966" y="1362"/>
                <a:chExt cx="307" cy="27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0" name="Oval 1080"/>
                <p:cNvSpPr>
                  <a:spLocks noChangeArrowheads="1"/>
                </p:cNvSpPr>
                <p:nvPr/>
              </p:nvSpPr>
              <p:spPr bwMode="auto">
                <a:xfrm flipH="1">
                  <a:off x="1966" y="1362"/>
                  <a:ext cx="307" cy="274"/>
                </a:xfrm>
                <a:prstGeom prst="ellipse">
                  <a:avLst/>
                </a:prstGeom>
                <a:solidFill>
                  <a:srgbClr val="4D45BF"/>
                </a:solidFill>
                <a:ln w="254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  <p:sp>
              <p:nvSpPr>
                <p:cNvPr id="211" name="Freeform 1081"/>
                <p:cNvSpPr>
                  <a:spLocks/>
                </p:cNvSpPr>
                <p:nvPr/>
              </p:nvSpPr>
              <p:spPr bwMode="auto">
                <a:xfrm>
                  <a:off x="1987" y="1391"/>
                  <a:ext cx="212" cy="212"/>
                </a:xfrm>
                <a:custGeom>
                  <a:avLst/>
                  <a:gdLst>
                    <a:gd name="T0" fmla="*/ 69 w 212"/>
                    <a:gd name="T1" fmla="*/ 18 h 212"/>
                    <a:gd name="T2" fmla="*/ 61 w 212"/>
                    <a:gd name="T3" fmla="*/ 21 h 212"/>
                    <a:gd name="T4" fmla="*/ 50 w 212"/>
                    <a:gd name="T5" fmla="*/ 26 h 212"/>
                    <a:gd name="T6" fmla="*/ 37 w 212"/>
                    <a:gd name="T7" fmla="*/ 32 h 212"/>
                    <a:gd name="T8" fmla="*/ 26 w 212"/>
                    <a:gd name="T9" fmla="*/ 42 h 212"/>
                    <a:gd name="T10" fmla="*/ 15 w 212"/>
                    <a:gd name="T11" fmla="*/ 53 h 212"/>
                    <a:gd name="T12" fmla="*/ 6 w 212"/>
                    <a:gd name="T13" fmla="*/ 69 h 212"/>
                    <a:gd name="T14" fmla="*/ 2 w 212"/>
                    <a:gd name="T15" fmla="*/ 80 h 212"/>
                    <a:gd name="T16" fmla="*/ 0 w 212"/>
                    <a:gd name="T17" fmla="*/ 91 h 212"/>
                    <a:gd name="T18" fmla="*/ 1 w 212"/>
                    <a:gd name="T19" fmla="*/ 102 h 212"/>
                    <a:gd name="T20" fmla="*/ 3 w 212"/>
                    <a:gd name="T21" fmla="*/ 112 h 212"/>
                    <a:gd name="T22" fmla="*/ 8 w 212"/>
                    <a:gd name="T23" fmla="*/ 125 h 212"/>
                    <a:gd name="T24" fmla="*/ 16 w 212"/>
                    <a:gd name="T25" fmla="*/ 141 h 212"/>
                    <a:gd name="T26" fmla="*/ 22 w 212"/>
                    <a:gd name="T27" fmla="*/ 151 h 212"/>
                    <a:gd name="T28" fmla="*/ 29 w 212"/>
                    <a:gd name="T29" fmla="*/ 159 h 212"/>
                    <a:gd name="T30" fmla="*/ 36 w 212"/>
                    <a:gd name="T31" fmla="*/ 165 h 212"/>
                    <a:gd name="T32" fmla="*/ 46 w 212"/>
                    <a:gd name="T33" fmla="*/ 170 h 212"/>
                    <a:gd name="T34" fmla="*/ 58 w 212"/>
                    <a:gd name="T35" fmla="*/ 176 h 212"/>
                    <a:gd name="T36" fmla="*/ 80 w 212"/>
                    <a:gd name="T37" fmla="*/ 186 h 212"/>
                    <a:gd name="T38" fmla="*/ 104 w 212"/>
                    <a:gd name="T39" fmla="*/ 196 h 212"/>
                    <a:gd name="T40" fmla="*/ 126 w 212"/>
                    <a:gd name="T41" fmla="*/ 205 h 212"/>
                    <a:gd name="T42" fmla="*/ 147 w 212"/>
                    <a:gd name="T43" fmla="*/ 210 h 212"/>
                    <a:gd name="T44" fmla="*/ 166 w 212"/>
                    <a:gd name="T45" fmla="*/ 211 h 212"/>
                    <a:gd name="T46" fmla="*/ 183 w 212"/>
                    <a:gd name="T47" fmla="*/ 208 h 212"/>
                    <a:gd name="T48" fmla="*/ 200 w 212"/>
                    <a:gd name="T49" fmla="*/ 200 h 212"/>
                    <a:gd name="T50" fmla="*/ 207 w 212"/>
                    <a:gd name="T51" fmla="*/ 192 h 212"/>
                    <a:gd name="T52" fmla="*/ 210 w 212"/>
                    <a:gd name="T53" fmla="*/ 185 h 212"/>
                    <a:gd name="T54" fmla="*/ 211 w 212"/>
                    <a:gd name="T55" fmla="*/ 177 h 212"/>
                    <a:gd name="T56" fmla="*/ 211 w 212"/>
                    <a:gd name="T57" fmla="*/ 168 h 212"/>
                    <a:gd name="T58" fmla="*/ 208 w 212"/>
                    <a:gd name="T59" fmla="*/ 158 h 212"/>
                    <a:gd name="T60" fmla="*/ 205 w 212"/>
                    <a:gd name="T61" fmla="*/ 149 h 212"/>
                    <a:gd name="T62" fmla="*/ 194 w 212"/>
                    <a:gd name="T63" fmla="*/ 133 h 212"/>
                    <a:gd name="T64" fmla="*/ 184 w 212"/>
                    <a:gd name="T65" fmla="*/ 124 h 212"/>
                    <a:gd name="T66" fmla="*/ 172 w 212"/>
                    <a:gd name="T67" fmla="*/ 119 h 212"/>
                    <a:gd name="T68" fmla="*/ 159 w 212"/>
                    <a:gd name="T69" fmla="*/ 113 h 212"/>
                    <a:gd name="T70" fmla="*/ 147 w 212"/>
                    <a:gd name="T71" fmla="*/ 107 h 212"/>
                    <a:gd name="T72" fmla="*/ 137 w 212"/>
                    <a:gd name="T73" fmla="*/ 95 h 212"/>
                    <a:gd name="T74" fmla="*/ 128 w 212"/>
                    <a:gd name="T75" fmla="*/ 77 h 212"/>
                    <a:gd name="T76" fmla="*/ 127 w 212"/>
                    <a:gd name="T77" fmla="*/ 62 h 212"/>
                    <a:gd name="T78" fmla="*/ 130 w 212"/>
                    <a:gd name="T79" fmla="*/ 48 h 212"/>
                    <a:gd name="T80" fmla="*/ 134 w 212"/>
                    <a:gd name="T81" fmla="*/ 36 h 212"/>
                    <a:gd name="T82" fmla="*/ 135 w 212"/>
                    <a:gd name="T83" fmla="*/ 24 h 212"/>
                    <a:gd name="T84" fmla="*/ 131 w 212"/>
                    <a:gd name="T85" fmla="*/ 13 h 212"/>
                    <a:gd name="T86" fmla="*/ 122 w 212"/>
                    <a:gd name="T87" fmla="*/ 5 h 212"/>
                    <a:gd name="T88" fmla="*/ 115 w 212"/>
                    <a:gd name="T89" fmla="*/ 2 h 212"/>
                    <a:gd name="T90" fmla="*/ 109 w 212"/>
                    <a:gd name="T91" fmla="*/ 1 h 212"/>
                    <a:gd name="T92" fmla="*/ 101 w 212"/>
                    <a:gd name="T93" fmla="*/ 1 h 212"/>
                    <a:gd name="T94" fmla="*/ 94 w 212"/>
                    <a:gd name="T95" fmla="*/ 2 h 212"/>
                    <a:gd name="T96" fmla="*/ 86 w 212"/>
                    <a:gd name="T97" fmla="*/ 4 h 212"/>
                    <a:gd name="T98" fmla="*/ 77 w 212"/>
                    <a:gd name="T99" fmla="*/ 8 h 212"/>
                    <a:gd name="T100" fmla="*/ 74 w 212"/>
                    <a:gd name="T101" fmla="*/ 11 h 212"/>
                    <a:gd name="T102" fmla="*/ 70 w 212"/>
                    <a:gd name="T103" fmla="*/ 15 h 212"/>
                    <a:gd name="T104" fmla="*/ 68 w 212"/>
                    <a:gd name="T105" fmla="*/ 19 h 212"/>
                    <a:gd name="T106" fmla="*/ 66 w 212"/>
                    <a:gd name="T107" fmla="*/ 23 h 212"/>
                    <a:gd name="T108" fmla="*/ 66 w 212"/>
                    <a:gd name="T109" fmla="*/ 25 h 212"/>
                    <a:gd name="T110" fmla="*/ 66 w 212"/>
                    <a:gd name="T111" fmla="*/ 25 h 212"/>
                    <a:gd name="T112" fmla="*/ 67 w 212"/>
                    <a:gd name="T113" fmla="*/ 23 h 212"/>
                    <a:gd name="T114" fmla="*/ 69 w 212"/>
                    <a:gd name="T115" fmla="*/ 21 h 212"/>
                    <a:gd name="T116" fmla="*/ 70 w 212"/>
                    <a:gd name="T117" fmla="*/ 19 h 212"/>
                    <a:gd name="T118" fmla="*/ 73 w 212"/>
                    <a:gd name="T119" fmla="*/ 17 h 21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12"/>
                    <a:gd name="T181" fmla="*/ 0 h 212"/>
                    <a:gd name="T182" fmla="*/ 212 w 212"/>
                    <a:gd name="T183" fmla="*/ 212 h 21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12" h="212">
                      <a:moveTo>
                        <a:pt x="73" y="17"/>
                      </a:moveTo>
                      <a:lnTo>
                        <a:pt x="72" y="17"/>
                      </a:lnTo>
                      <a:lnTo>
                        <a:pt x="71" y="17"/>
                      </a:lnTo>
                      <a:lnTo>
                        <a:pt x="70" y="17"/>
                      </a:lnTo>
                      <a:lnTo>
                        <a:pt x="69" y="18"/>
                      </a:lnTo>
                      <a:lnTo>
                        <a:pt x="68" y="18"/>
                      </a:lnTo>
                      <a:lnTo>
                        <a:pt x="67" y="19"/>
                      </a:lnTo>
                      <a:lnTo>
                        <a:pt x="65" y="19"/>
                      </a:lnTo>
                      <a:lnTo>
                        <a:pt x="63" y="20"/>
                      </a:lnTo>
                      <a:lnTo>
                        <a:pt x="61" y="21"/>
                      </a:lnTo>
                      <a:lnTo>
                        <a:pt x="59" y="21"/>
                      </a:lnTo>
                      <a:lnTo>
                        <a:pt x="57" y="22"/>
                      </a:lnTo>
                      <a:lnTo>
                        <a:pt x="55" y="23"/>
                      </a:lnTo>
                      <a:lnTo>
                        <a:pt x="52" y="24"/>
                      </a:lnTo>
                      <a:lnTo>
                        <a:pt x="50" y="26"/>
                      </a:lnTo>
                      <a:lnTo>
                        <a:pt x="48" y="27"/>
                      </a:lnTo>
                      <a:lnTo>
                        <a:pt x="45" y="28"/>
                      </a:lnTo>
                      <a:lnTo>
                        <a:pt x="43" y="29"/>
                      </a:lnTo>
                      <a:lnTo>
                        <a:pt x="40" y="31"/>
                      </a:lnTo>
                      <a:lnTo>
                        <a:pt x="37" y="32"/>
                      </a:lnTo>
                      <a:lnTo>
                        <a:pt x="35" y="35"/>
                      </a:lnTo>
                      <a:lnTo>
                        <a:pt x="33" y="36"/>
                      </a:lnTo>
                      <a:lnTo>
                        <a:pt x="30" y="38"/>
                      </a:lnTo>
                      <a:lnTo>
                        <a:pt x="28" y="40"/>
                      </a:lnTo>
                      <a:lnTo>
                        <a:pt x="26" y="42"/>
                      </a:lnTo>
                      <a:lnTo>
                        <a:pt x="23" y="44"/>
                      </a:lnTo>
                      <a:lnTo>
                        <a:pt x="21" y="46"/>
                      </a:lnTo>
                      <a:lnTo>
                        <a:pt x="19" y="48"/>
                      </a:lnTo>
                      <a:lnTo>
                        <a:pt x="17" y="51"/>
                      </a:lnTo>
                      <a:lnTo>
                        <a:pt x="15" y="53"/>
                      </a:lnTo>
                      <a:lnTo>
                        <a:pt x="13" y="55"/>
                      </a:lnTo>
                      <a:lnTo>
                        <a:pt x="12" y="58"/>
                      </a:lnTo>
                      <a:lnTo>
                        <a:pt x="9" y="63"/>
                      </a:lnTo>
                      <a:lnTo>
                        <a:pt x="7" y="66"/>
                      </a:lnTo>
                      <a:lnTo>
                        <a:pt x="6" y="69"/>
                      </a:lnTo>
                      <a:lnTo>
                        <a:pt x="5" y="71"/>
                      </a:lnTo>
                      <a:lnTo>
                        <a:pt x="4" y="73"/>
                      </a:lnTo>
                      <a:lnTo>
                        <a:pt x="4" y="76"/>
                      </a:lnTo>
                      <a:lnTo>
                        <a:pt x="3" y="78"/>
                      </a:lnTo>
                      <a:lnTo>
                        <a:pt x="2" y="80"/>
                      </a:lnTo>
                      <a:lnTo>
                        <a:pt x="2" y="83"/>
                      </a:lnTo>
                      <a:lnTo>
                        <a:pt x="1" y="85"/>
                      </a:lnTo>
                      <a:lnTo>
                        <a:pt x="1" y="87"/>
                      </a:lnTo>
                      <a:lnTo>
                        <a:pt x="0" y="89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0" y="100"/>
                      </a:lnTo>
                      <a:lnTo>
                        <a:pt x="1" y="102"/>
                      </a:lnTo>
                      <a:lnTo>
                        <a:pt x="1" y="104"/>
                      </a:lnTo>
                      <a:lnTo>
                        <a:pt x="1" y="106"/>
                      </a:lnTo>
                      <a:lnTo>
                        <a:pt x="2" y="108"/>
                      </a:lnTo>
                      <a:lnTo>
                        <a:pt x="2" y="110"/>
                      </a:lnTo>
                      <a:lnTo>
                        <a:pt x="3" y="112"/>
                      </a:lnTo>
                      <a:lnTo>
                        <a:pt x="4" y="115"/>
                      </a:lnTo>
                      <a:lnTo>
                        <a:pt x="5" y="117"/>
                      </a:lnTo>
                      <a:lnTo>
                        <a:pt x="6" y="120"/>
                      </a:lnTo>
                      <a:lnTo>
                        <a:pt x="7" y="122"/>
                      </a:lnTo>
                      <a:lnTo>
                        <a:pt x="8" y="125"/>
                      </a:lnTo>
                      <a:lnTo>
                        <a:pt x="10" y="128"/>
                      </a:lnTo>
                      <a:lnTo>
                        <a:pt x="11" y="131"/>
                      </a:lnTo>
                      <a:lnTo>
                        <a:pt x="12" y="134"/>
                      </a:lnTo>
                      <a:lnTo>
                        <a:pt x="15" y="139"/>
                      </a:lnTo>
                      <a:lnTo>
                        <a:pt x="16" y="141"/>
                      </a:lnTo>
                      <a:lnTo>
                        <a:pt x="17" y="143"/>
                      </a:lnTo>
                      <a:lnTo>
                        <a:pt x="18" y="145"/>
                      </a:lnTo>
                      <a:lnTo>
                        <a:pt x="20" y="148"/>
                      </a:lnTo>
                      <a:lnTo>
                        <a:pt x="21" y="150"/>
                      </a:lnTo>
                      <a:lnTo>
                        <a:pt x="22" y="151"/>
                      </a:lnTo>
                      <a:lnTo>
                        <a:pt x="23" y="153"/>
                      </a:lnTo>
                      <a:lnTo>
                        <a:pt x="25" y="154"/>
                      </a:lnTo>
                      <a:lnTo>
                        <a:pt x="26" y="156"/>
                      </a:lnTo>
                      <a:lnTo>
                        <a:pt x="27" y="157"/>
                      </a:lnTo>
                      <a:lnTo>
                        <a:pt x="29" y="159"/>
                      </a:lnTo>
                      <a:lnTo>
                        <a:pt x="30" y="160"/>
                      </a:lnTo>
                      <a:lnTo>
                        <a:pt x="32" y="161"/>
                      </a:lnTo>
                      <a:lnTo>
                        <a:pt x="33" y="162"/>
                      </a:lnTo>
                      <a:lnTo>
                        <a:pt x="35" y="164"/>
                      </a:lnTo>
                      <a:lnTo>
                        <a:pt x="36" y="165"/>
                      </a:lnTo>
                      <a:lnTo>
                        <a:pt x="38" y="166"/>
                      </a:lnTo>
                      <a:lnTo>
                        <a:pt x="40" y="167"/>
                      </a:lnTo>
                      <a:lnTo>
                        <a:pt x="42" y="168"/>
                      </a:lnTo>
                      <a:lnTo>
                        <a:pt x="44" y="169"/>
                      </a:lnTo>
                      <a:lnTo>
                        <a:pt x="46" y="170"/>
                      </a:lnTo>
                      <a:lnTo>
                        <a:pt x="48" y="172"/>
                      </a:lnTo>
                      <a:lnTo>
                        <a:pt x="50" y="173"/>
                      </a:lnTo>
                      <a:lnTo>
                        <a:pt x="52" y="174"/>
                      </a:lnTo>
                      <a:lnTo>
                        <a:pt x="55" y="175"/>
                      </a:lnTo>
                      <a:lnTo>
                        <a:pt x="58" y="176"/>
                      </a:lnTo>
                      <a:lnTo>
                        <a:pt x="60" y="177"/>
                      </a:lnTo>
                      <a:lnTo>
                        <a:pt x="63" y="178"/>
                      </a:lnTo>
                      <a:lnTo>
                        <a:pt x="66" y="180"/>
                      </a:lnTo>
                      <a:lnTo>
                        <a:pt x="69" y="181"/>
                      </a:lnTo>
                      <a:lnTo>
                        <a:pt x="80" y="186"/>
                      </a:lnTo>
                      <a:lnTo>
                        <a:pt x="84" y="188"/>
                      </a:lnTo>
                      <a:lnTo>
                        <a:pt x="90" y="190"/>
                      </a:lnTo>
                      <a:lnTo>
                        <a:pt x="95" y="192"/>
                      </a:lnTo>
                      <a:lnTo>
                        <a:pt x="99" y="194"/>
                      </a:lnTo>
                      <a:lnTo>
                        <a:pt x="104" y="196"/>
                      </a:lnTo>
                      <a:lnTo>
                        <a:pt x="108" y="198"/>
                      </a:lnTo>
                      <a:lnTo>
                        <a:pt x="113" y="200"/>
                      </a:lnTo>
                      <a:lnTo>
                        <a:pt x="117" y="202"/>
                      </a:lnTo>
                      <a:lnTo>
                        <a:pt x="122" y="203"/>
                      </a:lnTo>
                      <a:lnTo>
                        <a:pt x="126" y="205"/>
                      </a:lnTo>
                      <a:lnTo>
                        <a:pt x="130" y="206"/>
                      </a:lnTo>
                      <a:lnTo>
                        <a:pt x="135" y="207"/>
                      </a:lnTo>
                      <a:lnTo>
                        <a:pt x="139" y="208"/>
                      </a:lnTo>
                      <a:lnTo>
                        <a:pt x="143" y="209"/>
                      </a:lnTo>
                      <a:lnTo>
                        <a:pt x="147" y="210"/>
                      </a:lnTo>
                      <a:lnTo>
                        <a:pt x="151" y="210"/>
                      </a:lnTo>
                      <a:lnTo>
                        <a:pt x="154" y="211"/>
                      </a:lnTo>
                      <a:lnTo>
                        <a:pt x="158" y="211"/>
                      </a:lnTo>
                      <a:lnTo>
                        <a:pt x="162" y="211"/>
                      </a:lnTo>
                      <a:lnTo>
                        <a:pt x="166" y="211"/>
                      </a:lnTo>
                      <a:lnTo>
                        <a:pt x="169" y="211"/>
                      </a:lnTo>
                      <a:lnTo>
                        <a:pt x="173" y="211"/>
                      </a:lnTo>
                      <a:lnTo>
                        <a:pt x="176" y="210"/>
                      </a:lnTo>
                      <a:lnTo>
                        <a:pt x="180" y="209"/>
                      </a:lnTo>
                      <a:lnTo>
                        <a:pt x="183" y="208"/>
                      </a:lnTo>
                      <a:lnTo>
                        <a:pt x="187" y="207"/>
                      </a:lnTo>
                      <a:lnTo>
                        <a:pt x="190" y="206"/>
                      </a:lnTo>
                      <a:lnTo>
                        <a:pt x="193" y="204"/>
                      </a:lnTo>
                      <a:lnTo>
                        <a:pt x="197" y="202"/>
                      </a:lnTo>
                      <a:lnTo>
                        <a:pt x="200" y="200"/>
                      </a:lnTo>
                      <a:lnTo>
                        <a:pt x="203" y="198"/>
                      </a:lnTo>
                      <a:lnTo>
                        <a:pt x="204" y="197"/>
                      </a:lnTo>
                      <a:lnTo>
                        <a:pt x="205" y="195"/>
                      </a:lnTo>
                      <a:lnTo>
                        <a:pt x="206" y="194"/>
                      </a:lnTo>
                      <a:lnTo>
                        <a:pt x="207" y="192"/>
                      </a:lnTo>
                      <a:lnTo>
                        <a:pt x="208" y="191"/>
                      </a:lnTo>
                      <a:lnTo>
                        <a:pt x="209" y="190"/>
                      </a:lnTo>
                      <a:lnTo>
                        <a:pt x="209" y="188"/>
                      </a:lnTo>
                      <a:lnTo>
                        <a:pt x="210" y="187"/>
                      </a:lnTo>
                      <a:lnTo>
                        <a:pt x="210" y="185"/>
                      </a:lnTo>
                      <a:lnTo>
                        <a:pt x="211" y="184"/>
                      </a:lnTo>
                      <a:lnTo>
                        <a:pt x="211" y="182"/>
                      </a:lnTo>
                      <a:lnTo>
                        <a:pt x="211" y="181"/>
                      </a:lnTo>
                      <a:lnTo>
                        <a:pt x="211" y="179"/>
                      </a:lnTo>
                      <a:lnTo>
                        <a:pt x="211" y="177"/>
                      </a:lnTo>
                      <a:lnTo>
                        <a:pt x="211" y="175"/>
                      </a:lnTo>
                      <a:lnTo>
                        <a:pt x="211" y="174"/>
                      </a:lnTo>
                      <a:lnTo>
                        <a:pt x="211" y="172"/>
                      </a:lnTo>
                      <a:lnTo>
                        <a:pt x="211" y="170"/>
                      </a:lnTo>
                      <a:lnTo>
                        <a:pt x="211" y="168"/>
                      </a:lnTo>
                      <a:lnTo>
                        <a:pt x="210" y="167"/>
                      </a:lnTo>
                      <a:lnTo>
                        <a:pt x="210" y="165"/>
                      </a:lnTo>
                      <a:lnTo>
                        <a:pt x="209" y="162"/>
                      </a:lnTo>
                      <a:lnTo>
                        <a:pt x="209" y="160"/>
                      </a:lnTo>
                      <a:lnTo>
                        <a:pt x="208" y="158"/>
                      </a:lnTo>
                      <a:lnTo>
                        <a:pt x="208" y="156"/>
                      </a:lnTo>
                      <a:lnTo>
                        <a:pt x="207" y="155"/>
                      </a:lnTo>
                      <a:lnTo>
                        <a:pt x="206" y="153"/>
                      </a:lnTo>
                      <a:lnTo>
                        <a:pt x="205" y="151"/>
                      </a:lnTo>
                      <a:lnTo>
                        <a:pt x="205" y="149"/>
                      </a:lnTo>
                      <a:lnTo>
                        <a:pt x="203" y="146"/>
                      </a:lnTo>
                      <a:lnTo>
                        <a:pt x="200" y="140"/>
                      </a:lnTo>
                      <a:lnTo>
                        <a:pt x="199" y="138"/>
                      </a:lnTo>
                      <a:lnTo>
                        <a:pt x="197" y="135"/>
                      </a:lnTo>
                      <a:lnTo>
                        <a:pt x="194" y="133"/>
                      </a:lnTo>
                      <a:lnTo>
                        <a:pt x="193" y="131"/>
                      </a:lnTo>
                      <a:lnTo>
                        <a:pt x="191" y="129"/>
                      </a:lnTo>
                      <a:lnTo>
                        <a:pt x="189" y="127"/>
                      </a:lnTo>
                      <a:lnTo>
                        <a:pt x="186" y="126"/>
                      </a:lnTo>
                      <a:lnTo>
                        <a:pt x="184" y="124"/>
                      </a:lnTo>
                      <a:lnTo>
                        <a:pt x="182" y="123"/>
                      </a:lnTo>
                      <a:lnTo>
                        <a:pt x="179" y="122"/>
                      </a:lnTo>
                      <a:lnTo>
                        <a:pt x="177" y="121"/>
                      </a:lnTo>
                      <a:lnTo>
                        <a:pt x="174" y="120"/>
                      </a:lnTo>
                      <a:lnTo>
                        <a:pt x="172" y="119"/>
                      </a:lnTo>
                      <a:lnTo>
                        <a:pt x="169" y="118"/>
                      </a:lnTo>
                      <a:lnTo>
                        <a:pt x="167" y="117"/>
                      </a:lnTo>
                      <a:lnTo>
                        <a:pt x="164" y="116"/>
                      </a:lnTo>
                      <a:lnTo>
                        <a:pt x="162" y="115"/>
                      </a:lnTo>
                      <a:lnTo>
                        <a:pt x="159" y="113"/>
                      </a:lnTo>
                      <a:lnTo>
                        <a:pt x="157" y="112"/>
                      </a:lnTo>
                      <a:lnTo>
                        <a:pt x="154" y="111"/>
                      </a:lnTo>
                      <a:lnTo>
                        <a:pt x="152" y="110"/>
                      </a:lnTo>
                      <a:lnTo>
                        <a:pt x="150" y="108"/>
                      </a:lnTo>
                      <a:lnTo>
                        <a:pt x="147" y="107"/>
                      </a:lnTo>
                      <a:lnTo>
                        <a:pt x="145" y="105"/>
                      </a:lnTo>
                      <a:lnTo>
                        <a:pt x="143" y="103"/>
                      </a:lnTo>
                      <a:lnTo>
                        <a:pt x="140" y="101"/>
                      </a:lnTo>
                      <a:lnTo>
                        <a:pt x="138" y="98"/>
                      </a:lnTo>
                      <a:lnTo>
                        <a:pt x="137" y="95"/>
                      </a:lnTo>
                      <a:lnTo>
                        <a:pt x="135" y="92"/>
                      </a:lnTo>
                      <a:lnTo>
                        <a:pt x="132" y="89"/>
                      </a:lnTo>
                      <a:lnTo>
                        <a:pt x="130" y="83"/>
                      </a:lnTo>
                      <a:lnTo>
                        <a:pt x="129" y="80"/>
                      </a:lnTo>
                      <a:lnTo>
                        <a:pt x="128" y="77"/>
                      </a:lnTo>
                      <a:lnTo>
                        <a:pt x="127" y="74"/>
                      </a:lnTo>
                      <a:lnTo>
                        <a:pt x="127" y="71"/>
                      </a:lnTo>
                      <a:lnTo>
                        <a:pt x="127" y="68"/>
                      </a:lnTo>
                      <a:lnTo>
                        <a:pt x="127" y="65"/>
                      </a:lnTo>
                      <a:lnTo>
                        <a:pt x="127" y="62"/>
                      </a:lnTo>
                      <a:lnTo>
                        <a:pt x="128" y="59"/>
                      </a:lnTo>
                      <a:lnTo>
                        <a:pt x="128" y="56"/>
                      </a:lnTo>
                      <a:lnTo>
                        <a:pt x="129" y="54"/>
                      </a:lnTo>
                      <a:lnTo>
                        <a:pt x="129" y="51"/>
                      </a:lnTo>
                      <a:lnTo>
                        <a:pt x="130" y="48"/>
                      </a:lnTo>
                      <a:lnTo>
                        <a:pt x="131" y="46"/>
                      </a:lnTo>
                      <a:lnTo>
                        <a:pt x="131" y="43"/>
                      </a:lnTo>
                      <a:lnTo>
                        <a:pt x="132" y="41"/>
                      </a:lnTo>
                      <a:lnTo>
                        <a:pt x="132" y="38"/>
                      </a:lnTo>
                      <a:lnTo>
                        <a:pt x="134" y="36"/>
                      </a:lnTo>
                      <a:lnTo>
                        <a:pt x="134" y="33"/>
                      </a:lnTo>
                      <a:lnTo>
                        <a:pt x="134" y="31"/>
                      </a:lnTo>
                      <a:lnTo>
                        <a:pt x="135" y="28"/>
                      </a:lnTo>
                      <a:lnTo>
                        <a:pt x="135" y="26"/>
                      </a:lnTo>
                      <a:lnTo>
                        <a:pt x="135" y="24"/>
                      </a:lnTo>
                      <a:lnTo>
                        <a:pt x="134" y="22"/>
                      </a:lnTo>
                      <a:lnTo>
                        <a:pt x="134" y="20"/>
                      </a:lnTo>
                      <a:lnTo>
                        <a:pt x="133" y="17"/>
                      </a:lnTo>
                      <a:lnTo>
                        <a:pt x="132" y="15"/>
                      </a:lnTo>
                      <a:lnTo>
                        <a:pt x="131" y="13"/>
                      </a:lnTo>
                      <a:lnTo>
                        <a:pt x="129" y="11"/>
                      </a:lnTo>
                      <a:lnTo>
                        <a:pt x="128" y="9"/>
                      </a:lnTo>
                      <a:lnTo>
                        <a:pt x="125" y="7"/>
                      </a:lnTo>
                      <a:lnTo>
                        <a:pt x="123" y="6"/>
                      </a:lnTo>
                      <a:lnTo>
                        <a:pt x="122" y="5"/>
                      </a:lnTo>
                      <a:lnTo>
                        <a:pt x="121" y="4"/>
                      </a:lnTo>
                      <a:lnTo>
                        <a:pt x="120" y="3"/>
                      </a:lnTo>
                      <a:lnTo>
                        <a:pt x="118" y="3"/>
                      </a:lnTo>
                      <a:lnTo>
                        <a:pt x="117" y="2"/>
                      </a:lnTo>
                      <a:lnTo>
                        <a:pt x="115" y="2"/>
                      </a:lnTo>
                      <a:lnTo>
                        <a:pt x="114" y="1"/>
                      </a:lnTo>
                      <a:lnTo>
                        <a:pt x="113" y="1"/>
                      </a:lnTo>
                      <a:lnTo>
                        <a:pt x="112" y="1"/>
                      </a:lnTo>
                      <a:lnTo>
                        <a:pt x="110" y="1"/>
                      </a:lnTo>
                      <a:lnTo>
                        <a:pt x="109" y="1"/>
                      </a:lnTo>
                      <a:lnTo>
                        <a:pt x="107" y="0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3" y="0"/>
                      </a:lnTo>
                      <a:lnTo>
                        <a:pt x="101" y="1"/>
                      </a:lnTo>
                      <a:lnTo>
                        <a:pt x="100" y="1"/>
                      </a:lnTo>
                      <a:lnTo>
                        <a:pt x="98" y="1"/>
                      </a:lnTo>
                      <a:lnTo>
                        <a:pt x="97" y="1"/>
                      </a:lnTo>
                      <a:lnTo>
                        <a:pt x="96" y="2"/>
                      </a:lnTo>
                      <a:lnTo>
                        <a:pt x="94" y="2"/>
                      </a:lnTo>
                      <a:lnTo>
                        <a:pt x="92" y="2"/>
                      </a:lnTo>
                      <a:lnTo>
                        <a:pt x="91" y="3"/>
                      </a:lnTo>
                      <a:lnTo>
                        <a:pt x="89" y="3"/>
                      </a:lnTo>
                      <a:lnTo>
                        <a:pt x="88" y="4"/>
                      </a:lnTo>
                      <a:lnTo>
                        <a:pt x="86" y="4"/>
                      </a:lnTo>
                      <a:lnTo>
                        <a:pt x="84" y="5"/>
                      </a:lnTo>
                      <a:lnTo>
                        <a:pt x="83" y="6"/>
                      </a:lnTo>
                      <a:lnTo>
                        <a:pt x="81" y="7"/>
                      </a:lnTo>
                      <a:lnTo>
                        <a:pt x="80" y="7"/>
                      </a:lnTo>
                      <a:lnTo>
                        <a:pt x="77" y="8"/>
                      </a:lnTo>
                      <a:lnTo>
                        <a:pt x="77" y="9"/>
                      </a:lnTo>
                      <a:lnTo>
                        <a:pt x="76" y="9"/>
                      </a:lnTo>
                      <a:lnTo>
                        <a:pt x="75" y="10"/>
                      </a:lnTo>
                      <a:lnTo>
                        <a:pt x="74" y="11"/>
                      </a:lnTo>
                      <a:lnTo>
                        <a:pt x="73" y="12"/>
                      </a:lnTo>
                      <a:lnTo>
                        <a:pt x="72" y="13"/>
                      </a:lnTo>
                      <a:lnTo>
                        <a:pt x="72" y="14"/>
                      </a:lnTo>
                      <a:lnTo>
                        <a:pt x="71" y="14"/>
                      </a:lnTo>
                      <a:lnTo>
                        <a:pt x="70" y="15"/>
                      </a:lnTo>
                      <a:lnTo>
                        <a:pt x="70" y="16"/>
                      </a:lnTo>
                      <a:lnTo>
                        <a:pt x="69" y="17"/>
                      </a:lnTo>
                      <a:lnTo>
                        <a:pt x="69" y="18"/>
                      </a:lnTo>
                      <a:lnTo>
                        <a:pt x="68" y="19"/>
                      </a:lnTo>
                      <a:lnTo>
                        <a:pt x="68" y="20"/>
                      </a:lnTo>
                      <a:lnTo>
                        <a:pt x="67" y="21"/>
                      </a:lnTo>
                      <a:lnTo>
                        <a:pt x="67" y="22"/>
                      </a:lnTo>
                      <a:lnTo>
                        <a:pt x="66" y="23"/>
                      </a:lnTo>
                      <a:lnTo>
                        <a:pt x="66" y="24"/>
                      </a:lnTo>
                      <a:lnTo>
                        <a:pt x="66" y="25"/>
                      </a:lnTo>
                      <a:lnTo>
                        <a:pt x="65" y="25"/>
                      </a:lnTo>
                      <a:lnTo>
                        <a:pt x="65" y="26"/>
                      </a:lnTo>
                      <a:lnTo>
                        <a:pt x="66" y="25"/>
                      </a:lnTo>
                      <a:lnTo>
                        <a:pt x="66" y="24"/>
                      </a:lnTo>
                      <a:lnTo>
                        <a:pt x="67" y="24"/>
                      </a:lnTo>
                      <a:lnTo>
                        <a:pt x="67" y="23"/>
                      </a:lnTo>
                      <a:lnTo>
                        <a:pt x="68" y="23"/>
                      </a:lnTo>
                      <a:lnTo>
                        <a:pt x="68" y="22"/>
                      </a:lnTo>
                      <a:lnTo>
                        <a:pt x="69" y="21"/>
                      </a:lnTo>
                      <a:lnTo>
                        <a:pt x="69" y="20"/>
                      </a:lnTo>
                      <a:lnTo>
                        <a:pt x="70" y="20"/>
                      </a:lnTo>
                      <a:lnTo>
                        <a:pt x="70" y="19"/>
                      </a:lnTo>
                      <a:lnTo>
                        <a:pt x="71" y="18"/>
                      </a:lnTo>
                      <a:lnTo>
                        <a:pt x="72" y="18"/>
                      </a:lnTo>
                      <a:lnTo>
                        <a:pt x="72" y="17"/>
                      </a:lnTo>
                      <a:lnTo>
                        <a:pt x="73" y="17"/>
                      </a:lnTo>
                    </a:path>
                  </a:pathLst>
                </a:custGeom>
                <a:solidFill>
                  <a:srgbClr val="00FFFF"/>
                </a:solidFill>
                <a:ln w="25400" cap="rnd">
                  <a:solidFill>
                    <a:srgbClr val="00FF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CO">
                    <a:latin typeface="Georgia" pitchFamily="18" charset="0"/>
                  </a:endParaRPr>
                </a:p>
              </p:txBody>
            </p:sp>
          </p:grpSp>
        </p:grpSp>
        <p:sp>
          <p:nvSpPr>
            <p:cNvPr id="34" name="33 Flecha abajo"/>
            <p:cNvSpPr/>
            <p:nvPr/>
          </p:nvSpPr>
          <p:spPr>
            <a:xfrm>
              <a:off x="4357686" y="1777294"/>
              <a:ext cx="428628" cy="398189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2" name="Rectangle 103"/>
            <p:cNvSpPr>
              <a:spLocks noChangeArrowheads="1"/>
            </p:cNvSpPr>
            <p:nvPr/>
          </p:nvSpPr>
          <p:spPr bwMode="auto">
            <a:xfrm>
              <a:off x="3443848" y="1285860"/>
              <a:ext cx="2256305" cy="511489"/>
            </a:xfrm>
            <a:prstGeom prst="roundRect">
              <a:avLst/>
            </a:prstGeom>
            <a:solidFill>
              <a:srgbClr val="474739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4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Estímulo</a:t>
              </a:r>
              <a:endParaRPr lang="es-E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8" name="37 Cerrar corchete"/>
            <p:cNvSpPr/>
            <p:nvPr/>
          </p:nvSpPr>
          <p:spPr>
            <a:xfrm rot="16200000">
              <a:off x="4393405" y="-310073"/>
              <a:ext cx="357190" cy="571504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28" name="227 Grupo"/>
          <p:cNvGrpSpPr/>
          <p:nvPr/>
        </p:nvGrpSpPr>
        <p:grpSpPr>
          <a:xfrm>
            <a:off x="1357290" y="4714884"/>
            <a:ext cx="6429420" cy="978108"/>
            <a:chOff x="1357290" y="4714884"/>
            <a:chExt cx="6429420" cy="978108"/>
          </a:xfrm>
        </p:grpSpPr>
        <p:sp>
          <p:nvSpPr>
            <p:cNvPr id="90" name="89 Flecha abajo"/>
            <p:cNvSpPr/>
            <p:nvPr/>
          </p:nvSpPr>
          <p:spPr>
            <a:xfrm>
              <a:off x="4357686" y="4714884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4" name="93 Cerrar corchete"/>
            <p:cNvSpPr/>
            <p:nvPr/>
          </p:nvSpPr>
          <p:spPr>
            <a:xfrm rot="16200000">
              <a:off x="4393405" y="2107397"/>
              <a:ext cx="357190" cy="642942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grpSp>
          <p:nvGrpSpPr>
            <p:cNvPr id="218" name="217 Grupo"/>
            <p:cNvGrpSpPr/>
            <p:nvPr/>
          </p:nvGrpSpPr>
          <p:grpSpPr>
            <a:xfrm>
              <a:off x="1553063" y="5286388"/>
              <a:ext cx="6037874" cy="406604"/>
              <a:chOff x="1534522" y="5857892"/>
              <a:chExt cx="6037874" cy="406604"/>
            </a:xfrm>
          </p:grpSpPr>
          <p:sp>
            <p:nvSpPr>
              <p:cNvPr id="92" name="Rectangle 99"/>
              <p:cNvSpPr>
                <a:spLocks noChangeArrowheads="1"/>
              </p:cNvSpPr>
              <p:nvPr/>
            </p:nvSpPr>
            <p:spPr bwMode="auto">
              <a:xfrm>
                <a:off x="4023025" y="5863744"/>
                <a:ext cx="1833836" cy="40075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Broncoespasmo</a:t>
                </a:r>
                <a:endParaRPr lang="es-E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93" name="Rectangle 99"/>
              <p:cNvSpPr>
                <a:spLocks noChangeArrowheads="1"/>
              </p:cNvSpPr>
              <p:nvPr/>
            </p:nvSpPr>
            <p:spPr bwMode="auto">
              <a:xfrm>
                <a:off x="1534522" y="5863744"/>
                <a:ext cx="876843" cy="40075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Edema</a:t>
                </a:r>
                <a:endParaRPr lang="es-E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6" name="Rectangle 99"/>
              <p:cNvSpPr>
                <a:spLocks noChangeArrowheads="1"/>
              </p:cNvSpPr>
              <p:nvPr/>
            </p:nvSpPr>
            <p:spPr bwMode="auto">
              <a:xfrm>
                <a:off x="2504660" y="5857892"/>
                <a:ext cx="1425070" cy="40075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Secreciones</a:t>
                </a:r>
                <a:endParaRPr lang="es-E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217" name="Rectangle 99"/>
              <p:cNvSpPr>
                <a:spLocks noChangeArrowheads="1"/>
              </p:cNvSpPr>
              <p:nvPr/>
            </p:nvSpPr>
            <p:spPr bwMode="auto">
              <a:xfrm>
                <a:off x="5950156" y="5857892"/>
                <a:ext cx="1622240" cy="400752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6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92075" tIns="46038" rIns="92075" bIns="46038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MX" sz="2000" b="1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Remodelación</a:t>
                </a:r>
                <a:endParaRPr lang="es-ES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</p:grpSp>
      <p:sp>
        <p:nvSpPr>
          <p:cNvPr id="219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rgbClr val="9FA795"/>
                </a:solidFill>
              </a:rPr>
              <a:t>Patogénesis: ASMA</a:t>
            </a:r>
            <a:endParaRPr lang="es-ES" dirty="0">
              <a:solidFill>
                <a:srgbClr val="9FA795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2263763" y="2428868"/>
            <a:ext cx="4594253" cy="25161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75" name="Oval 11"/>
          <p:cNvSpPr>
            <a:spLocks noChangeArrowheads="1"/>
          </p:cNvSpPr>
          <p:nvPr/>
        </p:nvSpPr>
        <p:spPr bwMode="auto">
          <a:xfrm flipH="1">
            <a:off x="3443683" y="2885483"/>
            <a:ext cx="865238" cy="828216"/>
          </a:xfrm>
          <a:prstGeom prst="ellipse">
            <a:avLst/>
          </a:prstGeom>
          <a:gradFill rotWithShape="1">
            <a:gsLst>
              <a:gs pos="0">
                <a:srgbClr val="53548A"/>
              </a:gs>
              <a:gs pos="100000">
                <a:srgbClr val="53548A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18" name="70 Grupo"/>
          <p:cNvGrpSpPr/>
          <p:nvPr/>
        </p:nvGrpSpPr>
        <p:grpSpPr>
          <a:xfrm>
            <a:off x="5061721" y="3714752"/>
            <a:ext cx="1708537" cy="1060270"/>
            <a:chOff x="4869628" y="3714752"/>
            <a:chExt cx="1708537" cy="1060270"/>
          </a:xfrm>
        </p:grpSpPr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5643570" y="3714752"/>
              <a:ext cx="357190" cy="680663"/>
            </a:xfrm>
            <a:custGeom>
              <a:avLst/>
              <a:gdLst/>
              <a:ahLst/>
              <a:cxnLst>
                <a:cxn ang="0">
                  <a:pos x="80" y="53"/>
                </a:cxn>
                <a:cxn ang="0">
                  <a:pos x="395" y="365"/>
                </a:cxn>
                <a:cxn ang="0">
                  <a:pos x="783" y="0"/>
                </a:cxn>
                <a:cxn ang="0">
                  <a:pos x="595" y="939"/>
                </a:cxn>
                <a:cxn ang="0">
                  <a:pos x="859" y="755"/>
                </a:cxn>
                <a:cxn ang="0">
                  <a:pos x="426" y="1256"/>
                </a:cxn>
                <a:cxn ang="0">
                  <a:pos x="0" y="848"/>
                </a:cxn>
                <a:cxn ang="0">
                  <a:pos x="334" y="939"/>
                </a:cxn>
                <a:cxn ang="0">
                  <a:pos x="80" y="53"/>
                </a:cxn>
                <a:cxn ang="0">
                  <a:pos x="80" y="53"/>
                </a:cxn>
                <a:cxn ang="0">
                  <a:pos x="80" y="53"/>
                </a:cxn>
              </a:cxnLst>
              <a:rect l="0" t="0" r="r" b="b"/>
              <a:pathLst>
                <a:path w="859" h="1256">
                  <a:moveTo>
                    <a:pt x="80" y="53"/>
                  </a:moveTo>
                  <a:lnTo>
                    <a:pt x="395" y="365"/>
                  </a:lnTo>
                  <a:lnTo>
                    <a:pt x="783" y="0"/>
                  </a:lnTo>
                  <a:lnTo>
                    <a:pt x="595" y="939"/>
                  </a:lnTo>
                  <a:lnTo>
                    <a:pt x="859" y="755"/>
                  </a:lnTo>
                  <a:lnTo>
                    <a:pt x="426" y="1256"/>
                  </a:lnTo>
                  <a:lnTo>
                    <a:pt x="0" y="848"/>
                  </a:lnTo>
                  <a:lnTo>
                    <a:pt x="334" y="939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53882" dir="2700000" algn="ctr" rotWithShape="0">
                <a:sysClr val="windowText" lastClr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2" name="Text Box 50"/>
            <p:cNvSpPr txBox="1">
              <a:spLocks noChangeArrowheads="1"/>
            </p:cNvSpPr>
            <p:nvPr/>
          </p:nvSpPr>
          <p:spPr bwMode="auto">
            <a:xfrm>
              <a:off x="4869628" y="4380111"/>
              <a:ext cx="1708537" cy="394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1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</a:rPr>
                <a:t>Obstrucción</a:t>
              </a:r>
              <a:endParaRPr kumimoji="0" lang="es-ES" sz="1800" b="1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72" name="Text Box 92"/>
          <p:cNvSpPr txBox="1">
            <a:spLocks noChangeArrowheads="1"/>
          </p:cNvSpPr>
          <p:nvPr/>
        </p:nvSpPr>
        <p:spPr bwMode="auto">
          <a:xfrm>
            <a:off x="5079757" y="2502914"/>
            <a:ext cx="1584087" cy="486287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Consecuencias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</a:rPr>
              <a:t>Respiratorias</a:t>
            </a:r>
            <a:endParaRPr kumimoji="0" lang="es-ES" sz="1600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</a:endParaRPr>
          </a:p>
        </p:txBody>
      </p:sp>
      <p:grpSp>
        <p:nvGrpSpPr>
          <p:cNvPr id="19" name="67 Grupo"/>
          <p:cNvGrpSpPr/>
          <p:nvPr/>
        </p:nvGrpSpPr>
        <p:grpSpPr>
          <a:xfrm>
            <a:off x="2478077" y="2700369"/>
            <a:ext cx="2010475" cy="1240839"/>
            <a:chOff x="2285984" y="2700369"/>
            <a:chExt cx="2010475" cy="1240839"/>
          </a:xfrm>
        </p:grpSpPr>
        <p:sp>
          <p:nvSpPr>
            <p:cNvPr id="77" name="Oval 45"/>
            <p:cNvSpPr>
              <a:spLocks noChangeArrowheads="1"/>
            </p:cNvSpPr>
            <p:nvPr/>
          </p:nvSpPr>
          <p:spPr bwMode="auto">
            <a:xfrm flipH="1">
              <a:off x="3028082" y="2700369"/>
              <a:ext cx="1268377" cy="1212157"/>
            </a:xfrm>
            <a:prstGeom prst="ellipse">
              <a:avLst/>
            </a:prstGeom>
            <a:gradFill rotWithShape="1">
              <a:gsLst>
                <a:gs pos="0">
                  <a:srgbClr val="FF9999">
                    <a:alpha val="29999"/>
                  </a:srgbClr>
                </a:gs>
                <a:gs pos="100000">
                  <a:srgbClr val="764747">
                    <a:alpha val="79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  <p:sp>
          <p:nvSpPr>
            <p:cNvPr id="61" name="Text Box 44"/>
            <p:cNvSpPr txBox="1">
              <a:spLocks noChangeArrowheads="1"/>
            </p:cNvSpPr>
            <p:nvPr/>
          </p:nvSpPr>
          <p:spPr bwMode="auto">
            <a:xfrm>
              <a:off x="2285984" y="3571876"/>
              <a:ext cx="16722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</a:rPr>
                <a:t>Atrapamiento</a:t>
              </a:r>
              <a:endPara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pSp>
        <p:nvGrpSpPr>
          <p:cNvPr id="20" name="69 Grupo"/>
          <p:cNvGrpSpPr/>
          <p:nvPr/>
        </p:nvGrpSpPr>
        <p:grpSpPr>
          <a:xfrm>
            <a:off x="2629180" y="3929066"/>
            <a:ext cx="2236456" cy="843214"/>
            <a:chOff x="2437087" y="3929066"/>
            <a:chExt cx="2236456" cy="843214"/>
          </a:xfrm>
        </p:grpSpPr>
        <p:sp>
          <p:nvSpPr>
            <p:cNvPr id="85" name="Text Box 53"/>
            <p:cNvSpPr txBox="1">
              <a:spLocks noChangeArrowheads="1"/>
            </p:cNvSpPr>
            <p:nvPr/>
          </p:nvSpPr>
          <p:spPr bwMode="auto">
            <a:xfrm>
              <a:off x="2437087" y="4377933"/>
              <a:ext cx="2236456" cy="39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</a:rPr>
                <a:t>Hiperinflamiento</a:t>
              </a:r>
              <a:endPara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62" name="Freeform 49"/>
            <p:cNvSpPr>
              <a:spLocks/>
            </p:cNvSpPr>
            <p:nvPr/>
          </p:nvSpPr>
          <p:spPr bwMode="auto">
            <a:xfrm rot="19320492" flipH="1">
              <a:off x="3000364" y="3929066"/>
              <a:ext cx="357190" cy="466349"/>
            </a:xfrm>
            <a:custGeom>
              <a:avLst/>
              <a:gdLst/>
              <a:ahLst/>
              <a:cxnLst>
                <a:cxn ang="0">
                  <a:pos x="80" y="53"/>
                </a:cxn>
                <a:cxn ang="0">
                  <a:pos x="395" y="365"/>
                </a:cxn>
                <a:cxn ang="0">
                  <a:pos x="783" y="0"/>
                </a:cxn>
                <a:cxn ang="0">
                  <a:pos x="595" y="939"/>
                </a:cxn>
                <a:cxn ang="0">
                  <a:pos x="859" y="755"/>
                </a:cxn>
                <a:cxn ang="0">
                  <a:pos x="426" y="1256"/>
                </a:cxn>
                <a:cxn ang="0">
                  <a:pos x="0" y="848"/>
                </a:cxn>
                <a:cxn ang="0">
                  <a:pos x="334" y="939"/>
                </a:cxn>
                <a:cxn ang="0">
                  <a:pos x="80" y="53"/>
                </a:cxn>
                <a:cxn ang="0">
                  <a:pos x="80" y="53"/>
                </a:cxn>
                <a:cxn ang="0">
                  <a:pos x="80" y="53"/>
                </a:cxn>
              </a:cxnLst>
              <a:rect l="0" t="0" r="r" b="b"/>
              <a:pathLst>
                <a:path w="859" h="1256">
                  <a:moveTo>
                    <a:pt x="80" y="53"/>
                  </a:moveTo>
                  <a:lnTo>
                    <a:pt x="395" y="365"/>
                  </a:lnTo>
                  <a:lnTo>
                    <a:pt x="783" y="0"/>
                  </a:lnTo>
                  <a:lnTo>
                    <a:pt x="595" y="939"/>
                  </a:lnTo>
                  <a:lnTo>
                    <a:pt x="859" y="755"/>
                  </a:lnTo>
                  <a:lnTo>
                    <a:pt x="426" y="1256"/>
                  </a:lnTo>
                  <a:lnTo>
                    <a:pt x="0" y="848"/>
                  </a:lnTo>
                  <a:lnTo>
                    <a:pt x="334" y="939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53882" dir="2700000" algn="ctr" rotWithShape="0">
                <a:sysClr val="windowText" lastClr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63" name="26 Título"/>
          <p:cNvSpPr txBox="1">
            <a:spLocks/>
          </p:cNvSpPr>
          <p:nvPr/>
        </p:nvSpPr>
        <p:spPr>
          <a:xfrm>
            <a:off x="457200" y="285728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9FA79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Patogénesis </a:t>
            </a:r>
            <a:r>
              <a:rPr kumimoji="0" lang="es-CO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9FA795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 </a:t>
            </a:r>
            <a:r>
              <a:rPr kumimoji="0" lang="es-CO" sz="4000" b="0" i="0" u="none" strike="noStrike" kern="1200" cap="none" spc="-100" normalizeH="0" baseline="0" noProof="0" dirty="0" err="1" smtClean="0">
                <a:ln>
                  <a:noFill/>
                </a:ln>
                <a:solidFill>
                  <a:srgbClr val="9FA795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Patofisiología</a:t>
            </a:r>
            <a:endParaRPr kumimoji="0" lang="es-ES" sz="4000" b="0" i="0" u="none" strike="noStrike" kern="1200" cap="none" spc="-100" normalizeH="0" baseline="0" noProof="0" dirty="0">
              <a:ln>
                <a:noFill/>
              </a:ln>
              <a:solidFill>
                <a:srgbClr val="9FA79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1" name="68 Grupo"/>
          <p:cNvGrpSpPr/>
          <p:nvPr/>
        </p:nvGrpSpPr>
        <p:grpSpPr>
          <a:xfrm>
            <a:off x="4159460" y="3141901"/>
            <a:ext cx="866610" cy="342805"/>
            <a:chOff x="3967367" y="3141901"/>
            <a:chExt cx="866610" cy="342805"/>
          </a:xfrm>
        </p:grpSpPr>
        <p:sp>
          <p:nvSpPr>
            <p:cNvPr id="78" name="AutoShape 46"/>
            <p:cNvSpPr>
              <a:spLocks noChangeArrowheads="1"/>
            </p:cNvSpPr>
            <p:nvPr/>
          </p:nvSpPr>
          <p:spPr bwMode="auto">
            <a:xfrm rot="5400000" flipH="1">
              <a:off x="4229269" y="2879999"/>
              <a:ext cx="342805" cy="866610"/>
            </a:xfrm>
            <a:prstGeom prst="can">
              <a:avLst>
                <a:gd name="adj" fmla="val 63200"/>
              </a:avLst>
            </a:prstGeom>
            <a:gradFill rotWithShape="1">
              <a:gsLst>
                <a:gs pos="0">
                  <a:srgbClr val="53548A">
                    <a:gamma/>
                    <a:shade val="46275"/>
                    <a:invGamma/>
                  </a:srgbClr>
                </a:gs>
                <a:gs pos="50000">
                  <a:srgbClr val="53548A"/>
                </a:gs>
                <a:gs pos="100000">
                  <a:srgbClr val="53548A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9" name="Oval 47"/>
            <p:cNvSpPr>
              <a:spLocks noChangeArrowheads="1"/>
            </p:cNvSpPr>
            <p:nvPr/>
          </p:nvSpPr>
          <p:spPr bwMode="auto">
            <a:xfrm rot="5400000" flipH="1">
              <a:off x="4588871" y="3247828"/>
              <a:ext cx="260531" cy="149463"/>
            </a:xfrm>
            <a:prstGeom prst="ellipse">
              <a:avLst/>
            </a:prstGeom>
            <a:gradFill rotWithShape="1">
              <a:gsLst>
                <a:gs pos="0">
                  <a:srgbClr val="53548A">
                    <a:gamma/>
                    <a:shade val="46275"/>
                    <a:invGamma/>
                  </a:srgbClr>
                </a:gs>
                <a:gs pos="50000">
                  <a:srgbClr val="53548A"/>
                </a:gs>
                <a:gs pos="100000">
                  <a:srgbClr val="53548A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0" name="AutoShape 48"/>
            <p:cNvSpPr>
              <a:spLocks noChangeArrowheads="1"/>
            </p:cNvSpPr>
            <p:nvPr/>
          </p:nvSpPr>
          <p:spPr bwMode="auto">
            <a:xfrm>
              <a:off x="4645090" y="3201206"/>
              <a:ext cx="148092" cy="242706"/>
            </a:xfrm>
            <a:prstGeom prst="sun">
              <a:avLst>
                <a:gd name="adj" fmla="val 23449"/>
              </a:avLst>
            </a:prstGeom>
            <a:solidFill>
              <a:srgbClr val="67AF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</a:endParaRPr>
            </a:p>
          </p:txBody>
        </p:sp>
      </p:grpSp>
      <p:grpSp>
        <p:nvGrpSpPr>
          <p:cNvPr id="22" name="64 Grupo"/>
          <p:cNvGrpSpPr/>
          <p:nvPr/>
        </p:nvGrpSpPr>
        <p:grpSpPr>
          <a:xfrm>
            <a:off x="4890318" y="3316784"/>
            <a:ext cx="1528908" cy="461362"/>
            <a:chOff x="4698225" y="3316784"/>
            <a:chExt cx="1528908" cy="461362"/>
          </a:xfrm>
        </p:grpSpPr>
        <p:sp>
          <p:nvSpPr>
            <p:cNvPr id="87" name="Text Box 44"/>
            <p:cNvSpPr txBox="1">
              <a:spLocks noChangeArrowheads="1"/>
            </p:cNvSpPr>
            <p:nvPr/>
          </p:nvSpPr>
          <p:spPr bwMode="auto">
            <a:xfrm>
              <a:off x="5443986" y="3354891"/>
              <a:ext cx="783147" cy="42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ysClr val="windowText" lastClr="000000"/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</a:rPr>
                <a:t>Flujo</a:t>
              </a:r>
              <a:endParaRPr kumimoji="0" lang="es-ES" sz="1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grpSp>
          <p:nvGrpSpPr>
            <p:cNvPr id="23" name="Group 13"/>
            <p:cNvGrpSpPr>
              <a:grpSpLocks/>
            </p:cNvGrpSpPr>
            <p:nvPr/>
          </p:nvGrpSpPr>
          <p:grpSpPr bwMode="auto">
            <a:xfrm rot="11799774" flipV="1">
              <a:off x="4698225" y="3316784"/>
              <a:ext cx="701159" cy="157881"/>
              <a:chOff x="4111" y="417"/>
              <a:chExt cx="1069" cy="23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Freeform 14"/>
              <p:cNvSpPr>
                <a:spLocks/>
              </p:cNvSpPr>
              <p:nvPr/>
            </p:nvSpPr>
            <p:spPr bwMode="auto">
              <a:xfrm>
                <a:off x="4111" y="500"/>
                <a:ext cx="71" cy="95"/>
              </a:xfrm>
              <a:custGeom>
                <a:avLst/>
                <a:gdLst>
                  <a:gd name="T0" fmla="*/ 0 w 143"/>
                  <a:gd name="T1" fmla="*/ 1 h 190"/>
                  <a:gd name="T2" fmla="*/ 0 w 143"/>
                  <a:gd name="T3" fmla="*/ 1 h 190"/>
                  <a:gd name="T4" fmla="*/ 0 w 143"/>
                  <a:gd name="T5" fmla="*/ 0 h 190"/>
                  <a:gd name="T6" fmla="*/ 0 w 143"/>
                  <a:gd name="T7" fmla="*/ 1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190"/>
                  <a:gd name="T14" fmla="*/ 143 w 143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190">
                    <a:moveTo>
                      <a:pt x="143" y="190"/>
                    </a:moveTo>
                    <a:lnTo>
                      <a:pt x="0" y="122"/>
                    </a:lnTo>
                    <a:lnTo>
                      <a:pt x="143" y="0"/>
                    </a:lnTo>
                    <a:lnTo>
                      <a:pt x="143" y="190"/>
                    </a:lnTo>
                    <a:close/>
                  </a:path>
                </a:pathLst>
              </a:custGeom>
              <a:solidFill>
                <a:srgbClr val="33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89" name="Freeform 15"/>
              <p:cNvSpPr>
                <a:spLocks/>
              </p:cNvSpPr>
              <p:nvPr/>
            </p:nvSpPr>
            <p:spPr bwMode="auto">
              <a:xfrm>
                <a:off x="4146" y="471"/>
                <a:ext cx="72" cy="143"/>
              </a:xfrm>
              <a:custGeom>
                <a:avLst/>
                <a:gdLst>
                  <a:gd name="T0" fmla="*/ 0 w 143"/>
                  <a:gd name="T1" fmla="*/ 0 h 287"/>
                  <a:gd name="T2" fmla="*/ 1 w 143"/>
                  <a:gd name="T3" fmla="*/ 0 h 287"/>
                  <a:gd name="T4" fmla="*/ 1 w 143"/>
                  <a:gd name="T5" fmla="*/ 0 h 287"/>
                  <a:gd name="T6" fmla="*/ 0 w 143"/>
                  <a:gd name="T7" fmla="*/ 0 h 287"/>
                  <a:gd name="T8" fmla="*/ 0 w 143"/>
                  <a:gd name="T9" fmla="*/ 0 h 2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287"/>
                  <a:gd name="T17" fmla="*/ 143 w 143"/>
                  <a:gd name="T18" fmla="*/ 287 h 2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287">
                    <a:moveTo>
                      <a:pt x="0" y="215"/>
                    </a:moveTo>
                    <a:lnTo>
                      <a:pt x="143" y="287"/>
                    </a:lnTo>
                    <a:lnTo>
                      <a:pt x="143" y="0"/>
                    </a:lnTo>
                    <a:lnTo>
                      <a:pt x="0" y="120"/>
                    </a:lnTo>
                    <a:lnTo>
                      <a:pt x="0" y="215"/>
                    </a:lnTo>
                    <a:close/>
                  </a:path>
                </a:pathLst>
              </a:custGeom>
              <a:solidFill>
                <a:srgbClr val="3A6B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0" name="Freeform 16"/>
              <p:cNvSpPr>
                <a:spLocks/>
              </p:cNvSpPr>
              <p:nvPr/>
            </p:nvSpPr>
            <p:spPr bwMode="auto">
              <a:xfrm>
                <a:off x="4182" y="440"/>
                <a:ext cx="72" cy="192"/>
              </a:xfrm>
              <a:custGeom>
                <a:avLst/>
                <a:gdLst>
                  <a:gd name="T0" fmla="*/ 0 w 144"/>
                  <a:gd name="T1" fmla="*/ 1 h 384"/>
                  <a:gd name="T2" fmla="*/ 1 w 144"/>
                  <a:gd name="T3" fmla="*/ 1 h 384"/>
                  <a:gd name="T4" fmla="*/ 1 w 144"/>
                  <a:gd name="T5" fmla="*/ 0 h 384"/>
                  <a:gd name="T6" fmla="*/ 0 w 144"/>
                  <a:gd name="T7" fmla="*/ 1 h 384"/>
                  <a:gd name="T8" fmla="*/ 0 w 144"/>
                  <a:gd name="T9" fmla="*/ 1 h 3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384"/>
                  <a:gd name="T17" fmla="*/ 144 w 144"/>
                  <a:gd name="T18" fmla="*/ 384 h 3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384">
                    <a:moveTo>
                      <a:pt x="0" y="310"/>
                    </a:moveTo>
                    <a:lnTo>
                      <a:pt x="144" y="384"/>
                    </a:lnTo>
                    <a:lnTo>
                      <a:pt x="144" y="0"/>
                    </a:lnTo>
                    <a:lnTo>
                      <a:pt x="0" y="12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4270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1" name="Freeform 17"/>
              <p:cNvSpPr>
                <a:spLocks/>
              </p:cNvSpPr>
              <p:nvPr/>
            </p:nvSpPr>
            <p:spPr bwMode="auto">
              <a:xfrm>
                <a:off x="4218" y="417"/>
                <a:ext cx="71" cy="233"/>
              </a:xfrm>
              <a:custGeom>
                <a:avLst/>
                <a:gdLst>
                  <a:gd name="T0" fmla="*/ 0 w 143"/>
                  <a:gd name="T1" fmla="*/ 0 h 467"/>
                  <a:gd name="T2" fmla="*/ 0 w 143"/>
                  <a:gd name="T3" fmla="*/ 0 h 467"/>
                  <a:gd name="T4" fmla="*/ 0 w 143"/>
                  <a:gd name="T5" fmla="*/ 0 h 467"/>
                  <a:gd name="T6" fmla="*/ 0 w 143"/>
                  <a:gd name="T7" fmla="*/ 0 h 467"/>
                  <a:gd name="T8" fmla="*/ 0 w 143"/>
                  <a:gd name="T9" fmla="*/ 0 h 467"/>
                  <a:gd name="T10" fmla="*/ 0 w 143"/>
                  <a:gd name="T11" fmla="*/ 0 h 467"/>
                  <a:gd name="T12" fmla="*/ 0 w 143"/>
                  <a:gd name="T13" fmla="*/ 0 h 46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467"/>
                  <a:gd name="T23" fmla="*/ 143 w 143"/>
                  <a:gd name="T24" fmla="*/ 467 h 4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467">
                    <a:moveTo>
                      <a:pt x="0" y="394"/>
                    </a:moveTo>
                    <a:lnTo>
                      <a:pt x="143" y="467"/>
                    </a:lnTo>
                    <a:lnTo>
                      <a:pt x="143" y="109"/>
                    </a:lnTo>
                    <a:lnTo>
                      <a:pt x="131" y="109"/>
                    </a:lnTo>
                    <a:lnTo>
                      <a:pt x="127" y="0"/>
                    </a:lnTo>
                    <a:lnTo>
                      <a:pt x="0" y="107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47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2" name="Freeform 18"/>
              <p:cNvSpPr>
                <a:spLocks/>
              </p:cNvSpPr>
              <p:nvPr/>
            </p:nvSpPr>
            <p:spPr bwMode="auto">
              <a:xfrm>
                <a:off x="4254" y="417"/>
                <a:ext cx="72" cy="235"/>
              </a:xfrm>
              <a:custGeom>
                <a:avLst/>
                <a:gdLst>
                  <a:gd name="T0" fmla="*/ 1 w 143"/>
                  <a:gd name="T1" fmla="*/ 1 h 469"/>
                  <a:gd name="T2" fmla="*/ 1 w 143"/>
                  <a:gd name="T3" fmla="*/ 1 h 469"/>
                  <a:gd name="T4" fmla="*/ 1 w 143"/>
                  <a:gd name="T5" fmla="*/ 1 h 469"/>
                  <a:gd name="T6" fmla="*/ 1 w 143"/>
                  <a:gd name="T7" fmla="*/ 1 h 469"/>
                  <a:gd name="T8" fmla="*/ 1 w 143"/>
                  <a:gd name="T9" fmla="*/ 1 h 469"/>
                  <a:gd name="T10" fmla="*/ 1 w 143"/>
                  <a:gd name="T11" fmla="*/ 1 h 469"/>
                  <a:gd name="T12" fmla="*/ 1 w 143"/>
                  <a:gd name="T13" fmla="*/ 0 h 469"/>
                  <a:gd name="T14" fmla="*/ 0 w 143"/>
                  <a:gd name="T15" fmla="*/ 1 h 469"/>
                  <a:gd name="T16" fmla="*/ 0 w 143"/>
                  <a:gd name="T17" fmla="*/ 1 h 469"/>
                  <a:gd name="T18" fmla="*/ 1 w 143"/>
                  <a:gd name="T19" fmla="*/ 1 h 469"/>
                  <a:gd name="T20" fmla="*/ 1 w 143"/>
                  <a:gd name="T21" fmla="*/ 1 h 469"/>
                  <a:gd name="T22" fmla="*/ 1 w 143"/>
                  <a:gd name="T23" fmla="*/ 1 h 469"/>
                  <a:gd name="T24" fmla="*/ 1 w 143"/>
                  <a:gd name="T25" fmla="*/ 1 h 469"/>
                  <a:gd name="T26" fmla="*/ 1 w 143"/>
                  <a:gd name="T27" fmla="*/ 1 h 469"/>
                  <a:gd name="T28" fmla="*/ 1 w 143"/>
                  <a:gd name="T29" fmla="*/ 1 h 469"/>
                  <a:gd name="T30" fmla="*/ 1 w 143"/>
                  <a:gd name="T31" fmla="*/ 1 h 469"/>
                  <a:gd name="T32" fmla="*/ 1 w 143"/>
                  <a:gd name="T33" fmla="*/ 1 h 469"/>
                  <a:gd name="T34" fmla="*/ 1 w 143"/>
                  <a:gd name="T35" fmla="*/ 1 h 469"/>
                  <a:gd name="T36" fmla="*/ 1 w 143"/>
                  <a:gd name="T37" fmla="*/ 1 h 469"/>
                  <a:gd name="T38" fmla="*/ 1 w 143"/>
                  <a:gd name="T39" fmla="*/ 1 h 4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3"/>
                  <a:gd name="T61" fmla="*/ 0 h 469"/>
                  <a:gd name="T62" fmla="*/ 143 w 143"/>
                  <a:gd name="T63" fmla="*/ 469 h 46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3" h="469">
                    <a:moveTo>
                      <a:pt x="143" y="105"/>
                    </a:moveTo>
                    <a:lnTo>
                      <a:pt x="143" y="105"/>
                    </a:lnTo>
                    <a:lnTo>
                      <a:pt x="140" y="105"/>
                    </a:lnTo>
                    <a:lnTo>
                      <a:pt x="57" y="109"/>
                    </a:lnTo>
                    <a:lnTo>
                      <a:pt x="53" y="0"/>
                    </a:lnTo>
                    <a:lnTo>
                      <a:pt x="0" y="46"/>
                    </a:lnTo>
                    <a:lnTo>
                      <a:pt x="0" y="430"/>
                    </a:lnTo>
                    <a:lnTo>
                      <a:pt x="76" y="469"/>
                    </a:lnTo>
                    <a:lnTo>
                      <a:pt x="71" y="358"/>
                    </a:lnTo>
                    <a:lnTo>
                      <a:pt x="81" y="358"/>
                    </a:lnTo>
                    <a:lnTo>
                      <a:pt x="90" y="356"/>
                    </a:lnTo>
                    <a:lnTo>
                      <a:pt x="98" y="356"/>
                    </a:lnTo>
                    <a:lnTo>
                      <a:pt x="108" y="354"/>
                    </a:lnTo>
                    <a:lnTo>
                      <a:pt x="115" y="354"/>
                    </a:lnTo>
                    <a:lnTo>
                      <a:pt x="124" y="352"/>
                    </a:lnTo>
                    <a:lnTo>
                      <a:pt x="134" y="352"/>
                    </a:lnTo>
                    <a:lnTo>
                      <a:pt x="143" y="349"/>
                    </a:lnTo>
                    <a:lnTo>
                      <a:pt x="143" y="105"/>
                    </a:lnTo>
                    <a:close/>
                  </a:path>
                </a:pathLst>
              </a:custGeom>
              <a:solidFill>
                <a:srgbClr val="517A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4289" y="468"/>
                <a:ext cx="71" cy="184"/>
              </a:xfrm>
              <a:custGeom>
                <a:avLst/>
                <a:gdLst>
                  <a:gd name="T0" fmla="*/ 1 w 142"/>
                  <a:gd name="T1" fmla="*/ 0 h 368"/>
                  <a:gd name="T2" fmla="*/ 1 w 142"/>
                  <a:gd name="T3" fmla="*/ 0 h 368"/>
                  <a:gd name="T4" fmla="*/ 1 w 142"/>
                  <a:gd name="T5" fmla="*/ 1 h 368"/>
                  <a:gd name="T6" fmla="*/ 1 w 142"/>
                  <a:gd name="T7" fmla="*/ 1 h 368"/>
                  <a:gd name="T8" fmla="*/ 1 w 142"/>
                  <a:gd name="T9" fmla="*/ 1 h 368"/>
                  <a:gd name="T10" fmla="*/ 1 w 142"/>
                  <a:gd name="T11" fmla="*/ 1 h 368"/>
                  <a:gd name="T12" fmla="*/ 1 w 142"/>
                  <a:gd name="T13" fmla="*/ 1 h 368"/>
                  <a:gd name="T14" fmla="*/ 1 w 142"/>
                  <a:gd name="T15" fmla="*/ 1 h 368"/>
                  <a:gd name="T16" fmla="*/ 1 w 142"/>
                  <a:gd name="T17" fmla="*/ 1 h 368"/>
                  <a:gd name="T18" fmla="*/ 0 w 142"/>
                  <a:gd name="T19" fmla="*/ 1 h 368"/>
                  <a:gd name="T20" fmla="*/ 0 w 142"/>
                  <a:gd name="T21" fmla="*/ 1 h 368"/>
                  <a:gd name="T22" fmla="*/ 1 w 142"/>
                  <a:gd name="T23" fmla="*/ 1 h 368"/>
                  <a:gd name="T24" fmla="*/ 1 w 142"/>
                  <a:gd name="T25" fmla="*/ 1 h 368"/>
                  <a:gd name="T26" fmla="*/ 1 w 142"/>
                  <a:gd name="T27" fmla="*/ 1 h 368"/>
                  <a:gd name="T28" fmla="*/ 1 w 142"/>
                  <a:gd name="T29" fmla="*/ 1 h 368"/>
                  <a:gd name="T30" fmla="*/ 1 w 142"/>
                  <a:gd name="T31" fmla="*/ 1 h 368"/>
                  <a:gd name="T32" fmla="*/ 1 w 142"/>
                  <a:gd name="T33" fmla="*/ 1 h 368"/>
                  <a:gd name="T34" fmla="*/ 1 w 142"/>
                  <a:gd name="T35" fmla="*/ 1 h 368"/>
                  <a:gd name="T36" fmla="*/ 1 w 142"/>
                  <a:gd name="T37" fmla="*/ 1 h 368"/>
                  <a:gd name="T38" fmla="*/ 1 w 142"/>
                  <a:gd name="T39" fmla="*/ 1 h 368"/>
                  <a:gd name="T40" fmla="*/ 1 w 142"/>
                  <a:gd name="T41" fmla="*/ 1 h 368"/>
                  <a:gd name="T42" fmla="*/ 1 w 142"/>
                  <a:gd name="T43" fmla="*/ 0 h 3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368"/>
                  <a:gd name="T68" fmla="*/ 142 w 142"/>
                  <a:gd name="T69" fmla="*/ 368 h 3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368">
                    <a:moveTo>
                      <a:pt x="142" y="0"/>
                    </a:moveTo>
                    <a:lnTo>
                      <a:pt x="132" y="0"/>
                    </a:lnTo>
                    <a:lnTo>
                      <a:pt x="124" y="3"/>
                    </a:lnTo>
                    <a:lnTo>
                      <a:pt x="115" y="3"/>
                    </a:lnTo>
                    <a:lnTo>
                      <a:pt x="108" y="3"/>
                    </a:lnTo>
                    <a:lnTo>
                      <a:pt x="99" y="3"/>
                    </a:lnTo>
                    <a:lnTo>
                      <a:pt x="90" y="3"/>
                    </a:lnTo>
                    <a:lnTo>
                      <a:pt x="81" y="4"/>
                    </a:lnTo>
                    <a:lnTo>
                      <a:pt x="71" y="4"/>
                    </a:lnTo>
                    <a:lnTo>
                      <a:pt x="0" y="8"/>
                    </a:lnTo>
                    <a:lnTo>
                      <a:pt x="0" y="366"/>
                    </a:lnTo>
                    <a:lnTo>
                      <a:pt x="7" y="368"/>
                    </a:lnTo>
                    <a:lnTo>
                      <a:pt x="2" y="257"/>
                    </a:lnTo>
                    <a:lnTo>
                      <a:pt x="21" y="255"/>
                    </a:lnTo>
                    <a:lnTo>
                      <a:pt x="39" y="253"/>
                    </a:lnTo>
                    <a:lnTo>
                      <a:pt x="55" y="251"/>
                    </a:lnTo>
                    <a:lnTo>
                      <a:pt x="74" y="248"/>
                    </a:lnTo>
                    <a:lnTo>
                      <a:pt x="92" y="246"/>
                    </a:lnTo>
                    <a:lnTo>
                      <a:pt x="108" y="246"/>
                    </a:lnTo>
                    <a:lnTo>
                      <a:pt x="124" y="244"/>
                    </a:lnTo>
                    <a:lnTo>
                      <a:pt x="142" y="24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56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4" name="Freeform 20"/>
              <p:cNvSpPr>
                <a:spLocks/>
              </p:cNvSpPr>
              <p:nvPr/>
            </p:nvSpPr>
            <p:spPr bwMode="auto">
              <a:xfrm>
                <a:off x="4326" y="467"/>
                <a:ext cx="71" cy="125"/>
              </a:xfrm>
              <a:custGeom>
                <a:avLst/>
                <a:gdLst>
                  <a:gd name="T0" fmla="*/ 0 w 143"/>
                  <a:gd name="T1" fmla="*/ 0 h 250"/>
                  <a:gd name="T2" fmla="*/ 0 w 143"/>
                  <a:gd name="T3" fmla="*/ 0 h 250"/>
                  <a:gd name="T4" fmla="*/ 0 w 143"/>
                  <a:gd name="T5" fmla="*/ 1 h 250"/>
                  <a:gd name="T6" fmla="*/ 0 w 143"/>
                  <a:gd name="T7" fmla="*/ 1 h 250"/>
                  <a:gd name="T8" fmla="*/ 0 w 143"/>
                  <a:gd name="T9" fmla="*/ 1 h 250"/>
                  <a:gd name="T10" fmla="*/ 0 w 143"/>
                  <a:gd name="T11" fmla="*/ 1 h 250"/>
                  <a:gd name="T12" fmla="*/ 0 w 143"/>
                  <a:gd name="T13" fmla="*/ 1 h 250"/>
                  <a:gd name="T14" fmla="*/ 0 w 143"/>
                  <a:gd name="T15" fmla="*/ 1 h 250"/>
                  <a:gd name="T16" fmla="*/ 0 w 143"/>
                  <a:gd name="T17" fmla="*/ 1 h 250"/>
                  <a:gd name="T18" fmla="*/ 0 w 143"/>
                  <a:gd name="T19" fmla="*/ 1 h 250"/>
                  <a:gd name="T20" fmla="*/ 0 w 143"/>
                  <a:gd name="T21" fmla="*/ 1 h 250"/>
                  <a:gd name="T22" fmla="*/ 0 w 143"/>
                  <a:gd name="T23" fmla="*/ 1 h 250"/>
                  <a:gd name="T24" fmla="*/ 0 w 143"/>
                  <a:gd name="T25" fmla="*/ 1 h 250"/>
                  <a:gd name="T26" fmla="*/ 0 w 143"/>
                  <a:gd name="T27" fmla="*/ 1 h 250"/>
                  <a:gd name="T28" fmla="*/ 0 w 143"/>
                  <a:gd name="T29" fmla="*/ 1 h 250"/>
                  <a:gd name="T30" fmla="*/ 0 w 143"/>
                  <a:gd name="T31" fmla="*/ 1 h 250"/>
                  <a:gd name="T32" fmla="*/ 0 w 143"/>
                  <a:gd name="T33" fmla="*/ 1 h 250"/>
                  <a:gd name="T34" fmla="*/ 0 w 143"/>
                  <a:gd name="T35" fmla="*/ 1 h 250"/>
                  <a:gd name="T36" fmla="*/ 0 w 143"/>
                  <a:gd name="T37" fmla="*/ 1 h 250"/>
                  <a:gd name="T38" fmla="*/ 0 w 143"/>
                  <a:gd name="T39" fmla="*/ 1 h 250"/>
                  <a:gd name="T40" fmla="*/ 0 w 143"/>
                  <a:gd name="T41" fmla="*/ 1 h 250"/>
                  <a:gd name="T42" fmla="*/ 0 w 143"/>
                  <a:gd name="T43" fmla="*/ 1 h 250"/>
                  <a:gd name="T44" fmla="*/ 0 w 143"/>
                  <a:gd name="T45" fmla="*/ 0 h 25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3"/>
                  <a:gd name="T70" fmla="*/ 0 h 250"/>
                  <a:gd name="T71" fmla="*/ 143 w 143"/>
                  <a:gd name="T72" fmla="*/ 250 h 25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3" h="250">
                    <a:moveTo>
                      <a:pt x="143" y="0"/>
                    </a:moveTo>
                    <a:lnTo>
                      <a:pt x="124" y="0"/>
                    </a:lnTo>
                    <a:lnTo>
                      <a:pt x="106" y="2"/>
                    </a:lnTo>
                    <a:lnTo>
                      <a:pt x="86" y="2"/>
                    </a:lnTo>
                    <a:lnTo>
                      <a:pt x="70" y="2"/>
                    </a:lnTo>
                    <a:lnTo>
                      <a:pt x="52" y="2"/>
                    </a:lnTo>
                    <a:lnTo>
                      <a:pt x="37" y="5"/>
                    </a:lnTo>
                    <a:lnTo>
                      <a:pt x="18" y="5"/>
                    </a:lnTo>
                    <a:lnTo>
                      <a:pt x="0" y="6"/>
                    </a:lnTo>
                    <a:lnTo>
                      <a:pt x="0" y="250"/>
                    </a:lnTo>
                    <a:lnTo>
                      <a:pt x="18" y="248"/>
                    </a:lnTo>
                    <a:lnTo>
                      <a:pt x="34" y="248"/>
                    </a:lnTo>
                    <a:lnTo>
                      <a:pt x="50" y="246"/>
                    </a:lnTo>
                    <a:lnTo>
                      <a:pt x="65" y="243"/>
                    </a:lnTo>
                    <a:lnTo>
                      <a:pt x="84" y="243"/>
                    </a:lnTo>
                    <a:lnTo>
                      <a:pt x="101" y="241"/>
                    </a:lnTo>
                    <a:lnTo>
                      <a:pt x="120" y="239"/>
                    </a:lnTo>
                    <a:lnTo>
                      <a:pt x="138" y="236"/>
                    </a:lnTo>
                    <a:lnTo>
                      <a:pt x="140" y="236"/>
                    </a:lnTo>
                    <a:lnTo>
                      <a:pt x="143" y="236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5B84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5" name="Freeform 21"/>
              <p:cNvSpPr>
                <a:spLocks/>
              </p:cNvSpPr>
              <p:nvPr/>
            </p:nvSpPr>
            <p:spPr bwMode="auto">
              <a:xfrm>
                <a:off x="4360" y="465"/>
                <a:ext cx="71" cy="123"/>
              </a:xfrm>
              <a:custGeom>
                <a:avLst/>
                <a:gdLst>
                  <a:gd name="T0" fmla="*/ 0 w 143"/>
                  <a:gd name="T1" fmla="*/ 1 h 245"/>
                  <a:gd name="T2" fmla="*/ 0 w 143"/>
                  <a:gd name="T3" fmla="*/ 1 h 245"/>
                  <a:gd name="T4" fmla="*/ 0 w 143"/>
                  <a:gd name="T5" fmla="*/ 1 h 245"/>
                  <a:gd name="T6" fmla="*/ 0 w 143"/>
                  <a:gd name="T7" fmla="*/ 1 h 245"/>
                  <a:gd name="T8" fmla="*/ 0 w 143"/>
                  <a:gd name="T9" fmla="*/ 1 h 245"/>
                  <a:gd name="T10" fmla="*/ 0 w 143"/>
                  <a:gd name="T11" fmla="*/ 1 h 245"/>
                  <a:gd name="T12" fmla="*/ 0 w 143"/>
                  <a:gd name="T13" fmla="*/ 1 h 245"/>
                  <a:gd name="T14" fmla="*/ 0 w 143"/>
                  <a:gd name="T15" fmla="*/ 0 h 245"/>
                  <a:gd name="T16" fmla="*/ 0 w 143"/>
                  <a:gd name="T17" fmla="*/ 0 h 245"/>
                  <a:gd name="T18" fmla="*/ 0 w 143"/>
                  <a:gd name="T19" fmla="*/ 0 h 245"/>
                  <a:gd name="T20" fmla="*/ 0 w 143"/>
                  <a:gd name="T21" fmla="*/ 0 h 245"/>
                  <a:gd name="T22" fmla="*/ 0 w 143"/>
                  <a:gd name="T23" fmla="*/ 0 h 245"/>
                  <a:gd name="T24" fmla="*/ 0 w 143"/>
                  <a:gd name="T25" fmla="*/ 0 h 245"/>
                  <a:gd name="T26" fmla="*/ 0 w 143"/>
                  <a:gd name="T27" fmla="*/ 1 h 245"/>
                  <a:gd name="T28" fmla="*/ 0 w 143"/>
                  <a:gd name="T29" fmla="*/ 1 h 245"/>
                  <a:gd name="T30" fmla="*/ 0 w 143"/>
                  <a:gd name="T31" fmla="*/ 1 h 245"/>
                  <a:gd name="T32" fmla="*/ 0 w 143"/>
                  <a:gd name="T33" fmla="*/ 1 h 245"/>
                  <a:gd name="T34" fmla="*/ 0 w 143"/>
                  <a:gd name="T35" fmla="*/ 1 h 245"/>
                  <a:gd name="T36" fmla="*/ 0 w 143"/>
                  <a:gd name="T37" fmla="*/ 1 h 245"/>
                  <a:gd name="T38" fmla="*/ 0 w 143"/>
                  <a:gd name="T39" fmla="*/ 1 h 245"/>
                  <a:gd name="T40" fmla="*/ 0 w 143"/>
                  <a:gd name="T41" fmla="*/ 1 h 245"/>
                  <a:gd name="T42" fmla="*/ 0 w 143"/>
                  <a:gd name="T43" fmla="*/ 1 h 245"/>
                  <a:gd name="T44" fmla="*/ 0 w 143"/>
                  <a:gd name="T45" fmla="*/ 1 h 245"/>
                  <a:gd name="T46" fmla="*/ 0 w 143"/>
                  <a:gd name="T47" fmla="*/ 1 h 245"/>
                  <a:gd name="T48" fmla="*/ 0 w 143"/>
                  <a:gd name="T49" fmla="*/ 1 h 245"/>
                  <a:gd name="T50" fmla="*/ 0 w 143"/>
                  <a:gd name="T51" fmla="*/ 1 h 245"/>
                  <a:gd name="T52" fmla="*/ 0 w 143"/>
                  <a:gd name="T53" fmla="*/ 1 h 245"/>
                  <a:gd name="T54" fmla="*/ 0 w 143"/>
                  <a:gd name="T55" fmla="*/ 1 h 245"/>
                  <a:gd name="T56" fmla="*/ 0 w 143"/>
                  <a:gd name="T57" fmla="*/ 1 h 245"/>
                  <a:gd name="T58" fmla="*/ 0 w 143"/>
                  <a:gd name="T59" fmla="*/ 1 h 245"/>
                  <a:gd name="T60" fmla="*/ 0 w 143"/>
                  <a:gd name="T61" fmla="*/ 1 h 24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3"/>
                  <a:gd name="T94" fmla="*/ 0 h 245"/>
                  <a:gd name="T95" fmla="*/ 143 w 143"/>
                  <a:gd name="T96" fmla="*/ 245 h 24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3" h="245">
                    <a:moveTo>
                      <a:pt x="0" y="4"/>
                    </a:moveTo>
                    <a:lnTo>
                      <a:pt x="14" y="4"/>
                    </a:lnTo>
                    <a:lnTo>
                      <a:pt x="29" y="2"/>
                    </a:lnTo>
                    <a:lnTo>
                      <a:pt x="42" y="2"/>
                    </a:lnTo>
                    <a:lnTo>
                      <a:pt x="56" y="2"/>
                    </a:lnTo>
                    <a:lnTo>
                      <a:pt x="68" y="2"/>
                    </a:lnTo>
                    <a:lnTo>
                      <a:pt x="82" y="2"/>
                    </a:lnTo>
                    <a:lnTo>
                      <a:pt x="94" y="0"/>
                    </a:lnTo>
                    <a:lnTo>
                      <a:pt x="108" y="0"/>
                    </a:lnTo>
                    <a:lnTo>
                      <a:pt x="117" y="0"/>
                    </a:lnTo>
                    <a:lnTo>
                      <a:pt x="126" y="0"/>
                    </a:lnTo>
                    <a:lnTo>
                      <a:pt x="136" y="0"/>
                    </a:lnTo>
                    <a:lnTo>
                      <a:pt x="143" y="0"/>
                    </a:lnTo>
                    <a:lnTo>
                      <a:pt x="143" y="234"/>
                    </a:lnTo>
                    <a:lnTo>
                      <a:pt x="136" y="234"/>
                    </a:lnTo>
                    <a:lnTo>
                      <a:pt x="126" y="234"/>
                    </a:lnTo>
                    <a:lnTo>
                      <a:pt x="117" y="234"/>
                    </a:lnTo>
                    <a:lnTo>
                      <a:pt x="108" y="236"/>
                    </a:lnTo>
                    <a:lnTo>
                      <a:pt x="96" y="236"/>
                    </a:lnTo>
                    <a:lnTo>
                      <a:pt x="87" y="236"/>
                    </a:lnTo>
                    <a:lnTo>
                      <a:pt x="79" y="238"/>
                    </a:lnTo>
                    <a:lnTo>
                      <a:pt x="70" y="238"/>
                    </a:lnTo>
                    <a:lnTo>
                      <a:pt x="61" y="238"/>
                    </a:lnTo>
                    <a:lnTo>
                      <a:pt x="54" y="241"/>
                    </a:lnTo>
                    <a:lnTo>
                      <a:pt x="45" y="241"/>
                    </a:lnTo>
                    <a:lnTo>
                      <a:pt x="35" y="241"/>
                    </a:lnTo>
                    <a:lnTo>
                      <a:pt x="26" y="243"/>
                    </a:lnTo>
                    <a:lnTo>
                      <a:pt x="18" y="243"/>
                    </a:lnTo>
                    <a:lnTo>
                      <a:pt x="9" y="245"/>
                    </a:lnTo>
                    <a:lnTo>
                      <a:pt x="0" y="24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889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6" name="Freeform 22"/>
              <p:cNvSpPr>
                <a:spLocks/>
              </p:cNvSpPr>
              <p:nvPr/>
            </p:nvSpPr>
            <p:spPr bwMode="auto">
              <a:xfrm>
                <a:off x="4397" y="465"/>
                <a:ext cx="71" cy="120"/>
              </a:xfrm>
              <a:custGeom>
                <a:avLst/>
                <a:gdLst>
                  <a:gd name="T0" fmla="*/ 0 w 141"/>
                  <a:gd name="T1" fmla="*/ 1 h 238"/>
                  <a:gd name="T2" fmla="*/ 1 w 141"/>
                  <a:gd name="T3" fmla="*/ 0 h 238"/>
                  <a:gd name="T4" fmla="*/ 1 w 141"/>
                  <a:gd name="T5" fmla="*/ 0 h 238"/>
                  <a:gd name="T6" fmla="*/ 1 w 141"/>
                  <a:gd name="T7" fmla="*/ 0 h 238"/>
                  <a:gd name="T8" fmla="*/ 1 w 141"/>
                  <a:gd name="T9" fmla="*/ 0 h 238"/>
                  <a:gd name="T10" fmla="*/ 1 w 141"/>
                  <a:gd name="T11" fmla="*/ 0 h 238"/>
                  <a:gd name="T12" fmla="*/ 1 w 141"/>
                  <a:gd name="T13" fmla="*/ 0 h 238"/>
                  <a:gd name="T14" fmla="*/ 1 w 141"/>
                  <a:gd name="T15" fmla="*/ 0 h 238"/>
                  <a:gd name="T16" fmla="*/ 1 w 141"/>
                  <a:gd name="T17" fmla="*/ 0 h 238"/>
                  <a:gd name="T18" fmla="*/ 1 w 141"/>
                  <a:gd name="T19" fmla="*/ 0 h 238"/>
                  <a:gd name="T20" fmla="*/ 1 w 141"/>
                  <a:gd name="T21" fmla="*/ 0 h 238"/>
                  <a:gd name="T22" fmla="*/ 1 w 141"/>
                  <a:gd name="T23" fmla="*/ 0 h 238"/>
                  <a:gd name="T24" fmla="*/ 1 w 141"/>
                  <a:gd name="T25" fmla="*/ 0 h 238"/>
                  <a:gd name="T26" fmla="*/ 1 w 141"/>
                  <a:gd name="T27" fmla="*/ 1 h 238"/>
                  <a:gd name="T28" fmla="*/ 1 w 141"/>
                  <a:gd name="T29" fmla="*/ 1 h 238"/>
                  <a:gd name="T30" fmla="*/ 1 w 141"/>
                  <a:gd name="T31" fmla="*/ 1 h 238"/>
                  <a:gd name="T32" fmla="*/ 1 w 141"/>
                  <a:gd name="T33" fmla="*/ 1 h 238"/>
                  <a:gd name="T34" fmla="*/ 1 w 141"/>
                  <a:gd name="T35" fmla="*/ 1 h 238"/>
                  <a:gd name="T36" fmla="*/ 1 w 141"/>
                  <a:gd name="T37" fmla="*/ 1 h 238"/>
                  <a:gd name="T38" fmla="*/ 1 w 141"/>
                  <a:gd name="T39" fmla="*/ 1 h 238"/>
                  <a:gd name="T40" fmla="*/ 1 w 141"/>
                  <a:gd name="T41" fmla="*/ 1 h 238"/>
                  <a:gd name="T42" fmla="*/ 0 w 141"/>
                  <a:gd name="T43" fmla="*/ 1 h 238"/>
                  <a:gd name="T44" fmla="*/ 0 w 141"/>
                  <a:gd name="T45" fmla="*/ 1 h 23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1"/>
                  <a:gd name="T70" fmla="*/ 0 h 238"/>
                  <a:gd name="T71" fmla="*/ 141 w 141"/>
                  <a:gd name="T72" fmla="*/ 238 h 23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1" h="238">
                    <a:moveTo>
                      <a:pt x="0" y="2"/>
                    </a:moveTo>
                    <a:lnTo>
                      <a:pt x="9" y="0"/>
                    </a:lnTo>
                    <a:lnTo>
                      <a:pt x="17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7" y="0"/>
                    </a:lnTo>
                    <a:lnTo>
                      <a:pt x="61" y="0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1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227"/>
                    </a:lnTo>
                    <a:lnTo>
                      <a:pt x="123" y="229"/>
                    </a:lnTo>
                    <a:lnTo>
                      <a:pt x="106" y="229"/>
                    </a:lnTo>
                    <a:lnTo>
                      <a:pt x="87" y="231"/>
                    </a:lnTo>
                    <a:lnTo>
                      <a:pt x="68" y="231"/>
                    </a:lnTo>
                    <a:lnTo>
                      <a:pt x="51" y="234"/>
                    </a:lnTo>
                    <a:lnTo>
                      <a:pt x="33" y="236"/>
                    </a:lnTo>
                    <a:lnTo>
                      <a:pt x="17" y="236"/>
                    </a:lnTo>
                    <a:lnTo>
                      <a:pt x="0" y="23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D8E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7" name="Freeform 23"/>
              <p:cNvSpPr>
                <a:spLocks/>
              </p:cNvSpPr>
              <p:nvPr/>
            </p:nvSpPr>
            <p:spPr bwMode="auto">
              <a:xfrm>
                <a:off x="4431" y="465"/>
                <a:ext cx="73" cy="117"/>
              </a:xfrm>
              <a:custGeom>
                <a:avLst/>
                <a:gdLst>
                  <a:gd name="T0" fmla="*/ 1 w 146"/>
                  <a:gd name="T1" fmla="*/ 0 h 234"/>
                  <a:gd name="T2" fmla="*/ 1 w 146"/>
                  <a:gd name="T3" fmla="*/ 0 h 234"/>
                  <a:gd name="T4" fmla="*/ 1 w 146"/>
                  <a:gd name="T5" fmla="*/ 0 h 234"/>
                  <a:gd name="T6" fmla="*/ 1 w 146"/>
                  <a:gd name="T7" fmla="*/ 0 h 234"/>
                  <a:gd name="T8" fmla="*/ 1 w 146"/>
                  <a:gd name="T9" fmla="*/ 0 h 234"/>
                  <a:gd name="T10" fmla="*/ 1 w 146"/>
                  <a:gd name="T11" fmla="*/ 0 h 234"/>
                  <a:gd name="T12" fmla="*/ 1 w 146"/>
                  <a:gd name="T13" fmla="*/ 0 h 234"/>
                  <a:gd name="T14" fmla="*/ 1 w 146"/>
                  <a:gd name="T15" fmla="*/ 0 h 234"/>
                  <a:gd name="T16" fmla="*/ 0 w 146"/>
                  <a:gd name="T17" fmla="*/ 0 h 234"/>
                  <a:gd name="T18" fmla="*/ 0 w 146"/>
                  <a:gd name="T19" fmla="*/ 1 h 234"/>
                  <a:gd name="T20" fmla="*/ 1 w 146"/>
                  <a:gd name="T21" fmla="*/ 1 h 234"/>
                  <a:gd name="T22" fmla="*/ 1 w 146"/>
                  <a:gd name="T23" fmla="*/ 1 h 234"/>
                  <a:gd name="T24" fmla="*/ 1 w 146"/>
                  <a:gd name="T25" fmla="*/ 1 h 234"/>
                  <a:gd name="T26" fmla="*/ 1 w 146"/>
                  <a:gd name="T27" fmla="*/ 1 h 234"/>
                  <a:gd name="T28" fmla="*/ 1 w 146"/>
                  <a:gd name="T29" fmla="*/ 1 h 234"/>
                  <a:gd name="T30" fmla="*/ 1 w 146"/>
                  <a:gd name="T31" fmla="*/ 1 h 234"/>
                  <a:gd name="T32" fmla="*/ 1 w 146"/>
                  <a:gd name="T33" fmla="*/ 1 h 234"/>
                  <a:gd name="T34" fmla="*/ 1 w 146"/>
                  <a:gd name="T35" fmla="*/ 1 h 234"/>
                  <a:gd name="T36" fmla="*/ 1 w 146"/>
                  <a:gd name="T37" fmla="*/ 1 h 234"/>
                  <a:gd name="T38" fmla="*/ 1 w 146"/>
                  <a:gd name="T39" fmla="*/ 0 h 2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6"/>
                  <a:gd name="T61" fmla="*/ 0 h 234"/>
                  <a:gd name="T62" fmla="*/ 146 w 146"/>
                  <a:gd name="T63" fmla="*/ 234 h 2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6" h="234">
                    <a:moveTo>
                      <a:pt x="146" y="0"/>
                    </a:moveTo>
                    <a:lnTo>
                      <a:pt x="126" y="0"/>
                    </a:lnTo>
                    <a:lnTo>
                      <a:pt x="108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55" y="0"/>
                    </a:lnTo>
                    <a:lnTo>
                      <a:pt x="38" y="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34"/>
                    </a:lnTo>
                    <a:lnTo>
                      <a:pt x="17" y="231"/>
                    </a:lnTo>
                    <a:lnTo>
                      <a:pt x="33" y="229"/>
                    </a:lnTo>
                    <a:lnTo>
                      <a:pt x="48" y="229"/>
                    </a:lnTo>
                    <a:lnTo>
                      <a:pt x="64" y="227"/>
                    </a:lnTo>
                    <a:lnTo>
                      <a:pt x="80" y="225"/>
                    </a:lnTo>
                    <a:lnTo>
                      <a:pt x="96" y="222"/>
                    </a:lnTo>
                    <a:lnTo>
                      <a:pt x="112" y="222"/>
                    </a:lnTo>
                    <a:lnTo>
                      <a:pt x="129" y="220"/>
                    </a:lnTo>
                    <a:lnTo>
                      <a:pt x="146" y="218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rgbClr val="7593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8" name="Freeform 24"/>
              <p:cNvSpPr>
                <a:spLocks/>
              </p:cNvSpPr>
              <p:nvPr/>
            </p:nvSpPr>
            <p:spPr bwMode="auto">
              <a:xfrm>
                <a:off x="4468" y="465"/>
                <a:ext cx="70" cy="114"/>
              </a:xfrm>
              <a:custGeom>
                <a:avLst/>
                <a:gdLst>
                  <a:gd name="T0" fmla="*/ 0 w 141"/>
                  <a:gd name="T1" fmla="*/ 0 h 227"/>
                  <a:gd name="T2" fmla="*/ 0 w 141"/>
                  <a:gd name="T3" fmla="*/ 0 h 227"/>
                  <a:gd name="T4" fmla="*/ 0 w 141"/>
                  <a:gd name="T5" fmla="*/ 0 h 227"/>
                  <a:gd name="T6" fmla="*/ 0 w 141"/>
                  <a:gd name="T7" fmla="*/ 0 h 227"/>
                  <a:gd name="T8" fmla="*/ 0 w 141"/>
                  <a:gd name="T9" fmla="*/ 0 h 227"/>
                  <a:gd name="T10" fmla="*/ 0 w 141"/>
                  <a:gd name="T11" fmla="*/ 0 h 227"/>
                  <a:gd name="T12" fmla="*/ 0 w 141"/>
                  <a:gd name="T13" fmla="*/ 0 h 227"/>
                  <a:gd name="T14" fmla="*/ 0 w 141"/>
                  <a:gd name="T15" fmla="*/ 0 h 227"/>
                  <a:gd name="T16" fmla="*/ 0 w 141"/>
                  <a:gd name="T17" fmla="*/ 0 h 227"/>
                  <a:gd name="T18" fmla="*/ 0 w 141"/>
                  <a:gd name="T19" fmla="*/ 0 h 227"/>
                  <a:gd name="T20" fmla="*/ 0 w 141"/>
                  <a:gd name="T21" fmla="*/ 1 h 227"/>
                  <a:gd name="T22" fmla="*/ 0 w 141"/>
                  <a:gd name="T23" fmla="*/ 1 h 227"/>
                  <a:gd name="T24" fmla="*/ 0 w 141"/>
                  <a:gd name="T25" fmla="*/ 1 h 227"/>
                  <a:gd name="T26" fmla="*/ 0 w 141"/>
                  <a:gd name="T27" fmla="*/ 1 h 227"/>
                  <a:gd name="T28" fmla="*/ 0 w 141"/>
                  <a:gd name="T29" fmla="*/ 1 h 227"/>
                  <a:gd name="T30" fmla="*/ 0 w 141"/>
                  <a:gd name="T31" fmla="*/ 1 h 227"/>
                  <a:gd name="T32" fmla="*/ 0 w 141"/>
                  <a:gd name="T33" fmla="*/ 0 h 2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1"/>
                  <a:gd name="T52" fmla="*/ 0 h 227"/>
                  <a:gd name="T53" fmla="*/ 141 w 141"/>
                  <a:gd name="T54" fmla="*/ 227 h 2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1" h="227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37" y="0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6" y="0"/>
                    </a:lnTo>
                    <a:lnTo>
                      <a:pt x="75" y="0"/>
                    </a:lnTo>
                    <a:lnTo>
                      <a:pt x="141" y="0"/>
                    </a:lnTo>
                    <a:lnTo>
                      <a:pt x="141" y="214"/>
                    </a:lnTo>
                    <a:lnTo>
                      <a:pt x="56" y="220"/>
                    </a:lnTo>
                    <a:lnTo>
                      <a:pt x="42" y="222"/>
                    </a:lnTo>
                    <a:lnTo>
                      <a:pt x="28" y="222"/>
                    </a:lnTo>
                    <a:lnTo>
                      <a:pt x="14" y="225"/>
                    </a:lnTo>
                    <a:lnTo>
                      <a:pt x="0" y="2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99" name="Freeform 25"/>
              <p:cNvSpPr>
                <a:spLocks/>
              </p:cNvSpPr>
              <p:nvPr/>
            </p:nvSpPr>
            <p:spPr bwMode="auto">
              <a:xfrm>
                <a:off x="4504" y="465"/>
                <a:ext cx="71" cy="109"/>
              </a:xfrm>
              <a:custGeom>
                <a:avLst/>
                <a:gdLst>
                  <a:gd name="T0" fmla="*/ 0 w 142"/>
                  <a:gd name="T1" fmla="*/ 0 h 218"/>
                  <a:gd name="T2" fmla="*/ 0 w 142"/>
                  <a:gd name="T3" fmla="*/ 0 h 218"/>
                  <a:gd name="T4" fmla="*/ 0 w 142"/>
                  <a:gd name="T5" fmla="*/ 0 h 218"/>
                  <a:gd name="T6" fmla="*/ 0 w 142"/>
                  <a:gd name="T7" fmla="*/ 0 h 218"/>
                  <a:gd name="T8" fmla="*/ 1 w 142"/>
                  <a:gd name="T9" fmla="*/ 0 h 218"/>
                  <a:gd name="T10" fmla="*/ 1 w 142"/>
                  <a:gd name="T11" fmla="*/ 0 h 218"/>
                  <a:gd name="T12" fmla="*/ 1 w 142"/>
                  <a:gd name="T13" fmla="*/ 1 h 218"/>
                  <a:gd name="T14" fmla="*/ 0 w 142"/>
                  <a:gd name="T15" fmla="*/ 1 h 218"/>
                  <a:gd name="T16" fmla="*/ 0 w 142"/>
                  <a:gd name="T17" fmla="*/ 0 h 2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2"/>
                  <a:gd name="T28" fmla="*/ 0 h 218"/>
                  <a:gd name="T29" fmla="*/ 142 w 142"/>
                  <a:gd name="T30" fmla="*/ 218 h 2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2" h="21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142" y="0"/>
                    </a:lnTo>
                    <a:lnTo>
                      <a:pt x="142" y="210"/>
                    </a:lnTo>
                    <a:lnTo>
                      <a:pt x="0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4A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0" name="Freeform 26"/>
              <p:cNvSpPr>
                <a:spLocks/>
              </p:cNvSpPr>
              <p:nvPr/>
            </p:nvSpPr>
            <p:spPr bwMode="auto">
              <a:xfrm>
                <a:off x="4538" y="465"/>
                <a:ext cx="71" cy="108"/>
              </a:xfrm>
              <a:custGeom>
                <a:avLst/>
                <a:gdLst>
                  <a:gd name="T0" fmla="*/ 0 w 140"/>
                  <a:gd name="T1" fmla="*/ 0 h 214"/>
                  <a:gd name="T2" fmla="*/ 1 w 140"/>
                  <a:gd name="T3" fmla="*/ 0 h 214"/>
                  <a:gd name="T4" fmla="*/ 1 w 140"/>
                  <a:gd name="T5" fmla="*/ 0 h 214"/>
                  <a:gd name="T6" fmla="*/ 1 w 140"/>
                  <a:gd name="T7" fmla="*/ 0 h 214"/>
                  <a:gd name="T8" fmla="*/ 1 w 140"/>
                  <a:gd name="T9" fmla="*/ 1 h 214"/>
                  <a:gd name="T10" fmla="*/ 1 w 140"/>
                  <a:gd name="T11" fmla="*/ 1 h 214"/>
                  <a:gd name="T12" fmla="*/ 1 w 140"/>
                  <a:gd name="T13" fmla="*/ 1 h 214"/>
                  <a:gd name="T14" fmla="*/ 1 w 140"/>
                  <a:gd name="T15" fmla="*/ 1 h 214"/>
                  <a:gd name="T16" fmla="*/ 1 w 140"/>
                  <a:gd name="T17" fmla="*/ 1 h 214"/>
                  <a:gd name="T18" fmla="*/ 1 w 140"/>
                  <a:gd name="T19" fmla="*/ 1 h 214"/>
                  <a:gd name="T20" fmla="*/ 1 w 140"/>
                  <a:gd name="T21" fmla="*/ 1 h 214"/>
                  <a:gd name="T22" fmla="*/ 0 w 140"/>
                  <a:gd name="T23" fmla="*/ 1 h 214"/>
                  <a:gd name="T24" fmla="*/ 0 w 140"/>
                  <a:gd name="T25" fmla="*/ 0 h 2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0"/>
                  <a:gd name="T40" fmla="*/ 0 h 214"/>
                  <a:gd name="T41" fmla="*/ 140 w 140"/>
                  <a:gd name="T42" fmla="*/ 214 h 2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0" h="214">
                    <a:moveTo>
                      <a:pt x="0" y="0"/>
                    </a:moveTo>
                    <a:lnTo>
                      <a:pt x="106" y="0"/>
                    </a:lnTo>
                    <a:lnTo>
                      <a:pt x="115" y="0"/>
                    </a:lnTo>
                    <a:lnTo>
                      <a:pt x="127" y="0"/>
                    </a:lnTo>
                    <a:lnTo>
                      <a:pt x="134" y="2"/>
                    </a:lnTo>
                    <a:lnTo>
                      <a:pt x="140" y="2"/>
                    </a:lnTo>
                    <a:lnTo>
                      <a:pt x="140" y="203"/>
                    </a:lnTo>
                    <a:lnTo>
                      <a:pt x="134" y="205"/>
                    </a:lnTo>
                    <a:lnTo>
                      <a:pt x="127" y="205"/>
                    </a:lnTo>
                    <a:lnTo>
                      <a:pt x="115" y="207"/>
                    </a:lnTo>
                    <a:lnTo>
                      <a:pt x="106" y="207"/>
                    </a:lnTo>
                    <a:lnTo>
                      <a:pt x="0" y="2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A5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1" name="Freeform 27"/>
              <p:cNvSpPr>
                <a:spLocks/>
              </p:cNvSpPr>
              <p:nvPr/>
            </p:nvSpPr>
            <p:spPr bwMode="auto">
              <a:xfrm>
                <a:off x="4575" y="465"/>
                <a:ext cx="71" cy="105"/>
              </a:xfrm>
              <a:custGeom>
                <a:avLst/>
                <a:gdLst>
                  <a:gd name="T0" fmla="*/ 0 w 140"/>
                  <a:gd name="T1" fmla="*/ 0 h 210"/>
                  <a:gd name="T2" fmla="*/ 1 w 140"/>
                  <a:gd name="T3" fmla="*/ 0 h 210"/>
                  <a:gd name="T4" fmla="*/ 1 w 140"/>
                  <a:gd name="T5" fmla="*/ 0 h 210"/>
                  <a:gd name="T6" fmla="*/ 1 w 140"/>
                  <a:gd name="T7" fmla="*/ 1 h 210"/>
                  <a:gd name="T8" fmla="*/ 1 w 140"/>
                  <a:gd name="T9" fmla="*/ 1 h 210"/>
                  <a:gd name="T10" fmla="*/ 1 w 140"/>
                  <a:gd name="T11" fmla="*/ 1 h 210"/>
                  <a:gd name="T12" fmla="*/ 1 w 140"/>
                  <a:gd name="T13" fmla="*/ 1 h 210"/>
                  <a:gd name="T14" fmla="*/ 1 w 140"/>
                  <a:gd name="T15" fmla="*/ 1 h 210"/>
                  <a:gd name="T16" fmla="*/ 1 w 140"/>
                  <a:gd name="T17" fmla="*/ 1 h 210"/>
                  <a:gd name="T18" fmla="*/ 1 w 140"/>
                  <a:gd name="T19" fmla="*/ 1 h 210"/>
                  <a:gd name="T20" fmla="*/ 1 w 140"/>
                  <a:gd name="T21" fmla="*/ 1 h 210"/>
                  <a:gd name="T22" fmla="*/ 1 w 140"/>
                  <a:gd name="T23" fmla="*/ 1 h 210"/>
                  <a:gd name="T24" fmla="*/ 1 w 140"/>
                  <a:gd name="T25" fmla="*/ 1 h 210"/>
                  <a:gd name="T26" fmla="*/ 1 w 140"/>
                  <a:gd name="T27" fmla="*/ 1 h 210"/>
                  <a:gd name="T28" fmla="*/ 1 w 140"/>
                  <a:gd name="T29" fmla="*/ 1 h 210"/>
                  <a:gd name="T30" fmla="*/ 1 w 140"/>
                  <a:gd name="T31" fmla="*/ 1 h 210"/>
                  <a:gd name="T32" fmla="*/ 1 w 140"/>
                  <a:gd name="T33" fmla="*/ 1 h 210"/>
                  <a:gd name="T34" fmla="*/ 1 w 140"/>
                  <a:gd name="T35" fmla="*/ 1 h 210"/>
                  <a:gd name="T36" fmla="*/ 1 w 140"/>
                  <a:gd name="T37" fmla="*/ 1 h 210"/>
                  <a:gd name="T38" fmla="*/ 0 w 140"/>
                  <a:gd name="T39" fmla="*/ 1 h 210"/>
                  <a:gd name="T40" fmla="*/ 0 w 140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0"/>
                  <a:gd name="T64" fmla="*/ 0 h 210"/>
                  <a:gd name="T65" fmla="*/ 140 w 140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0" h="210">
                    <a:moveTo>
                      <a:pt x="0" y="0"/>
                    </a:moveTo>
                    <a:lnTo>
                      <a:pt x="32" y="0"/>
                    </a:lnTo>
                    <a:lnTo>
                      <a:pt x="46" y="0"/>
                    </a:lnTo>
                    <a:lnTo>
                      <a:pt x="60" y="2"/>
                    </a:lnTo>
                    <a:lnTo>
                      <a:pt x="69" y="2"/>
                    </a:lnTo>
                    <a:lnTo>
                      <a:pt x="84" y="2"/>
                    </a:lnTo>
                    <a:lnTo>
                      <a:pt x="98" y="4"/>
                    </a:lnTo>
                    <a:lnTo>
                      <a:pt x="113" y="4"/>
                    </a:lnTo>
                    <a:lnTo>
                      <a:pt x="126" y="4"/>
                    </a:lnTo>
                    <a:lnTo>
                      <a:pt x="140" y="4"/>
                    </a:lnTo>
                    <a:lnTo>
                      <a:pt x="140" y="198"/>
                    </a:lnTo>
                    <a:lnTo>
                      <a:pt x="126" y="200"/>
                    </a:lnTo>
                    <a:lnTo>
                      <a:pt x="110" y="200"/>
                    </a:lnTo>
                    <a:lnTo>
                      <a:pt x="95" y="203"/>
                    </a:lnTo>
                    <a:lnTo>
                      <a:pt x="81" y="203"/>
                    </a:lnTo>
                    <a:lnTo>
                      <a:pt x="69" y="205"/>
                    </a:lnTo>
                    <a:lnTo>
                      <a:pt x="60" y="205"/>
                    </a:lnTo>
                    <a:lnTo>
                      <a:pt x="46" y="207"/>
                    </a:lnTo>
                    <a:lnTo>
                      <a:pt x="32" y="207"/>
                    </a:lnTo>
                    <a:lnTo>
                      <a:pt x="0" y="2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2" name="Freeform 28"/>
              <p:cNvSpPr>
                <a:spLocks/>
              </p:cNvSpPr>
              <p:nvPr/>
            </p:nvSpPr>
            <p:spPr bwMode="auto">
              <a:xfrm>
                <a:off x="4609" y="467"/>
                <a:ext cx="71" cy="100"/>
              </a:xfrm>
              <a:custGeom>
                <a:avLst/>
                <a:gdLst>
                  <a:gd name="T0" fmla="*/ 0 w 143"/>
                  <a:gd name="T1" fmla="*/ 0 h 201"/>
                  <a:gd name="T2" fmla="*/ 0 w 143"/>
                  <a:gd name="T3" fmla="*/ 0 h 201"/>
                  <a:gd name="T4" fmla="*/ 0 w 143"/>
                  <a:gd name="T5" fmla="*/ 0 h 201"/>
                  <a:gd name="T6" fmla="*/ 0 w 143"/>
                  <a:gd name="T7" fmla="*/ 0 h 201"/>
                  <a:gd name="T8" fmla="*/ 0 w 143"/>
                  <a:gd name="T9" fmla="*/ 0 h 201"/>
                  <a:gd name="T10" fmla="*/ 0 w 143"/>
                  <a:gd name="T11" fmla="*/ 0 h 201"/>
                  <a:gd name="T12" fmla="*/ 0 w 143"/>
                  <a:gd name="T13" fmla="*/ 0 h 201"/>
                  <a:gd name="T14" fmla="*/ 0 w 143"/>
                  <a:gd name="T15" fmla="*/ 0 h 201"/>
                  <a:gd name="T16" fmla="*/ 0 w 143"/>
                  <a:gd name="T17" fmla="*/ 0 h 201"/>
                  <a:gd name="T18" fmla="*/ 0 w 143"/>
                  <a:gd name="T19" fmla="*/ 0 h 201"/>
                  <a:gd name="T20" fmla="*/ 0 w 143"/>
                  <a:gd name="T21" fmla="*/ 0 h 201"/>
                  <a:gd name="T22" fmla="*/ 0 w 143"/>
                  <a:gd name="T23" fmla="*/ 0 h 201"/>
                  <a:gd name="T24" fmla="*/ 0 w 143"/>
                  <a:gd name="T25" fmla="*/ 0 h 201"/>
                  <a:gd name="T26" fmla="*/ 0 w 143"/>
                  <a:gd name="T27" fmla="*/ 0 h 201"/>
                  <a:gd name="T28" fmla="*/ 0 w 143"/>
                  <a:gd name="T29" fmla="*/ 0 h 201"/>
                  <a:gd name="T30" fmla="*/ 0 w 143"/>
                  <a:gd name="T31" fmla="*/ 0 h 201"/>
                  <a:gd name="T32" fmla="*/ 0 w 143"/>
                  <a:gd name="T33" fmla="*/ 0 h 201"/>
                  <a:gd name="T34" fmla="*/ 0 w 143"/>
                  <a:gd name="T35" fmla="*/ 0 h 201"/>
                  <a:gd name="T36" fmla="*/ 0 w 143"/>
                  <a:gd name="T37" fmla="*/ 0 h 201"/>
                  <a:gd name="T38" fmla="*/ 0 w 143"/>
                  <a:gd name="T39" fmla="*/ 0 h 201"/>
                  <a:gd name="T40" fmla="*/ 0 w 143"/>
                  <a:gd name="T41" fmla="*/ 0 h 201"/>
                  <a:gd name="T42" fmla="*/ 0 w 143"/>
                  <a:gd name="T43" fmla="*/ 0 h 201"/>
                  <a:gd name="T44" fmla="*/ 0 w 143"/>
                  <a:gd name="T45" fmla="*/ 0 h 201"/>
                  <a:gd name="T46" fmla="*/ 0 w 143"/>
                  <a:gd name="T47" fmla="*/ 0 h 20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"/>
                  <a:gd name="T73" fmla="*/ 0 h 201"/>
                  <a:gd name="T74" fmla="*/ 143 w 143"/>
                  <a:gd name="T75" fmla="*/ 201 h 20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" h="201">
                    <a:moveTo>
                      <a:pt x="0" y="0"/>
                    </a:moveTo>
                    <a:lnTo>
                      <a:pt x="15" y="0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70" y="2"/>
                    </a:lnTo>
                    <a:lnTo>
                      <a:pt x="86" y="2"/>
                    </a:lnTo>
                    <a:lnTo>
                      <a:pt x="104" y="5"/>
                    </a:lnTo>
                    <a:lnTo>
                      <a:pt x="118" y="5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9" y="6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189"/>
                    </a:lnTo>
                    <a:lnTo>
                      <a:pt x="125" y="189"/>
                    </a:lnTo>
                    <a:lnTo>
                      <a:pt x="109" y="191"/>
                    </a:lnTo>
                    <a:lnTo>
                      <a:pt x="93" y="194"/>
                    </a:lnTo>
                    <a:lnTo>
                      <a:pt x="74" y="196"/>
                    </a:lnTo>
                    <a:lnTo>
                      <a:pt x="56" y="196"/>
                    </a:lnTo>
                    <a:lnTo>
                      <a:pt x="36" y="198"/>
                    </a:lnTo>
                    <a:lnTo>
                      <a:pt x="18" y="201"/>
                    </a:lnTo>
                    <a:lnTo>
                      <a:pt x="0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AF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3" name="Freeform 29"/>
              <p:cNvSpPr>
                <a:spLocks/>
              </p:cNvSpPr>
              <p:nvPr/>
            </p:nvSpPr>
            <p:spPr bwMode="auto">
              <a:xfrm>
                <a:off x="4646" y="468"/>
                <a:ext cx="70" cy="97"/>
              </a:xfrm>
              <a:custGeom>
                <a:avLst/>
                <a:gdLst>
                  <a:gd name="T0" fmla="*/ 0 w 141"/>
                  <a:gd name="T1" fmla="*/ 0 h 194"/>
                  <a:gd name="T2" fmla="*/ 0 w 141"/>
                  <a:gd name="T3" fmla="*/ 1 h 194"/>
                  <a:gd name="T4" fmla="*/ 0 w 141"/>
                  <a:gd name="T5" fmla="*/ 1 h 194"/>
                  <a:gd name="T6" fmla="*/ 0 w 141"/>
                  <a:gd name="T7" fmla="*/ 1 h 194"/>
                  <a:gd name="T8" fmla="*/ 0 w 141"/>
                  <a:gd name="T9" fmla="*/ 1 h 194"/>
                  <a:gd name="T10" fmla="*/ 0 w 141"/>
                  <a:gd name="T11" fmla="*/ 1 h 194"/>
                  <a:gd name="T12" fmla="*/ 0 w 141"/>
                  <a:gd name="T13" fmla="*/ 1 h 194"/>
                  <a:gd name="T14" fmla="*/ 0 w 141"/>
                  <a:gd name="T15" fmla="*/ 1 h 194"/>
                  <a:gd name="T16" fmla="*/ 0 w 141"/>
                  <a:gd name="T17" fmla="*/ 1 h 194"/>
                  <a:gd name="T18" fmla="*/ 0 w 141"/>
                  <a:gd name="T19" fmla="*/ 1 h 194"/>
                  <a:gd name="T20" fmla="*/ 0 w 141"/>
                  <a:gd name="T21" fmla="*/ 1 h 194"/>
                  <a:gd name="T22" fmla="*/ 0 w 141"/>
                  <a:gd name="T23" fmla="*/ 1 h 194"/>
                  <a:gd name="T24" fmla="*/ 0 w 141"/>
                  <a:gd name="T25" fmla="*/ 1 h 194"/>
                  <a:gd name="T26" fmla="*/ 0 w 141"/>
                  <a:gd name="T27" fmla="*/ 1 h 194"/>
                  <a:gd name="T28" fmla="*/ 0 w 141"/>
                  <a:gd name="T29" fmla="*/ 1 h 194"/>
                  <a:gd name="T30" fmla="*/ 0 w 141"/>
                  <a:gd name="T31" fmla="*/ 1 h 194"/>
                  <a:gd name="T32" fmla="*/ 0 w 141"/>
                  <a:gd name="T33" fmla="*/ 1 h 194"/>
                  <a:gd name="T34" fmla="*/ 0 w 141"/>
                  <a:gd name="T35" fmla="*/ 1 h 194"/>
                  <a:gd name="T36" fmla="*/ 0 w 141"/>
                  <a:gd name="T37" fmla="*/ 1 h 194"/>
                  <a:gd name="T38" fmla="*/ 0 w 141"/>
                  <a:gd name="T39" fmla="*/ 1 h 194"/>
                  <a:gd name="T40" fmla="*/ 0 w 141"/>
                  <a:gd name="T41" fmla="*/ 1 h 194"/>
                  <a:gd name="T42" fmla="*/ 0 w 141"/>
                  <a:gd name="T43" fmla="*/ 1 h 194"/>
                  <a:gd name="T44" fmla="*/ 0 w 141"/>
                  <a:gd name="T45" fmla="*/ 1 h 194"/>
                  <a:gd name="T46" fmla="*/ 0 w 141"/>
                  <a:gd name="T47" fmla="*/ 1 h 194"/>
                  <a:gd name="T48" fmla="*/ 0 w 141"/>
                  <a:gd name="T49" fmla="*/ 1 h 194"/>
                  <a:gd name="T50" fmla="*/ 0 w 141"/>
                  <a:gd name="T51" fmla="*/ 1 h 194"/>
                  <a:gd name="T52" fmla="*/ 0 w 141"/>
                  <a:gd name="T53" fmla="*/ 1 h 194"/>
                  <a:gd name="T54" fmla="*/ 0 w 141"/>
                  <a:gd name="T55" fmla="*/ 1 h 194"/>
                  <a:gd name="T56" fmla="*/ 0 w 141"/>
                  <a:gd name="T57" fmla="*/ 1 h 194"/>
                  <a:gd name="T58" fmla="*/ 0 w 141"/>
                  <a:gd name="T59" fmla="*/ 1 h 194"/>
                  <a:gd name="T60" fmla="*/ 0 w 141"/>
                  <a:gd name="T61" fmla="*/ 0 h 1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1"/>
                  <a:gd name="T94" fmla="*/ 0 h 194"/>
                  <a:gd name="T95" fmla="*/ 141 w 141"/>
                  <a:gd name="T96" fmla="*/ 194 h 1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1" h="194">
                    <a:moveTo>
                      <a:pt x="0" y="0"/>
                    </a:moveTo>
                    <a:lnTo>
                      <a:pt x="16" y="3"/>
                    </a:lnTo>
                    <a:lnTo>
                      <a:pt x="32" y="3"/>
                    </a:lnTo>
                    <a:lnTo>
                      <a:pt x="44" y="3"/>
                    </a:lnTo>
                    <a:lnTo>
                      <a:pt x="60" y="4"/>
                    </a:lnTo>
                    <a:lnTo>
                      <a:pt x="72" y="4"/>
                    </a:lnTo>
                    <a:lnTo>
                      <a:pt x="81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112" y="6"/>
                    </a:lnTo>
                    <a:lnTo>
                      <a:pt x="121" y="6"/>
                    </a:lnTo>
                    <a:lnTo>
                      <a:pt x="133" y="8"/>
                    </a:lnTo>
                    <a:lnTo>
                      <a:pt x="141" y="8"/>
                    </a:lnTo>
                    <a:lnTo>
                      <a:pt x="141" y="185"/>
                    </a:lnTo>
                    <a:lnTo>
                      <a:pt x="133" y="185"/>
                    </a:lnTo>
                    <a:lnTo>
                      <a:pt x="123" y="187"/>
                    </a:lnTo>
                    <a:lnTo>
                      <a:pt x="114" y="187"/>
                    </a:lnTo>
                    <a:lnTo>
                      <a:pt x="105" y="187"/>
                    </a:lnTo>
                    <a:lnTo>
                      <a:pt x="96" y="187"/>
                    </a:lnTo>
                    <a:lnTo>
                      <a:pt x="88" y="187"/>
                    </a:lnTo>
                    <a:lnTo>
                      <a:pt x="78" y="187"/>
                    </a:lnTo>
                    <a:lnTo>
                      <a:pt x="69" y="187"/>
                    </a:lnTo>
                    <a:lnTo>
                      <a:pt x="60" y="187"/>
                    </a:lnTo>
                    <a:lnTo>
                      <a:pt x="51" y="189"/>
                    </a:lnTo>
                    <a:lnTo>
                      <a:pt x="42" y="189"/>
                    </a:lnTo>
                    <a:lnTo>
                      <a:pt x="35" y="189"/>
                    </a:lnTo>
                    <a:lnTo>
                      <a:pt x="28" y="192"/>
                    </a:lnTo>
                    <a:lnTo>
                      <a:pt x="19" y="192"/>
                    </a:lnTo>
                    <a:lnTo>
                      <a:pt x="9" y="194"/>
                    </a:lnTo>
                    <a:lnTo>
                      <a:pt x="0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4" name="Freeform 30"/>
              <p:cNvSpPr>
                <a:spLocks/>
              </p:cNvSpPr>
              <p:nvPr/>
            </p:nvSpPr>
            <p:spPr bwMode="auto">
              <a:xfrm>
                <a:off x="4680" y="469"/>
                <a:ext cx="72" cy="92"/>
              </a:xfrm>
              <a:custGeom>
                <a:avLst/>
                <a:gdLst>
                  <a:gd name="T0" fmla="*/ 1 w 143"/>
                  <a:gd name="T1" fmla="*/ 1 h 183"/>
                  <a:gd name="T2" fmla="*/ 1 w 143"/>
                  <a:gd name="T3" fmla="*/ 1 h 183"/>
                  <a:gd name="T4" fmla="*/ 1 w 143"/>
                  <a:gd name="T5" fmla="*/ 1 h 183"/>
                  <a:gd name="T6" fmla="*/ 1 w 143"/>
                  <a:gd name="T7" fmla="*/ 1 h 183"/>
                  <a:gd name="T8" fmla="*/ 1 w 143"/>
                  <a:gd name="T9" fmla="*/ 1 h 183"/>
                  <a:gd name="T10" fmla="*/ 1 w 143"/>
                  <a:gd name="T11" fmla="*/ 1 h 183"/>
                  <a:gd name="T12" fmla="*/ 1 w 143"/>
                  <a:gd name="T13" fmla="*/ 1 h 183"/>
                  <a:gd name="T14" fmla="*/ 1 w 143"/>
                  <a:gd name="T15" fmla="*/ 1 h 183"/>
                  <a:gd name="T16" fmla="*/ 0 w 143"/>
                  <a:gd name="T17" fmla="*/ 0 h 183"/>
                  <a:gd name="T18" fmla="*/ 0 w 143"/>
                  <a:gd name="T19" fmla="*/ 1 h 183"/>
                  <a:gd name="T20" fmla="*/ 1 w 143"/>
                  <a:gd name="T21" fmla="*/ 1 h 183"/>
                  <a:gd name="T22" fmla="*/ 1 w 143"/>
                  <a:gd name="T23" fmla="*/ 1 h 183"/>
                  <a:gd name="T24" fmla="*/ 1 w 143"/>
                  <a:gd name="T25" fmla="*/ 1 h 183"/>
                  <a:gd name="T26" fmla="*/ 1 w 143"/>
                  <a:gd name="T27" fmla="*/ 1 h 183"/>
                  <a:gd name="T28" fmla="*/ 1 w 143"/>
                  <a:gd name="T29" fmla="*/ 1 h 183"/>
                  <a:gd name="T30" fmla="*/ 1 w 143"/>
                  <a:gd name="T31" fmla="*/ 1 h 183"/>
                  <a:gd name="T32" fmla="*/ 1 w 143"/>
                  <a:gd name="T33" fmla="*/ 1 h 183"/>
                  <a:gd name="T34" fmla="*/ 1 w 143"/>
                  <a:gd name="T35" fmla="*/ 1 h 183"/>
                  <a:gd name="T36" fmla="*/ 1 w 143"/>
                  <a:gd name="T37" fmla="*/ 1 h 1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3"/>
                  <a:gd name="T58" fmla="*/ 0 h 183"/>
                  <a:gd name="T59" fmla="*/ 143 w 143"/>
                  <a:gd name="T60" fmla="*/ 183 h 1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3" h="183">
                    <a:moveTo>
                      <a:pt x="143" y="7"/>
                    </a:moveTo>
                    <a:lnTo>
                      <a:pt x="125" y="7"/>
                    </a:lnTo>
                    <a:lnTo>
                      <a:pt x="109" y="4"/>
                    </a:lnTo>
                    <a:lnTo>
                      <a:pt x="90" y="4"/>
                    </a:lnTo>
                    <a:lnTo>
                      <a:pt x="72" y="4"/>
                    </a:lnTo>
                    <a:lnTo>
                      <a:pt x="54" y="4"/>
                    </a:lnTo>
                    <a:lnTo>
                      <a:pt x="36" y="2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183"/>
                    </a:lnTo>
                    <a:lnTo>
                      <a:pt x="19" y="183"/>
                    </a:lnTo>
                    <a:lnTo>
                      <a:pt x="36" y="183"/>
                    </a:lnTo>
                    <a:lnTo>
                      <a:pt x="54" y="183"/>
                    </a:lnTo>
                    <a:lnTo>
                      <a:pt x="72" y="181"/>
                    </a:lnTo>
                    <a:lnTo>
                      <a:pt x="88" y="181"/>
                    </a:lnTo>
                    <a:lnTo>
                      <a:pt x="106" y="179"/>
                    </a:lnTo>
                    <a:lnTo>
                      <a:pt x="125" y="179"/>
                    </a:lnTo>
                    <a:lnTo>
                      <a:pt x="143" y="176"/>
                    </a:lnTo>
                    <a:lnTo>
                      <a:pt x="143" y="7"/>
                    </a:lnTo>
                    <a:close/>
                  </a:path>
                </a:pathLst>
              </a:custGeom>
              <a:solidFill>
                <a:srgbClr val="A3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5" name="Freeform 31"/>
              <p:cNvSpPr>
                <a:spLocks/>
              </p:cNvSpPr>
              <p:nvPr/>
            </p:nvSpPr>
            <p:spPr bwMode="auto">
              <a:xfrm>
                <a:off x="4716" y="472"/>
                <a:ext cx="71" cy="88"/>
              </a:xfrm>
              <a:custGeom>
                <a:avLst/>
                <a:gdLst>
                  <a:gd name="T0" fmla="*/ 0 w 143"/>
                  <a:gd name="T1" fmla="*/ 0 h 177"/>
                  <a:gd name="T2" fmla="*/ 0 w 143"/>
                  <a:gd name="T3" fmla="*/ 0 h 177"/>
                  <a:gd name="T4" fmla="*/ 0 w 143"/>
                  <a:gd name="T5" fmla="*/ 0 h 177"/>
                  <a:gd name="T6" fmla="*/ 0 w 143"/>
                  <a:gd name="T7" fmla="*/ 0 h 177"/>
                  <a:gd name="T8" fmla="*/ 0 w 143"/>
                  <a:gd name="T9" fmla="*/ 0 h 177"/>
                  <a:gd name="T10" fmla="*/ 0 w 143"/>
                  <a:gd name="T11" fmla="*/ 0 h 177"/>
                  <a:gd name="T12" fmla="*/ 0 w 143"/>
                  <a:gd name="T13" fmla="*/ 0 h 177"/>
                  <a:gd name="T14" fmla="*/ 0 w 143"/>
                  <a:gd name="T15" fmla="*/ 0 h 177"/>
                  <a:gd name="T16" fmla="*/ 0 w 143"/>
                  <a:gd name="T17" fmla="*/ 0 h 177"/>
                  <a:gd name="T18" fmla="*/ 0 w 143"/>
                  <a:gd name="T19" fmla="*/ 0 h 177"/>
                  <a:gd name="T20" fmla="*/ 0 w 143"/>
                  <a:gd name="T21" fmla="*/ 0 h 177"/>
                  <a:gd name="T22" fmla="*/ 0 w 143"/>
                  <a:gd name="T23" fmla="*/ 0 h 177"/>
                  <a:gd name="T24" fmla="*/ 0 w 143"/>
                  <a:gd name="T25" fmla="*/ 0 h 177"/>
                  <a:gd name="T26" fmla="*/ 0 w 143"/>
                  <a:gd name="T27" fmla="*/ 0 h 177"/>
                  <a:gd name="T28" fmla="*/ 0 w 143"/>
                  <a:gd name="T29" fmla="*/ 0 h 177"/>
                  <a:gd name="T30" fmla="*/ 0 w 143"/>
                  <a:gd name="T31" fmla="*/ 0 h 177"/>
                  <a:gd name="T32" fmla="*/ 0 w 143"/>
                  <a:gd name="T33" fmla="*/ 0 h 177"/>
                  <a:gd name="T34" fmla="*/ 0 w 143"/>
                  <a:gd name="T35" fmla="*/ 0 h 177"/>
                  <a:gd name="T36" fmla="*/ 0 w 143"/>
                  <a:gd name="T37" fmla="*/ 0 h 177"/>
                  <a:gd name="T38" fmla="*/ 0 w 143"/>
                  <a:gd name="T39" fmla="*/ 0 h 177"/>
                  <a:gd name="T40" fmla="*/ 0 w 143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3"/>
                  <a:gd name="T64" fmla="*/ 0 h 177"/>
                  <a:gd name="T65" fmla="*/ 143 w 143"/>
                  <a:gd name="T66" fmla="*/ 177 h 1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3" h="177">
                    <a:moveTo>
                      <a:pt x="0" y="0"/>
                    </a:moveTo>
                    <a:lnTo>
                      <a:pt x="11" y="0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43" y="3"/>
                    </a:lnTo>
                    <a:lnTo>
                      <a:pt x="55" y="3"/>
                    </a:lnTo>
                    <a:lnTo>
                      <a:pt x="64" y="3"/>
                    </a:lnTo>
                    <a:lnTo>
                      <a:pt x="76" y="5"/>
                    </a:lnTo>
                    <a:lnTo>
                      <a:pt x="88" y="5"/>
                    </a:lnTo>
                    <a:lnTo>
                      <a:pt x="143" y="12"/>
                    </a:lnTo>
                    <a:lnTo>
                      <a:pt x="143" y="168"/>
                    </a:lnTo>
                    <a:lnTo>
                      <a:pt x="108" y="170"/>
                    </a:lnTo>
                    <a:lnTo>
                      <a:pt x="95" y="170"/>
                    </a:lnTo>
                    <a:lnTo>
                      <a:pt x="80" y="172"/>
                    </a:lnTo>
                    <a:lnTo>
                      <a:pt x="67" y="172"/>
                    </a:lnTo>
                    <a:lnTo>
                      <a:pt x="53" y="172"/>
                    </a:lnTo>
                    <a:lnTo>
                      <a:pt x="39" y="175"/>
                    </a:lnTo>
                    <a:lnTo>
                      <a:pt x="25" y="175"/>
                    </a:lnTo>
                    <a:lnTo>
                      <a:pt x="14" y="177"/>
                    </a:lnTo>
                    <a:lnTo>
                      <a:pt x="0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6" name="Freeform 32"/>
              <p:cNvSpPr>
                <a:spLocks/>
              </p:cNvSpPr>
              <p:nvPr/>
            </p:nvSpPr>
            <p:spPr bwMode="auto">
              <a:xfrm>
                <a:off x="4752" y="473"/>
                <a:ext cx="71" cy="85"/>
              </a:xfrm>
              <a:custGeom>
                <a:avLst/>
                <a:gdLst>
                  <a:gd name="T0" fmla="*/ 0 w 143"/>
                  <a:gd name="T1" fmla="*/ 0 h 169"/>
                  <a:gd name="T2" fmla="*/ 0 w 143"/>
                  <a:gd name="T3" fmla="*/ 0 h 169"/>
                  <a:gd name="T4" fmla="*/ 0 w 143"/>
                  <a:gd name="T5" fmla="*/ 0 h 169"/>
                  <a:gd name="T6" fmla="*/ 0 w 143"/>
                  <a:gd name="T7" fmla="*/ 1 h 169"/>
                  <a:gd name="T8" fmla="*/ 0 w 143"/>
                  <a:gd name="T9" fmla="*/ 1 h 169"/>
                  <a:gd name="T10" fmla="*/ 0 w 143"/>
                  <a:gd name="T11" fmla="*/ 1 h 169"/>
                  <a:gd name="T12" fmla="*/ 0 w 143"/>
                  <a:gd name="T13" fmla="*/ 1 h 169"/>
                  <a:gd name="T14" fmla="*/ 0 w 143"/>
                  <a:gd name="T15" fmla="*/ 1 h 169"/>
                  <a:gd name="T16" fmla="*/ 0 w 143"/>
                  <a:gd name="T17" fmla="*/ 1 h 169"/>
                  <a:gd name="T18" fmla="*/ 0 w 143"/>
                  <a:gd name="T19" fmla="*/ 1 h 169"/>
                  <a:gd name="T20" fmla="*/ 0 w 143"/>
                  <a:gd name="T21" fmla="*/ 1 h 169"/>
                  <a:gd name="T22" fmla="*/ 0 w 143"/>
                  <a:gd name="T23" fmla="*/ 1 h 169"/>
                  <a:gd name="T24" fmla="*/ 0 w 143"/>
                  <a:gd name="T25" fmla="*/ 0 h 1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3"/>
                  <a:gd name="T40" fmla="*/ 0 h 169"/>
                  <a:gd name="T41" fmla="*/ 143 w 143"/>
                  <a:gd name="T42" fmla="*/ 169 h 16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3" h="169">
                    <a:moveTo>
                      <a:pt x="0" y="0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7" y="2"/>
                    </a:lnTo>
                    <a:lnTo>
                      <a:pt x="143" y="14"/>
                    </a:lnTo>
                    <a:lnTo>
                      <a:pt x="143" y="160"/>
                    </a:lnTo>
                    <a:lnTo>
                      <a:pt x="37" y="167"/>
                    </a:lnTo>
                    <a:lnTo>
                      <a:pt x="28" y="167"/>
                    </a:lnTo>
                    <a:lnTo>
                      <a:pt x="20" y="167"/>
                    </a:lnTo>
                    <a:lnTo>
                      <a:pt x="9" y="169"/>
                    </a:lnTo>
                    <a:lnTo>
                      <a:pt x="0" y="1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C4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7" name="Freeform 33"/>
              <p:cNvSpPr>
                <a:spLocks/>
              </p:cNvSpPr>
              <p:nvPr/>
            </p:nvSpPr>
            <p:spPr bwMode="auto">
              <a:xfrm>
                <a:off x="4787" y="478"/>
                <a:ext cx="73" cy="77"/>
              </a:xfrm>
              <a:custGeom>
                <a:avLst/>
                <a:gdLst>
                  <a:gd name="T0" fmla="*/ 0 w 145"/>
                  <a:gd name="T1" fmla="*/ 0 h 156"/>
                  <a:gd name="T2" fmla="*/ 1 w 145"/>
                  <a:gd name="T3" fmla="*/ 0 h 156"/>
                  <a:gd name="T4" fmla="*/ 1 w 145"/>
                  <a:gd name="T5" fmla="*/ 0 h 156"/>
                  <a:gd name="T6" fmla="*/ 1 w 145"/>
                  <a:gd name="T7" fmla="*/ 0 h 156"/>
                  <a:gd name="T8" fmla="*/ 1 w 145"/>
                  <a:gd name="T9" fmla="*/ 0 h 156"/>
                  <a:gd name="T10" fmla="*/ 1 w 145"/>
                  <a:gd name="T11" fmla="*/ 0 h 156"/>
                  <a:gd name="T12" fmla="*/ 1 w 145"/>
                  <a:gd name="T13" fmla="*/ 0 h 156"/>
                  <a:gd name="T14" fmla="*/ 1 w 145"/>
                  <a:gd name="T15" fmla="*/ 0 h 156"/>
                  <a:gd name="T16" fmla="*/ 1 w 145"/>
                  <a:gd name="T17" fmla="*/ 0 h 156"/>
                  <a:gd name="T18" fmla="*/ 1 w 145"/>
                  <a:gd name="T19" fmla="*/ 0 h 156"/>
                  <a:gd name="T20" fmla="*/ 1 w 145"/>
                  <a:gd name="T21" fmla="*/ 0 h 156"/>
                  <a:gd name="T22" fmla="*/ 1 w 145"/>
                  <a:gd name="T23" fmla="*/ 0 h 156"/>
                  <a:gd name="T24" fmla="*/ 1 w 145"/>
                  <a:gd name="T25" fmla="*/ 0 h 156"/>
                  <a:gd name="T26" fmla="*/ 1 w 145"/>
                  <a:gd name="T27" fmla="*/ 0 h 156"/>
                  <a:gd name="T28" fmla="*/ 1 w 145"/>
                  <a:gd name="T29" fmla="*/ 0 h 156"/>
                  <a:gd name="T30" fmla="*/ 1 w 145"/>
                  <a:gd name="T31" fmla="*/ 0 h 156"/>
                  <a:gd name="T32" fmla="*/ 1 w 145"/>
                  <a:gd name="T33" fmla="*/ 0 h 156"/>
                  <a:gd name="T34" fmla="*/ 1 w 145"/>
                  <a:gd name="T35" fmla="*/ 0 h 156"/>
                  <a:gd name="T36" fmla="*/ 1 w 145"/>
                  <a:gd name="T37" fmla="*/ 0 h 156"/>
                  <a:gd name="T38" fmla="*/ 1 w 145"/>
                  <a:gd name="T39" fmla="*/ 0 h 156"/>
                  <a:gd name="T40" fmla="*/ 1 w 145"/>
                  <a:gd name="T41" fmla="*/ 0 h 156"/>
                  <a:gd name="T42" fmla="*/ 0 w 145"/>
                  <a:gd name="T43" fmla="*/ 0 h 156"/>
                  <a:gd name="T44" fmla="*/ 0 w 145"/>
                  <a:gd name="T45" fmla="*/ 0 h 1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5"/>
                  <a:gd name="T70" fmla="*/ 0 h 156"/>
                  <a:gd name="T71" fmla="*/ 145 w 145"/>
                  <a:gd name="T72" fmla="*/ 156 h 15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5" h="156">
                    <a:moveTo>
                      <a:pt x="0" y="0"/>
                    </a:moveTo>
                    <a:lnTo>
                      <a:pt x="106" y="10"/>
                    </a:lnTo>
                    <a:lnTo>
                      <a:pt x="126" y="10"/>
                    </a:lnTo>
                    <a:lnTo>
                      <a:pt x="131" y="10"/>
                    </a:lnTo>
                    <a:lnTo>
                      <a:pt x="131" y="15"/>
                    </a:lnTo>
                    <a:lnTo>
                      <a:pt x="136" y="13"/>
                    </a:lnTo>
                    <a:lnTo>
                      <a:pt x="136" y="10"/>
                    </a:lnTo>
                    <a:lnTo>
                      <a:pt x="133" y="10"/>
                    </a:lnTo>
                    <a:lnTo>
                      <a:pt x="136" y="10"/>
                    </a:lnTo>
                    <a:lnTo>
                      <a:pt x="136" y="15"/>
                    </a:lnTo>
                    <a:lnTo>
                      <a:pt x="145" y="15"/>
                    </a:lnTo>
                    <a:lnTo>
                      <a:pt x="145" y="149"/>
                    </a:lnTo>
                    <a:lnTo>
                      <a:pt x="140" y="149"/>
                    </a:lnTo>
                    <a:lnTo>
                      <a:pt x="136" y="149"/>
                    </a:lnTo>
                    <a:lnTo>
                      <a:pt x="131" y="149"/>
                    </a:lnTo>
                    <a:lnTo>
                      <a:pt x="126" y="149"/>
                    </a:lnTo>
                    <a:lnTo>
                      <a:pt x="0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8" name="Freeform 34"/>
              <p:cNvSpPr>
                <a:spLocks/>
              </p:cNvSpPr>
              <p:nvPr/>
            </p:nvSpPr>
            <p:spPr bwMode="auto">
              <a:xfrm>
                <a:off x="4823" y="480"/>
                <a:ext cx="71" cy="73"/>
              </a:xfrm>
              <a:custGeom>
                <a:avLst/>
                <a:gdLst>
                  <a:gd name="T0" fmla="*/ 0 w 143"/>
                  <a:gd name="T1" fmla="*/ 0 h 146"/>
                  <a:gd name="T2" fmla="*/ 0 w 143"/>
                  <a:gd name="T3" fmla="*/ 1 h 146"/>
                  <a:gd name="T4" fmla="*/ 0 w 143"/>
                  <a:gd name="T5" fmla="*/ 1 h 146"/>
                  <a:gd name="T6" fmla="*/ 0 w 143"/>
                  <a:gd name="T7" fmla="*/ 1 h 146"/>
                  <a:gd name="T8" fmla="*/ 0 w 143"/>
                  <a:gd name="T9" fmla="*/ 1 h 146"/>
                  <a:gd name="T10" fmla="*/ 0 w 143"/>
                  <a:gd name="T11" fmla="*/ 1 h 146"/>
                  <a:gd name="T12" fmla="*/ 0 w 143"/>
                  <a:gd name="T13" fmla="*/ 1 h 146"/>
                  <a:gd name="T14" fmla="*/ 0 w 143"/>
                  <a:gd name="T15" fmla="*/ 1 h 146"/>
                  <a:gd name="T16" fmla="*/ 0 w 143"/>
                  <a:gd name="T17" fmla="*/ 1 h 146"/>
                  <a:gd name="T18" fmla="*/ 0 w 143"/>
                  <a:gd name="T19" fmla="*/ 1 h 146"/>
                  <a:gd name="T20" fmla="*/ 0 w 143"/>
                  <a:gd name="T21" fmla="*/ 1 h 146"/>
                  <a:gd name="T22" fmla="*/ 0 w 143"/>
                  <a:gd name="T23" fmla="*/ 1 h 146"/>
                  <a:gd name="T24" fmla="*/ 0 w 143"/>
                  <a:gd name="T25" fmla="*/ 1 h 146"/>
                  <a:gd name="T26" fmla="*/ 0 w 143"/>
                  <a:gd name="T27" fmla="*/ 1 h 146"/>
                  <a:gd name="T28" fmla="*/ 0 w 143"/>
                  <a:gd name="T29" fmla="*/ 1 h 146"/>
                  <a:gd name="T30" fmla="*/ 0 w 143"/>
                  <a:gd name="T31" fmla="*/ 1 h 146"/>
                  <a:gd name="T32" fmla="*/ 0 w 143"/>
                  <a:gd name="T33" fmla="*/ 1 h 146"/>
                  <a:gd name="T34" fmla="*/ 0 w 143"/>
                  <a:gd name="T35" fmla="*/ 1 h 146"/>
                  <a:gd name="T36" fmla="*/ 0 w 143"/>
                  <a:gd name="T37" fmla="*/ 1 h 146"/>
                  <a:gd name="T38" fmla="*/ 0 w 143"/>
                  <a:gd name="T39" fmla="*/ 1 h 146"/>
                  <a:gd name="T40" fmla="*/ 0 w 143"/>
                  <a:gd name="T41" fmla="*/ 1 h 146"/>
                  <a:gd name="T42" fmla="*/ 0 w 143"/>
                  <a:gd name="T43" fmla="*/ 1 h 146"/>
                  <a:gd name="T44" fmla="*/ 0 w 143"/>
                  <a:gd name="T45" fmla="*/ 1 h 146"/>
                  <a:gd name="T46" fmla="*/ 0 w 143"/>
                  <a:gd name="T47" fmla="*/ 1 h 146"/>
                  <a:gd name="T48" fmla="*/ 0 w 143"/>
                  <a:gd name="T49" fmla="*/ 1 h 146"/>
                  <a:gd name="T50" fmla="*/ 0 w 143"/>
                  <a:gd name="T51" fmla="*/ 1 h 146"/>
                  <a:gd name="T52" fmla="*/ 0 w 143"/>
                  <a:gd name="T53" fmla="*/ 1 h 146"/>
                  <a:gd name="T54" fmla="*/ 0 w 143"/>
                  <a:gd name="T55" fmla="*/ 1 h 146"/>
                  <a:gd name="T56" fmla="*/ 0 w 143"/>
                  <a:gd name="T57" fmla="*/ 1 h 146"/>
                  <a:gd name="T58" fmla="*/ 0 w 143"/>
                  <a:gd name="T59" fmla="*/ 1 h 146"/>
                  <a:gd name="T60" fmla="*/ 0 w 143"/>
                  <a:gd name="T61" fmla="*/ 1 h 146"/>
                  <a:gd name="T62" fmla="*/ 0 w 143"/>
                  <a:gd name="T63" fmla="*/ 0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"/>
                  <a:gd name="T97" fmla="*/ 0 h 146"/>
                  <a:gd name="T98" fmla="*/ 143 w 143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" h="146">
                    <a:moveTo>
                      <a:pt x="0" y="0"/>
                    </a:moveTo>
                    <a:lnTo>
                      <a:pt x="35" y="5"/>
                    </a:lnTo>
                    <a:lnTo>
                      <a:pt x="55" y="5"/>
                    </a:lnTo>
                    <a:lnTo>
                      <a:pt x="60" y="5"/>
                    </a:lnTo>
                    <a:lnTo>
                      <a:pt x="60" y="10"/>
                    </a:lnTo>
                    <a:lnTo>
                      <a:pt x="65" y="8"/>
                    </a:lnTo>
                    <a:lnTo>
                      <a:pt x="65" y="5"/>
                    </a:lnTo>
                    <a:lnTo>
                      <a:pt x="62" y="5"/>
                    </a:lnTo>
                    <a:lnTo>
                      <a:pt x="65" y="5"/>
                    </a:lnTo>
                    <a:lnTo>
                      <a:pt x="65" y="10"/>
                    </a:lnTo>
                    <a:lnTo>
                      <a:pt x="78" y="10"/>
                    </a:lnTo>
                    <a:lnTo>
                      <a:pt x="112" y="15"/>
                    </a:lnTo>
                    <a:lnTo>
                      <a:pt x="119" y="17"/>
                    </a:lnTo>
                    <a:lnTo>
                      <a:pt x="126" y="17"/>
                    </a:lnTo>
                    <a:lnTo>
                      <a:pt x="134" y="17"/>
                    </a:lnTo>
                    <a:lnTo>
                      <a:pt x="143" y="19"/>
                    </a:lnTo>
                    <a:lnTo>
                      <a:pt x="143" y="141"/>
                    </a:lnTo>
                    <a:lnTo>
                      <a:pt x="131" y="141"/>
                    </a:lnTo>
                    <a:lnTo>
                      <a:pt x="119" y="141"/>
                    </a:lnTo>
                    <a:lnTo>
                      <a:pt x="107" y="141"/>
                    </a:lnTo>
                    <a:lnTo>
                      <a:pt x="98" y="141"/>
                    </a:lnTo>
                    <a:lnTo>
                      <a:pt x="88" y="144"/>
                    </a:lnTo>
                    <a:lnTo>
                      <a:pt x="78" y="144"/>
                    </a:lnTo>
                    <a:lnTo>
                      <a:pt x="67" y="144"/>
                    </a:lnTo>
                    <a:lnTo>
                      <a:pt x="55" y="144"/>
                    </a:lnTo>
                    <a:lnTo>
                      <a:pt x="0" y="1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1CE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09" name="Freeform 35"/>
              <p:cNvSpPr>
                <a:spLocks/>
              </p:cNvSpPr>
              <p:nvPr/>
            </p:nvSpPr>
            <p:spPr bwMode="auto">
              <a:xfrm>
                <a:off x="4860" y="485"/>
                <a:ext cx="70" cy="67"/>
              </a:xfrm>
              <a:custGeom>
                <a:avLst/>
                <a:gdLst>
                  <a:gd name="T0" fmla="*/ 0 w 139"/>
                  <a:gd name="T1" fmla="*/ 0 h 134"/>
                  <a:gd name="T2" fmla="*/ 1 w 139"/>
                  <a:gd name="T3" fmla="*/ 0 h 134"/>
                  <a:gd name="T4" fmla="*/ 1 w 139"/>
                  <a:gd name="T5" fmla="*/ 1 h 134"/>
                  <a:gd name="T6" fmla="*/ 1 w 139"/>
                  <a:gd name="T7" fmla="*/ 1 h 134"/>
                  <a:gd name="T8" fmla="*/ 1 w 139"/>
                  <a:gd name="T9" fmla="*/ 1 h 134"/>
                  <a:gd name="T10" fmla="*/ 1 w 139"/>
                  <a:gd name="T11" fmla="*/ 1 h 134"/>
                  <a:gd name="T12" fmla="*/ 1 w 139"/>
                  <a:gd name="T13" fmla="*/ 1 h 134"/>
                  <a:gd name="T14" fmla="*/ 1 w 139"/>
                  <a:gd name="T15" fmla="*/ 1 h 134"/>
                  <a:gd name="T16" fmla="*/ 1 w 139"/>
                  <a:gd name="T17" fmla="*/ 1 h 134"/>
                  <a:gd name="T18" fmla="*/ 1 w 139"/>
                  <a:gd name="T19" fmla="*/ 1 h 134"/>
                  <a:gd name="T20" fmla="*/ 1 w 139"/>
                  <a:gd name="T21" fmla="*/ 1 h 134"/>
                  <a:gd name="T22" fmla="*/ 1 w 139"/>
                  <a:gd name="T23" fmla="*/ 1 h 134"/>
                  <a:gd name="T24" fmla="*/ 1 w 139"/>
                  <a:gd name="T25" fmla="*/ 1 h 134"/>
                  <a:gd name="T26" fmla="*/ 1 w 139"/>
                  <a:gd name="T27" fmla="*/ 1 h 134"/>
                  <a:gd name="T28" fmla="*/ 1 w 139"/>
                  <a:gd name="T29" fmla="*/ 1 h 134"/>
                  <a:gd name="T30" fmla="*/ 1 w 139"/>
                  <a:gd name="T31" fmla="*/ 1 h 134"/>
                  <a:gd name="T32" fmla="*/ 1 w 139"/>
                  <a:gd name="T33" fmla="*/ 1 h 134"/>
                  <a:gd name="T34" fmla="*/ 1 w 139"/>
                  <a:gd name="T35" fmla="*/ 1 h 134"/>
                  <a:gd name="T36" fmla="*/ 1 w 139"/>
                  <a:gd name="T37" fmla="*/ 1 h 134"/>
                  <a:gd name="T38" fmla="*/ 1 w 139"/>
                  <a:gd name="T39" fmla="*/ 1 h 134"/>
                  <a:gd name="T40" fmla="*/ 1 w 139"/>
                  <a:gd name="T41" fmla="*/ 1 h 134"/>
                  <a:gd name="T42" fmla="*/ 1 w 139"/>
                  <a:gd name="T43" fmla="*/ 1 h 134"/>
                  <a:gd name="T44" fmla="*/ 1 w 139"/>
                  <a:gd name="T45" fmla="*/ 1 h 134"/>
                  <a:gd name="T46" fmla="*/ 1 w 139"/>
                  <a:gd name="T47" fmla="*/ 1 h 134"/>
                  <a:gd name="T48" fmla="*/ 0 w 139"/>
                  <a:gd name="T49" fmla="*/ 1 h 134"/>
                  <a:gd name="T50" fmla="*/ 0 w 139"/>
                  <a:gd name="T51" fmla="*/ 0 h 13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9"/>
                  <a:gd name="T79" fmla="*/ 0 h 134"/>
                  <a:gd name="T80" fmla="*/ 139 w 139"/>
                  <a:gd name="T81" fmla="*/ 134 h 13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9" h="134">
                    <a:moveTo>
                      <a:pt x="0" y="0"/>
                    </a:moveTo>
                    <a:lnTo>
                      <a:pt x="4" y="0"/>
                    </a:lnTo>
                    <a:lnTo>
                      <a:pt x="38" y="5"/>
                    </a:lnTo>
                    <a:lnTo>
                      <a:pt x="47" y="7"/>
                    </a:lnTo>
                    <a:lnTo>
                      <a:pt x="57" y="7"/>
                    </a:lnTo>
                    <a:lnTo>
                      <a:pt x="67" y="9"/>
                    </a:lnTo>
                    <a:lnTo>
                      <a:pt x="76" y="12"/>
                    </a:lnTo>
                    <a:lnTo>
                      <a:pt x="87" y="14"/>
                    </a:lnTo>
                    <a:lnTo>
                      <a:pt x="97" y="14"/>
                    </a:lnTo>
                    <a:lnTo>
                      <a:pt x="108" y="16"/>
                    </a:lnTo>
                    <a:lnTo>
                      <a:pt x="117" y="18"/>
                    </a:lnTo>
                    <a:lnTo>
                      <a:pt x="123" y="21"/>
                    </a:lnTo>
                    <a:lnTo>
                      <a:pt x="128" y="21"/>
                    </a:lnTo>
                    <a:lnTo>
                      <a:pt x="135" y="21"/>
                    </a:lnTo>
                    <a:lnTo>
                      <a:pt x="139" y="23"/>
                    </a:lnTo>
                    <a:lnTo>
                      <a:pt x="139" y="129"/>
                    </a:lnTo>
                    <a:lnTo>
                      <a:pt x="121" y="129"/>
                    </a:lnTo>
                    <a:lnTo>
                      <a:pt x="103" y="129"/>
                    </a:lnTo>
                    <a:lnTo>
                      <a:pt x="87" y="131"/>
                    </a:lnTo>
                    <a:lnTo>
                      <a:pt x="69" y="131"/>
                    </a:lnTo>
                    <a:lnTo>
                      <a:pt x="49" y="131"/>
                    </a:lnTo>
                    <a:lnTo>
                      <a:pt x="33" y="134"/>
                    </a:lnTo>
                    <a:lnTo>
                      <a:pt x="16" y="134"/>
                    </a:lnTo>
                    <a:lnTo>
                      <a:pt x="0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6D3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0" name="Freeform 36"/>
              <p:cNvSpPr>
                <a:spLocks/>
              </p:cNvSpPr>
              <p:nvPr/>
            </p:nvSpPr>
            <p:spPr bwMode="auto">
              <a:xfrm>
                <a:off x="4894" y="490"/>
                <a:ext cx="72" cy="61"/>
              </a:xfrm>
              <a:custGeom>
                <a:avLst/>
                <a:gdLst>
                  <a:gd name="T0" fmla="*/ 0 w 143"/>
                  <a:gd name="T1" fmla="*/ 0 h 122"/>
                  <a:gd name="T2" fmla="*/ 1 w 143"/>
                  <a:gd name="T3" fmla="*/ 1 h 122"/>
                  <a:gd name="T4" fmla="*/ 1 w 143"/>
                  <a:gd name="T5" fmla="*/ 1 h 122"/>
                  <a:gd name="T6" fmla="*/ 1 w 143"/>
                  <a:gd name="T7" fmla="*/ 1 h 122"/>
                  <a:gd name="T8" fmla="*/ 1 w 143"/>
                  <a:gd name="T9" fmla="*/ 1 h 122"/>
                  <a:gd name="T10" fmla="*/ 1 w 143"/>
                  <a:gd name="T11" fmla="*/ 1 h 122"/>
                  <a:gd name="T12" fmla="*/ 1 w 143"/>
                  <a:gd name="T13" fmla="*/ 1 h 122"/>
                  <a:gd name="T14" fmla="*/ 1 w 143"/>
                  <a:gd name="T15" fmla="*/ 1 h 122"/>
                  <a:gd name="T16" fmla="*/ 1 w 143"/>
                  <a:gd name="T17" fmla="*/ 1 h 122"/>
                  <a:gd name="T18" fmla="*/ 1 w 143"/>
                  <a:gd name="T19" fmla="*/ 1 h 122"/>
                  <a:gd name="T20" fmla="*/ 1 w 143"/>
                  <a:gd name="T21" fmla="*/ 1 h 122"/>
                  <a:gd name="T22" fmla="*/ 1 w 143"/>
                  <a:gd name="T23" fmla="*/ 1 h 122"/>
                  <a:gd name="T24" fmla="*/ 1 w 143"/>
                  <a:gd name="T25" fmla="*/ 1 h 122"/>
                  <a:gd name="T26" fmla="*/ 1 w 143"/>
                  <a:gd name="T27" fmla="*/ 1 h 122"/>
                  <a:gd name="T28" fmla="*/ 1 w 143"/>
                  <a:gd name="T29" fmla="*/ 1 h 122"/>
                  <a:gd name="T30" fmla="*/ 1 w 143"/>
                  <a:gd name="T31" fmla="*/ 1 h 122"/>
                  <a:gd name="T32" fmla="*/ 1 w 143"/>
                  <a:gd name="T33" fmla="*/ 1 h 122"/>
                  <a:gd name="T34" fmla="*/ 1 w 143"/>
                  <a:gd name="T35" fmla="*/ 1 h 122"/>
                  <a:gd name="T36" fmla="*/ 1 w 143"/>
                  <a:gd name="T37" fmla="*/ 1 h 122"/>
                  <a:gd name="T38" fmla="*/ 1 w 143"/>
                  <a:gd name="T39" fmla="*/ 1 h 122"/>
                  <a:gd name="T40" fmla="*/ 1 w 143"/>
                  <a:gd name="T41" fmla="*/ 1 h 122"/>
                  <a:gd name="T42" fmla="*/ 1 w 143"/>
                  <a:gd name="T43" fmla="*/ 1 h 122"/>
                  <a:gd name="T44" fmla="*/ 1 w 143"/>
                  <a:gd name="T45" fmla="*/ 1 h 122"/>
                  <a:gd name="T46" fmla="*/ 1 w 143"/>
                  <a:gd name="T47" fmla="*/ 1 h 122"/>
                  <a:gd name="T48" fmla="*/ 1 w 143"/>
                  <a:gd name="T49" fmla="*/ 1 h 122"/>
                  <a:gd name="T50" fmla="*/ 1 w 143"/>
                  <a:gd name="T51" fmla="*/ 1 h 122"/>
                  <a:gd name="T52" fmla="*/ 1 w 143"/>
                  <a:gd name="T53" fmla="*/ 1 h 122"/>
                  <a:gd name="T54" fmla="*/ 1 w 143"/>
                  <a:gd name="T55" fmla="*/ 1 h 122"/>
                  <a:gd name="T56" fmla="*/ 1 w 143"/>
                  <a:gd name="T57" fmla="*/ 1 h 122"/>
                  <a:gd name="T58" fmla="*/ 0 w 143"/>
                  <a:gd name="T59" fmla="*/ 1 h 122"/>
                  <a:gd name="T60" fmla="*/ 0 w 143"/>
                  <a:gd name="T61" fmla="*/ 0 h 1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3"/>
                  <a:gd name="T94" fmla="*/ 0 h 122"/>
                  <a:gd name="T95" fmla="*/ 143 w 143"/>
                  <a:gd name="T96" fmla="*/ 122 h 1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3" h="122">
                    <a:moveTo>
                      <a:pt x="0" y="0"/>
                    </a:moveTo>
                    <a:lnTo>
                      <a:pt x="11" y="3"/>
                    </a:lnTo>
                    <a:lnTo>
                      <a:pt x="25" y="5"/>
                    </a:lnTo>
                    <a:lnTo>
                      <a:pt x="37" y="7"/>
                    </a:lnTo>
                    <a:lnTo>
                      <a:pt x="48" y="9"/>
                    </a:lnTo>
                    <a:lnTo>
                      <a:pt x="59" y="12"/>
                    </a:lnTo>
                    <a:lnTo>
                      <a:pt x="70" y="14"/>
                    </a:lnTo>
                    <a:lnTo>
                      <a:pt x="82" y="16"/>
                    </a:lnTo>
                    <a:lnTo>
                      <a:pt x="95" y="19"/>
                    </a:lnTo>
                    <a:lnTo>
                      <a:pt x="107" y="21"/>
                    </a:lnTo>
                    <a:lnTo>
                      <a:pt x="117" y="23"/>
                    </a:lnTo>
                    <a:lnTo>
                      <a:pt x="131" y="26"/>
                    </a:lnTo>
                    <a:lnTo>
                      <a:pt x="143" y="28"/>
                    </a:lnTo>
                    <a:lnTo>
                      <a:pt x="143" y="120"/>
                    </a:lnTo>
                    <a:lnTo>
                      <a:pt x="134" y="120"/>
                    </a:lnTo>
                    <a:lnTo>
                      <a:pt x="124" y="120"/>
                    </a:lnTo>
                    <a:lnTo>
                      <a:pt x="117" y="120"/>
                    </a:lnTo>
                    <a:lnTo>
                      <a:pt x="107" y="120"/>
                    </a:lnTo>
                    <a:lnTo>
                      <a:pt x="98" y="120"/>
                    </a:lnTo>
                    <a:lnTo>
                      <a:pt x="89" y="120"/>
                    </a:lnTo>
                    <a:lnTo>
                      <a:pt x="79" y="120"/>
                    </a:lnTo>
                    <a:lnTo>
                      <a:pt x="70" y="120"/>
                    </a:lnTo>
                    <a:lnTo>
                      <a:pt x="61" y="120"/>
                    </a:lnTo>
                    <a:lnTo>
                      <a:pt x="52" y="120"/>
                    </a:lnTo>
                    <a:lnTo>
                      <a:pt x="44" y="120"/>
                    </a:lnTo>
                    <a:lnTo>
                      <a:pt x="37" y="120"/>
                    </a:lnTo>
                    <a:lnTo>
                      <a:pt x="28" y="120"/>
                    </a:lnTo>
                    <a:lnTo>
                      <a:pt x="18" y="120"/>
                    </a:lnTo>
                    <a:lnTo>
                      <a:pt x="9" y="122"/>
                    </a:lnTo>
                    <a:lnTo>
                      <a:pt x="0" y="1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1" name="Freeform 37"/>
              <p:cNvSpPr>
                <a:spLocks/>
              </p:cNvSpPr>
              <p:nvPr/>
            </p:nvSpPr>
            <p:spPr bwMode="auto">
              <a:xfrm>
                <a:off x="4930" y="497"/>
                <a:ext cx="71" cy="53"/>
              </a:xfrm>
              <a:custGeom>
                <a:avLst/>
                <a:gdLst>
                  <a:gd name="T0" fmla="*/ 0 w 143"/>
                  <a:gd name="T1" fmla="*/ 0 h 106"/>
                  <a:gd name="T2" fmla="*/ 0 w 143"/>
                  <a:gd name="T3" fmla="*/ 1 h 106"/>
                  <a:gd name="T4" fmla="*/ 0 w 143"/>
                  <a:gd name="T5" fmla="*/ 1 h 106"/>
                  <a:gd name="T6" fmla="*/ 0 w 143"/>
                  <a:gd name="T7" fmla="*/ 1 h 106"/>
                  <a:gd name="T8" fmla="*/ 0 w 143"/>
                  <a:gd name="T9" fmla="*/ 1 h 106"/>
                  <a:gd name="T10" fmla="*/ 0 w 143"/>
                  <a:gd name="T11" fmla="*/ 1 h 106"/>
                  <a:gd name="T12" fmla="*/ 0 w 143"/>
                  <a:gd name="T13" fmla="*/ 1 h 106"/>
                  <a:gd name="T14" fmla="*/ 0 w 143"/>
                  <a:gd name="T15" fmla="*/ 1 h 106"/>
                  <a:gd name="T16" fmla="*/ 0 w 143"/>
                  <a:gd name="T17" fmla="*/ 1 h 106"/>
                  <a:gd name="T18" fmla="*/ 0 w 143"/>
                  <a:gd name="T19" fmla="*/ 1 h 106"/>
                  <a:gd name="T20" fmla="*/ 0 w 143"/>
                  <a:gd name="T21" fmla="*/ 1 h 106"/>
                  <a:gd name="T22" fmla="*/ 0 w 143"/>
                  <a:gd name="T23" fmla="*/ 1 h 106"/>
                  <a:gd name="T24" fmla="*/ 0 w 143"/>
                  <a:gd name="T25" fmla="*/ 1 h 106"/>
                  <a:gd name="T26" fmla="*/ 0 w 143"/>
                  <a:gd name="T27" fmla="*/ 1 h 106"/>
                  <a:gd name="T28" fmla="*/ 0 w 143"/>
                  <a:gd name="T29" fmla="*/ 1 h 106"/>
                  <a:gd name="T30" fmla="*/ 0 w 143"/>
                  <a:gd name="T31" fmla="*/ 1 h 106"/>
                  <a:gd name="T32" fmla="*/ 0 w 143"/>
                  <a:gd name="T33" fmla="*/ 1 h 106"/>
                  <a:gd name="T34" fmla="*/ 0 w 143"/>
                  <a:gd name="T35" fmla="*/ 1 h 106"/>
                  <a:gd name="T36" fmla="*/ 0 w 143"/>
                  <a:gd name="T37" fmla="*/ 1 h 106"/>
                  <a:gd name="T38" fmla="*/ 0 w 143"/>
                  <a:gd name="T39" fmla="*/ 1 h 106"/>
                  <a:gd name="T40" fmla="*/ 0 w 143"/>
                  <a:gd name="T41" fmla="*/ 1 h 106"/>
                  <a:gd name="T42" fmla="*/ 0 w 143"/>
                  <a:gd name="T43" fmla="*/ 1 h 106"/>
                  <a:gd name="T44" fmla="*/ 0 w 143"/>
                  <a:gd name="T45" fmla="*/ 1 h 106"/>
                  <a:gd name="T46" fmla="*/ 0 w 143"/>
                  <a:gd name="T47" fmla="*/ 1 h 106"/>
                  <a:gd name="T48" fmla="*/ 0 w 143"/>
                  <a:gd name="T49" fmla="*/ 1 h 106"/>
                  <a:gd name="T50" fmla="*/ 0 w 143"/>
                  <a:gd name="T51" fmla="*/ 1 h 106"/>
                  <a:gd name="T52" fmla="*/ 0 w 143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3"/>
                  <a:gd name="T82" fmla="*/ 0 h 106"/>
                  <a:gd name="T83" fmla="*/ 143 w 143"/>
                  <a:gd name="T84" fmla="*/ 106 h 1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3" h="106">
                    <a:moveTo>
                      <a:pt x="0" y="0"/>
                    </a:moveTo>
                    <a:lnTo>
                      <a:pt x="16" y="2"/>
                    </a:lnTo>
                    <a:lnTo>
                      <a:pt x="32" y="5"/>
                    </a:lnTo>
                    <a:lnTo>
                      <a:pt x="47" y="9"/>
                    </a:lnTo>
                    <a:lnTo>
                      <a:pt x="61" y="12"/>
                    </a:lnTo>
                    <a:lnTo>
                      <a:pt x="77" y="14"/>
                    </a:lnTo>
                    <a:lnTo>
                      <a:pt x="92" y="18"/>
                    </a:lnTo>
                    <a:lnTo>
                      <a:pt x="106" y="21"/>
                    </a:lnTo>
                    <a:lnTo>
                      <a:pt x="122" y="23"/>
                    </a:lnTo>
                    <a:lnTo>
                      <a:pt x="127" y="23"/>
                    </a:lnTo>
                    <a:lnTo>
                      <a:pt x="134" y="25"/>
                    </a:lnTo>
                    <a:lnTo>
                      <a:pt x="138" y="25"/>
                    </a:lnTo>
                    <a:lnTo>
                      <a:pt x="143" y="28"/>
                    </a:lnTo>
                    <a:lnTo>
                      <a:pt x="143" y="106"/>
                    </a:lnTo>
                    <a:lnTo>
                      <a:pt x="141" y="106"/>
                    </a:lnTo>
                    <a:lnTo>
                      <a:pt x="122" y="106"/>
                    </a:lnTo>
                    <a:lnTo>
                      <a:pt x="106" y="106"/>
                    </a:lnTo>
                    <a:lnTo>
                      <a:pt x="88" y="106"/>
                    </a:lnTo>
                    <a:lnTo>
                      <a:pt x="70" y="106"/>
                    </a:lnTo>
                    <a:lnTo>
                      <a:pt x="52" y="106"/>
                    </a:lnTo>
                    <a:lnTo>
                      <a:pt x="35" y="106"/>
                    </a:lnTo>
                    <a:lnTo>
                      <a:pt x="19" y="106"/>
                    </a:lnTo>
                    <a:lnTo>
                      <a:pt x="0" y="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2" name="Freeform 38"/>
              <p:cNvSpPr>
                <a:spLocks/>
              </p:cNvSpPr>
              <p:nvPr/>
            </p:nvSpPr>
            <p:spPr bwMode="auto">
              <a:xfrm>
                <a:off x="4966" y="503"/>
                <a:ext cx="72" cy="48"/>
              </a:xfrm>
              <a:custGeom>
                <a:avLst/>
                <a:gdLst>
                  <a:gd name="T0" fmla="*/ 0 w 144"/>
                  <a:gd name="T1" fmla="*/ 0 h 94"/>
                  <a:gd name="T2" fmla="*/ 1 w 144"/>
                  <a:gd name="T3" fmla="*/ 1 h 94"/>
                  <a:gd name="T4" fmla="*/ 1 w 144"/>
                  <a:gd name="T5" fmla="*/ 1 h 94"/>
                  <a:gd name="T6" fmla="*/ 1 w 144"/>
                  <a:gd name="T7" fmla="*/ 1 h 94"/>
                  <a:gd name="T8" fmla="*/ 1 w 144"/>
                  <a:gd name="T9" fmla="*/ 1 h 94"/>
                  <a:gd name="T10" fmla="*/ 1 w 144"/>
                  <a:gd name="T11" fmla="*/ 1 h 94"/>
                  <a:gd name="T12" fmla="*/ 1 w 144"/>
                  <a:gd name="T13" fmla="*/ 1 h 94"/>
                  <a:gd name="T14" fmla="*/ 1 w 144"/>
                  <a:gd name="T15" fmla="*/ 1 h 94"/>
                  <a:gd name="T16" fmla="*/ 1 w 144"/>
                  <a:gd name="T17" fmla="*/ 1 h 94"/>
                  <a:gd name="T18" fmla="*/ 1 w 144"/>
                  <a:gd name="T19" fmla="*/ 1 h 94"/>
                  <a:gd name="T20" fmla="*/ 1 w 144"/>
                  <a:gd name="T21" fmla="*/ 1 h 94"/>
                  <a:gd name="T22" fmla="*/ 1 w 144"/>
                  <a:gd name="T23" fmla="*/ 1 h 94"/>
                  <a:gd name="T24" fmla="*/ 1 w 144"/>
                  <a:gd name="T25" fmla="*/ 1 h 94"/>
                  <a:gd name="T26" fmla="*/ 1 w 144"/>
                  <a:gd name="T27" fmla="*/ 1 h 94"/>
                  <a:gd name="T28" fmla="*/ 1 w 144"/>
                  <a:gd name="T29" fmla="*/ 1 h 94"/>
                  <a:gd name="T30" fmla="*/ 1 w 144"/>
                  <a:gd name="T31" fmla="*/ 1 h 94"/>
                  <a:gd name="T32" fmla="*/ 1 w 144"/>
                  <a:gd name="T33" fmla="*/ 1 h 94"/>
                  <a:gd name="T34" fmla="*/ 1 w 144"/>
                  <a:gd name="T35" fmla="*/ 1 h 94"/>
                  <a:gd name="T36" fmla="*/ 1 w 144"/>
                  <a:gd name="T37" fmla="*/ 1 h 94"/>
                  <a:gd name="T38" fmla="*/ 1 w 144"/>
                  <a:gd name="T39" fmla="*/ 1 h 94"/>
                  <a:gd name="T40" fmla="*/ 1 w 144"/>
                  <a:gd name="T41" fmla="*/ 1 h 94"/>
                  <a:gd name="T42" fmla="*/ 1 w 144"/>
                  <a:gd name="T43" fmla="*/ 1 h 94"/>
                  <a:gd name="T44" fmla="*/ 1 w 144"/>
                  <a:gd name="T45" fmla="*/ 1 h 94"/>
                  <a:gd name="T46" fmla="*/ 1 w 144"/>
                  <a:gd name="T47" fmla="*/ 1 h 94"/>
                  <a:gd name="T48" fmla="*/ 1 w 144"/>
                  <a:gd name="T49" fmla="*/ 1 h 94"/>
                  <a:gd name="T50" fmla="*/ 1 w 144"/>
                  <a:gd name="T51" fmla="*/ 1 h 94"/>
                  <a:gd name="T52" fmla="*/ 1 w 144"/>
                  <a:gd name="T53" fmla="*/ 1 h 94"/>
                  <a:gd name="T54" fmla="*/ 1 w 144"/>
                  <a:gd name="T55" fmla="*/ 1 h 94"/>
                  <a:gd name="T56" fmla="*/ 1 w 144"/>
                  <a:gd name="T57" fmla="*/ 1 h 94"/>
                  <a:gd name="T58" fmla="*/ 0 w 144"/>
                  <a:gd name="T59" fmla="*/ 1 h 94"/>
                  <a:gd name="T60" fmla="*/ 0 w 144"/>
                  <a:gd name="T61" fmla="*/ 0 h 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4"/>
                  <a:gd name="T94" fmla="*/ 0 h 94"/>
                  <a:gd name="T95" fmla="*/ 144 w 144"/>
                  <a:gd name="T96" fmla="*/ 94 h 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4" h="94">
                    <a:moveTo>
                      <a:pt x="0" y="0"/>
                    </a:moveTo>
                    <a:lnTo>
                      <a:pt x="11" y="2"/>
                    </a:lnTo>
                    <a:lnTo>
                      <a:pt x="24" y="4"/>
                    </a:lnTo>
                    <a:lnTo>
                      <a:pt x="38" y="7"/>
                    </a:lnTo>
                    <a:lnTo>
                      <a:pt x="49" y="9"/>
                    </a:lnTo>
                    <a:lnTo>
                      <a:pt x="61" y="11"/>
                    </a:lnTo>
                    <a:lnTo>
                      <a:pt x="72" y="14"/>
                    </a:lnTo>
                    <a:lnTo>
                      <a:pt x="84" y="16"/>
                    </a:lnTo>
                    <a:lnTo>
                      <a:pt x="98" y="18"/>
                    </a:lnTo>
                    <a:lnTo>
                      <a:pt x="110" y="21"/>
                    </a:lnTo>
                    <a:lnTo>
                      <a:pt x="121" y="23"/>
                    </a:lnTo>
                    <a:lnTo>
                      <a:pt x="132" y="28"/>
                    </a:lnTo>
                    <a:lnTo>
                      <a:pt x="144" y="30"/>
                    </a:lnTo>
                    <a:lnTo>
                      <a:pt x="144" y="94"/>
                    </a:lnTo>
                    <a:lnTo>
                      <a:pt x="135" y="94"/>
                    </a:lnTo>
                    <a:lnTo>
                      <a:pt x="125" y="94"/>
                    </a:lnTo>
                    <a:lnTo>
                      <a:pt x="116" y="94"/>
                    </a:lnTo>
                    <a:lnTo>
                      <a:pt x="108" y="92"/>
                    </a:lnTo>
                    <a:lnTo>
                      <a:pt x="98" y="92"/>
                    </a:lnTo>
                    <a:lnTo>
                      <a:pt x="88" y="92"/>
                    </a:lnTo>
                    <a:lnTo>
                      <a:pt x="77" y="92"/>
                    </a:lnTo>
                    <a:lnTo>
                      <a:pt x="68" y="92"/>
                    </a:lnTo>
                    <a:lnTo>
                      <a:pt x="61" y="92"/>
                    </a:lnTo>
                    <a:lnTo>
                      <a:pt x="52" y="92"/>
                    </a:lnTo>
                    <a:lnTo>
                      <a:pt x="42" y="92"/>
                    </a:lnTo>
                    <a:lnTo>
                      <a:pt x="33" y="92"/>
                    </a:lnTo>
                    <a:lnTo>
                      <a:pt x="26" y="92"/>
                    </a:lnTo>
                    <a:lnTo>
                      <a:pt x="17" y="92"/>
                    </a:lnTo>
                    <a:lnTo>
                      <a:pt x="9" y="92"/>
                    </a:ln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>
                <a:off x="5001" y="510"/>
                <a:ext cx="71" cy="43"/>
              </a:xfrm>
              <a:custGeom>
                <a:avLst/>
                <a:gdLst>
                  <a:gd name="T0" fmla="*/ 0 w 143"/>
                  <a:gd name="T1" fmla="*/ 0 h 85"/>
                  <a:gd name="T2" fmla="*/ 0 w 143"/>
                  <a:gd name="T3" fmla="*/ 1 h 85"/>
                  <a:gd name="T4" fmla="*/ 0 w 143"/>
                  <a:gd name="T5" fmla="*/ 1 h 85"/>
                  <a:gd name="T6" fmla="*/ 0 w 143"/>
                  <a:gd name="T7" fmla="*/ 1 h 85"/>
                  <a:gd name="T8" fmla="*/ 0 w 143"/>
                  <a:gd name="T9" fmla="*/ 1 h 85"/>
                  <a:gd name="T10" fmla="*/ 0 w 143"/>
                  <a:gd name="T11" fmla="*/ 1 h 85"/>
                  <a:gd name="T12" fmla="*/ 0 w 143"/>
                  <a:gd name="T13" fmla="*/ 1 h 85"/>
                  <a:gd name="T14" fmla="*/ 0 w 143"/>
                  <a:gd name="T15" fmla="*/ 1 h 85"/>
                  <a:gd name="T16" fmla="*/ 0 w 143"/>
                  <a:gd name="T17" fmla="*/ 1 h 85"/>
                  <a:gd name="T18" fmla="*/ 0 w 143"/>
                  <a:gd name="T19" fmla="*/ 1 h 85"/>
                  <a:gd name="T20" fmla="*/ 0 w 143"/>
                  <a:gd name="T21" fmla="*/ 1 h 85"/>
                  <a:gd name="T22" fmla="*/ 0 w 143"/>
                  <a:gd name="T23" fmla="*/ 1 h 85"/>
                  <a:gd name="T24" fmla="*/ 0 w 143"/>
                  <a:gd name="T25" fmla="*/ 1 h 85"/>
                  <a:gd name="T26" fmla="*/ 0 w 143"/>
                  <a:gd name="T27" fmla="*/ 1 h 85"/>
                  <a:gd name="T28" fmla="*/ 0 w 143"/>
                  <a:gd name="T29" fmla="*/ 1 h 85"/>
                  <a:gd name="T30" fmla="*/ 0 w 143"/>
                  <a:gd name="T31" fmla="*/ 1 h 85"/>
                  <a:gd name="T32" fmla="*/ 0 w 143"/>
                  <a:gd name="T33" fmla="*/ 1 h 85"/>
                  <a:gd name="T34" fmla="*/ 0 w 143"/>
                  <a:gd name="T35" fmla="*/ 1 h 85"/>
                  <a:gd name="T36" fmla="*/ 0 w 143"/>
                  <a:gd name="T37" fmla="*/ 1 h 85"/>
                  <a:gd name="T38" fmla="*/ 0 w 143"/>
                  <a:gd name="T39" fmla="*/ 1 h 85"/>
                  <a:gd name="T40" fmla="*/ 0 w 143"/>
                  <a:gd name="T41" fmla="*/ 1 h 85"/>
                  <a:gd name="T42" fmla="*/ 0 w 143"/>
                  <a:gd name="T43" fmla="*/ 1 h 85"/>
                  <a:gd name="T44" fmla="*/ 0 w 143"/>
                  <a:gd name="T45" fmla="*/ 1 h 85"/>
                  <a:gd name="T46" fmla="*/ 0 w 143"/>
                  <a:gd name="T47" fmla="*/ 1 h 85"/>
                  <a:gd name="T48" fmla="*/ 0 w 143"/>
                  <a:gd name="T49" fmla="*/ 1 h 85"/>
                  <a:gd name="T50" fmla="*/ 0 w 143"/>
                  <a:gd name="T51" fmla="*/ 1 h 85"/>
                  <a:gd name="T52" fmla="*/ 0 w 143"/>
                  <a:gd name="T53" fmla="*/ 0 h 8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3"/>
                  <a:gd name="T82" fmla="*/ 0 h 85"/>
                  <a:gd name="T83" fmla="*/ 143 w 143"/>
                  <a:gd name="T84" fmla="*/ 85 h 8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3" h="85">
                    <a:moveTo>
                      <a:pt x="0" y="0"/>
                    </a:moveTo>
                    <a:lnTo>
                      <a:pt x="14" y="2"/>
                    </a:lnTo>
                    <a:lnTo>
                      <a:pt x="30" y="4"/>
                    </a:lnTo>
                    <a:lnTo>
                      <a:pt x="45" y="9"/>
                    </a:lnTo>
                    <a:lnTo>
                      <a:pt x="60" y="11"/>
                    </a:lnTo>
                    <a:lnTo>
                      <a:pt x="74" y="16"/>
                    </a:lnTo>
                    <a:lnTo>
                      <a:pt x="85" y="18"/>
                    </a:lnTo>
                    <a:lnTo>
                      <a:pt x="101" y="22"/>
                    </a:lnTo>
                    <a:lnTo>
                      <a:pt x="115" y="24"/>
                    </a:lnTo>
                    <a:lnTo>
                      <a:pt x="122" y="26"/>
                    </a:lnTo>
                    <a:lnTo>
                      <a:pt x="129" y="29"/>
                    </a:lnTo>
                    <a:lnTo>
                      <a:pt x="136" y="33"/>
                    </a:lnTo>
                    <a:lnTo>
                      <a:pt x="143" y="35"/>
                    </a:lnTo>
                    <a:lnTo>
                      <a:pt x="143" y="85"/>
                    </a:lnTo>
                    <a:lnTo>
                      <a:pt x="141" y="83"/>
                    </a:lnTo>
                    <a:lnTo>
                      <a:pt x="136" y="83"/>
                    </a:lnTo>
                    <a:lnTo>
                      <a:pt x="134" y="83"/>
                    </a:lnTo>
                    <a:lnTo>
                      <a:pt x="129" y="83"/>
                    </a:lnTo>
                    <a:lnTo>
                      <a:pt x="113" y="83"/>
                    </a:lnTo>
                    <a:lnTo>
                      <a:pt x="97" y="83"/>
                    </a:lnTo>
                    <a:lnTo>
                      <a:pt x="81" y="80"/>
                    </a:lnTo>
                    <a:lnTo>
                      <a:pt x="67" y="80"/>
                    </a:lnTo>
                    <a:lnTo>
                      <a:pt x="51" y="80"/>
                    </a:lnTo>
                    <a:lnTo>
                      <a:pt x="36" y="78"/>
                    </a:lnTo>
                    <a:lnTo>
                      <a:pt x="16" y="78"/>
                    </a:lnTo>
                    <a:lnTo>
                      <a:pt x="0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>
                <a:off x="5038" y="518"/>
                <a:ext cx="71" cy="37"/>
              </a:xfrm>
              <a:custGeom>
                <a:avLst/>
                <a:gdLst>
                  <a:gd name="T0" fmla="*/ 0 w 143"/>
                  <a:gd name="T1" fmla="*/ 0 h 74"/>
                  <a:gd name="T2" fmla="*/ 0 w 143"/>
                  <a:gd name="T3" fmla="*/ 1 h 74"/>
                  <a:gd name="T4" fmla="*/ 0 w 143"/>
                  <a:gd name="T5" fmla="*/ 1 h 74"/>
                  <a:gd name="T6" fmla="*/ 0 w 143"/>
                  <a:gd name="T7" fmla="*/ 1 h 74"/>
                  <a:gd name="T8" fmla="*/ 0 w 143"/>
                  <a:gd name="T9" fmla="*/ 1 h 74"/>
                  <a:gd name="T10" fmla="*/ 0 w 143"/>
                  <a:gd name="T11" fmla="*/ 1 h 74"/>
                  <a:gd name="T12" fmla="*/ 0 w 143"/>
                  <a:gd name="T13" fmla="*/ 1 h 74"/>
                  <a:gd name="T14" fmla="*/ 0 w 143"/>
                  <a:gd name="T15" fmla="*/ 1 h 74"/>
                  <a:gd name="T16" fmla="*/ 0 w 143"/>
                  <a:gd name="T17" fmla="*/ 1 h 74"/>
                  <a:gd name="T18" fmla="*/ 0 w 143"/>
                  <a:gd name="T19" fmla="*/ 1 h 74"/>
                  <a:gd name="T20" fmla="*/ 0 w 143"/>
                  <a:gd name="T21" fmla="*/ 1 h 74"/>
                  <a:gd name="T22" fmla="*/ 0 w 143"/>
                  <a:gd name="T23" fmla="*/ 1 h 74"/>
                  <a:gd name="T24" fmla="*/ 0 w 143"/>
                  <a:gd name="T25" fmla="*/ 1 h 74"/>
                  <a:gd name="T26" fmla="*/ 0 w 143"/>
                  <a:gd name="T27" fmla="*/ 1 h 74"/>
                  <a:gd name="T28" fmla="*/ 0 w 143"/>
                  <a:gd name="T29" fmla="*/ 1 h 74"/>
                  <a:gd name="T30" fmla="*/ 0 w 143"/>
                  <a:gd name="T31" fmla="*/ 1 h 74"/>
                  <a:gd name="T32" fmla="*/ 0 w 143"/>
                  <a:gd name="T33" fmla="*/ 1 h 74"/>
                  <a:gd name="T34" fmla="*/ 0 w 143"/>
                  <a:gd name="T35" fmla="*/ 1 h 74"/>
                  <a:gd name="T36" fmla="*/ 0 w 143"/>
                  <a:gd name="T37" fmla="*/ 1 h 74"/>
                  <a:gd name="T38" fmla="*/ 0 w 143"/>
                  <a:gd name="T39" fmla="*/ 1 h 74"/>
                  <a:gd name="T40" fmla="*/ 0 w 143"/>
                  <a:gd name="T41" fmla="*/ 1 h 74"/>
                  <a:gd name="T42" fmla="*/ 0 w 143"/>
                  <a:gd name="T43" fmla="*/ 1 h 74"/>
                  <a:gd name="T44" fmla="*/ 0 w 143"/>
                  <a:gd name="T45" fmla="*/ 1 h 74"/>
                  <a:gd name="T46" fmla="*/ 0 w 143"/>
                  <a:gd name="T47" fmla="*/ 1 h 74"/>
                  <a:gd name="T48" fmla="*/ 0 w 143"/>
                  <a:gd name="T49" fmla="*/ 1 h 74"/>
                  <a:gd name="T50" fmla="*/ 0 w 143"/>
                  <a:gd name="T51" fmla="*/ 1 h 74"/>
                  <a:gd name="T52" fmla="*/ 0 w 143"/>
                  <a:gd name="T53" fmla="*/ 0 h 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3"/>
                  <a:gd name="T82" fmla="*/ 0 h 74"/>
                  <a:gd name="T83" fmla="*/ 143 w 143"/>
                  <a:gd name="T84" fmla="*/ 74 h 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3" h="74">
                    <a:moveTo>
                      <a:pt x="0" y="0"/>
                    </a:moveTo>
                    <a:lnTo>
                      <a:pt x="9" y="2"/>
                    </a:lnTo>
                    <a:lnTo>
                      <a:pt x="20" y="4"/>
                    </a:lnTo>
                    <a:lnTo>
                      <a:pt x="32" y="6"/>
                    </a:lnTo>
                    <a:lnTo>
                      <a:pt x="41" y="8"/>
                    </a:lnTo>
                    <a:lnTo>
                      <a:pt x="53" y="13"/>
                    </a:lnTo>
                    <a:lnTo>
                      <a:pt x="67" y="17"/>
                    </a:lnTo>
                    <a:lnTo>
                      <a:pt x="77" y="22"/>
                    </a:lnTo>
                    <a:lnTo>
                      <a:pt x="92" y="26"/>
                    </a:lnTo>
                    <a:lnTo>
                      <a:pt x="103" y="31"/>
                    </a:lnTo>
                    <a:lnTo>
                      <a:pt x="117" y="33"/>
                    </a:lnTo>
                    <a:lnTo>
                      <a:pt x="129" y="38"/>
                    </a:lnTo>
                    <a:lnTo>
                      <a:pt x="143" y="42"/>
                    </a:lnTo>
                    <a:lnTo>
                      <a:pt x="143" y="74"/>
                    </a:lnTo>
                    <a:lnTo>
                      <a:pt x="131" y="74"/>
                    </a:lnTo>
                    <a:lnTo>
                      <a:pt x="120" y="71"/>
                    </a:lnTo>
                    <a:lnTo>
                      <a:pt x="110" y="71"/>
                    </a:lnTo>
                    <a:lnTo>
                      <a:pt x="99" y="69"/>
                    </a:lnTo>
                    <a:lnTo>
                      <a:pt x="87" y="69"/>
                    </a:lnTo>
                    <a:lnTo>
                      <a:pt x="77" y="69"/>
                    </a:lnTo>
                    <a:lnTo>
                      <a:pt x="67" y="67"/>
                    </a:lnTo>
                    <a:lnTo>
                      <a:pt x="55" y="67"/>
                    </a:lnTo>
                    <a:lnTo>
                      <a:pt x="41" y="67"/>
                    </a:lnTo>
                    <a:lnTo>
                      <a:pt x="27" y="67"/>
                    </a:lnTo>
                    <a:lnTo>
                      <a:pt x="11" y="67"/>
                    </a:lnTo>
                    <a:lnTo>
                      <a:pt x="0" y="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>
                <a:off x="5072" y="528"/>
                <a:ext cx="71" cy="33"/>
              </a:xfrm>
              <a:custGeom>
                <a:avLst/>
                <a:gdLst>
                  <a:gd name="T0" fmla="*/ 0 w 142"/>
                  <a:gd name="T1" fmla="*/ 0 h 66"/>
                  <a:gd name="T2" fmla="*/ 1 w 142"/>
                  <a:gd name="T3" fmla="*/ 1 h 66"/>
                  <a:gd name="T4" fmla="*/ 1 w 142"/>
                  <a:gd name="T5" fmla="*/ 1 h 66"/>
                  <a:gd name="T6" fmla="*/ 1 w 142"/>
                  <a:gd name="T7" fmla="*/ 1 h 66"/>
                  <a:gd name="T8" fmla="*/ 1 w 142"/>
                  <a:gd name="T9" fmla="*/ 1 h 66"/>
                  <a:gd name="T10" fmla="*/ 1 w 142"/>
                  <a:gd name="T11" fmla="*/ 1 h 66"/>
                  <a:gd name="T12" fmla="*/ 1 w 142"/>
                  <a:gd name="T13" fmla="*/ 1 h 66"/>
                  <a:gd name="T14" fmla="*/ 1 w 142"/>
                  <a:gd name="T15" fmla="*/ 1 h 66"/>
                  <a:gd name="T16" fmla="*/ 1 w 142"/>
                  <a:gd name="T17" fmla="*/ 1 h 66"/>
                  <a:gd name="T18" fmla="*/ 1 w 142"/>
                  <a:gd name="T19" fmla="*/ 1 h 66"/>
                  <a:gd name="T20" fmla="*/ 1 w 142"/>
                  <a:gd name="T21" fmla="*/ 1 h 66"/>
                  <a:gd name="T22" fmla="*/ 1 w 142"/>
                  <a:gd name="T23" fmla="*/ 1 h 66"/>
                  <a:gd name="T24" fmla="*/ 1 w 142"/>
                  <a:gd name="T25" fmla="*/ 1 h 66"/>
                  <a:gd name="T26" fmla="*/ 1 w 142"/>
                  <a:gd name="T27" fmla="*/ 1 h 66"/>
                  <a:gd name="T28" fmla="*/ 1 w 142"/>
                  <a:gd name="T29" fmla="*/ 1 h 66"/>
                  <a:gd name="T30" fmla="*/ 1 w 142"/>
                  <a:gd name="T31" fmla="*/ 1 h 66"/>
                  <a:gd name="T32" fmla="*/ 1 w 142"/>
                  <a:gd name="T33" fmla="*/ 1 h 66"/>
                  <a:gd name="T34" fmla="*/ 1 w 142"/>
                  <a:gd name="T35" fmla="*/ 1 h 66"/>
                  <a:gd name="T36" fmla="*/ 1 w 142"/>
                  <a:gd name="T37" fmla="*/ 1 h 66"/>
                  <a:gd name="T38" fmla="*/ 1 w 142"/>
                  <a:gd name="T39" fmla="*/ 1 h 66"/>
                  <a:gd name="T40" fmla="*/ 1 w 142"/>
                  <a:gd name="T41" fmla="*/ 1 h 66"/>
                  <a:gd name="T42" fmla="*/ 1 w 142"/>
                  <a:gd name="T43" fmla="*/ 1 h 66"/>
                  <a:gd name="T44" fmla="*/ 1 w 142"/>
                  <a:gd name="T45" fmla="*/ 1 h 66"/>
                  <a:gd name="T46" fmla="*/ 1 w 142"/>
                  <a:gd name="T47" fmla="*/ 1 h 66"/>
                  <a:gd name="T48" fmla="*/ 1 w 142"/>
                  <a:gd name="T49" fmla="*/ 1 h 66"/>
                  <a:gd name="T50" fmla="*/ 0 w 142"/>
                  <a:gd name="T51" fmla="*/ 1 h 66"/>
                  <a:gd name="T52" fmla="*/ 0 w 142"/>
                  <a:gd name="T53" fmla="*/ 0 h 6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66"/>
                  <a:gd name="T83" fmla="*/ 142 w 142"/>
                  <a:gd name="T84" fmla="*/ 66 h 6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66">
                    <a:moveTo>
                      <a:pt x="0" y="0"/>
                    </a:moveTo>
                    <a:lnTo>
                      <a:pt x="13" y="5"/>
                    </a:lnTo>
                    <a:lnTo>
                      <a:pt x="25" y="7"/>
                    </a:lnTo>
                    <a:lnTo>
                      <a:pt x="39" y="12"/>
                    </a:lnTo>
                    <a:lnTo>
                      <a:pt x="53" y="17"/>
                    </a:lnTo>
                    <a:lnTo>
                      <a:pt x="64" y="19"/>
                    </a:lnTo>
                    <a:lnTo>
                      <a:pt x="78" y="23"/>
                    </a:lnTo>
                    <a:lnTo>
                      <a:pt x="90" y="28"/>
                    </a:lnTo>
                    <a:lnTo>
                      <a:pt x="104" y="33"/>
                    </a:lnTo>
                    <a:lnTo>
                      <a:pt x="112" y="38"/>
                    </a:lnTo>
                    <a:lnTo>
                      <a:pt x="121" y="41"/>
                    </a:lnTo>
                    <a:lnTo>
                      <a:pt x="132" y="45"/>
                    </a:lnTo>
                    <a:lnTo>
                      <a:pt x="142" y="50"/>
                    </a:lnTo>
                    <a:lnTo>
                      <a:pt x="142" y="66"/>
                    </a:lnTo>
                    <a:lnTo>
                      <a:pt x="132" y="64"/>
                    </a:lnTo>
                    <a:lnTo>
                      <a:pt x="123" y="62"/>
                    </a:lnTo>
                    <a:lnTo>
                      <a:pt x="114" y="59"/>
                    </a:lnTo>
                    <a:lnTo>
                      <a:pt x="108" y="57"/>
                    </a:lnTo>
                    <a:lnTo>
                      <a:pt x="94" y="55"/>
                    </a:lnTo>
                    <a:lnTo>
                      <a:pt x="81" y="55"/>
                    </a:lnTo>
                    <a:lnTo>
                      <a:pt x="67" y="52"/>
                    </a:lnTo>
                    <a:lnTo>
                      <a:pt x="53" y="52"/>
                    </a:lnTo>
                    <a:lnTo>
                      <a:pt x="39" y="52"/>
                    </a:lnTo>
                    <a:lnTo>
                      <a:pt x="28" y="52"/>
                    </a:lnTo>
                    <a:lnTo>
                      <a:pt x="13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F4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>
                <a:off x="5109" y="540"/>
                <a:ext cx="71" cy="27"/>
              </a:xfrm>
              <a:custGeom>
                <a:avLst/>
                <a:gdLst>
                  <a:gd name="T0" fmla="*/ 0 w 141"/>
                  <a:gd name="T1" fmla="*/ 0 h 55"/>
                  <a:gd name="T2" fmla="*/ 1 w 141"/>
                  <a:gd name="T3" fmla="*/ 0 h 55"/>
                  <a:gd name="T4" fmla="*/ 1 w 141"/>
                  <a:gd name="T5" fmla="*/ 0 h 55"/>
                  <a:gd name="T6" fmla="*/ 1 w 141"/>
                  <a:gd name="T7" fmla="*/ 0 h 55"/>
                  <a:gd name="T8" fmla="*/ 1 w 141"/>
                  <a:gd name="T9" fmla="*/ 0 h 55"/>
                  <a:gd name="T10" fmla="*/ 1 w 141"/>
                  <a:gd name="T11" fmla="*/ 0 h 55"/>
                  <a:gd name="T12" fmla="*/ 1 w 141"/>
                  <a:gd name="T13" fmla="*/ 0 h 55"/>
                  <a:gd name="T14" fmla="*/ 1 w 141"/>
                  <a:gd name="T15" fmla="*/ 0 h 55"/>
                  <a:gd name="T16" fmla="*/ 1 w 141"/>
                  <a:gd name="T17" fmla="*/ 0 h 55"/>
                  <a:gd name="T18" fmla="*/ 1 w 141"/>
                  <a:gd name="T19" fmla="*/ 0 h 55"/>
                  <a:gd name="T20" fmla="*/ 1 w 141"/>
                  <a:gd name="T21" fmla="*/ 0 h 55"/>
                  <a:gd name="T22" fmla="*/ 1 w 141"/>
                  <a:gd name="T23" fmla="*/ 0 h 55"/>
                  <a:gd name="T24" fmla="*/ 1 w 141"/>
                  <a:gd name="T25" fmla="*/ 0 h 55"/>
                  <a:gd name="T26" fmla="*/ 1 w 141"/>
                  <a:gd name="T27" fmla="*/ 0 h 55"/>
                  <a:gd name="T28" fmla="*/ 1 w 141"/>
                  <a:gd name="T29" fmla="*/ 0 h 55"/>
                  <a:gd name="T30" fmla="*/ 1 w 141"/>
                  <a:gd name="T31" fmla="*/ 0 h 55"/>
                  <a:gd name="T32" fmla="*/ 1 w 141"/>
                  <a:gd name="T33" fmla="*/ 0 h 55"/>
                  <a:gd name="T34" fmla="*/ 1 w 141"/>
                  <a:gd name="T35" fmla="*/ 0 h 55"/>
                  <a:gd name="T36" fmla="*/ 1 w 141"/>
                  <a:gd name="T37" fmla="*/ 0 h 55"/>
                  <a:gd name="T38" fmla="*/ 1 w 141"/>
                  <a:gd name="T39" fmla="*/ 0 h 55"/>
                  <a:gd name="T40" fmla="*/ 1 w 141"/>
                  <a:gd name="T41" fmla="*/ 0 h 55"/>
                  <a:gd name="T42" fmla="*/ 1 w 141"/>
                  <a:gd name="T43" fmla="*/ 0 h 55"/>
                  <a:gd name="T44" fmla="*/ 1 w 141"/>
                  <a:gd name="T45" fmla="*/ 0 h 55"/>
                  <a:gd name="T46" fmla="*/ 1 w 141"/>
                  <a:gd name="T47" fmla="*/ 0 h 55"/>
                  <a:gd name="T48" fmla="*/ 0 w 141"/>
                  <a:gd name="T49" fmla="*/ 0 h 55"/>
                  <a:gd name="T50" fmla="*/ 0 w 141"/>
                  <a:gd name="T51" fmla="*/ 0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41"/>
                  <a:gd name="T79" fmla="*/ 0 h 55"/>
                  <a:gd name="T80" fmla="*/ 141 w 141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41" h="55">
                    <a:moveTo>
                      <a:pt x="0" y="0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20" y="7"/>
                    </a:lnTo>
                    <a:lnTo>
                      <a:pt x="30" y="10"/>
                    </a:lnTo>
                    <a:lnTo>
                      <a:pt x="40" y="15"/>
                    </a:lnTo>
                    <a:lnTo>
                      <a:pt x="54" y="22"/>
                    </a:lnTo>
                    <a:lnTo>
                      <a:pt x="70" y="27"/>
                    </a:lnTo>
                    <a:lnTo>
                      <a:pt x="85" y="32"/>
                    </a:lnTo>
                    <a:lnTo>
                      <a:pt x="99" y="39"/>
                    </a:lnTo>
                    <a:lnTo>
                      <a:pt x="115" y="43"/>
                    </a:lnTo>
                    <a:lnTo>
                      <a:pt x="129" y="50"/>
                    </a:lnTo>
                    <a:lnTo>
                      <a:pt x="141" y="55"/>
                    </a:lnTo>
                    <a:lnTo>
                      <a:pt x="129" y="55"/>
                    </a:lnTo>
                    <a:lnTo>
                      <a:pt x="115" y="50"/>
                    </a:lnTo>
                    <a:lnTo>
                      <a:pt x="101" y="48"/>
                    </a:lnTo>
                    <a:lnTo>
                      <a:pt x="87" y="45"/>
                    </a:lnTo>
                    <a:lnTo>
                      <a:pt x="73" y="43"/>
                    </a:lnTo>
                    <a:lnTo>
                      <a:pt x="58" y="41"/>
                    </a:lnTo>
                    <a:lnTo>
                      <a:pt x="45" y="36"/>
                    </a:lnTo>
                    <a:lnTo>
                      <a:pt x="34" y="34"/>
                    </a:lnTo>
                    <a:lnTo>
                      <a:pt x="25" y="32"/>
                    </a:lnTo>
                    <a:lnTo>
                      <a:pt x="16" y="32"/>
                    </a:lnTo>
                    <a:lnTo>
                      <a:pt x="9" y="32"/>
                    </a:ln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F9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  <p:sp>
            <p:nvSpPr>
              <p:cNvPr id="117" name="Freeform 43"/>
              <p:cNvSpPr>
                <a:spLocks/>
              </p:cNvSpPr>
              <p:nvPr/>
            </p:nvSpPr>
            <p:spPr bwMode="auto">
              <a:xfrm>
                <a:off x="5143" y="553"/>
                <a:ext cx="37" cy="14"/>
              </a:xfrm>
              <a:custGeom>
                <a:avLst/>
                <a:gdLst>
                  <a:gd name="T0" fmla="*/ 0 w 73"/>
                  <a:gd name="T1" fmla="*/ 0 h 28"/>
                  <a:gd name="T2" fmla="*/ 1 w 73"/>
                  <a:gd name="T3" fmla="*/ 1 h 28"/>
                  <a:gd name="T4" fmla="*/ 1 w 73"/>
                  <a:gd name="T5" fmla="*/ 1 h 28"/>
                  <a:gd name="T6" fmla="*/ 1 w 73"/>
                  <a:gd name="T7" fmla="*/ 1 h 28"/>
                  <a:gd name="T8" fmla="*/ 1 w 73"/>
                  <a:gd name="T9" fmla="*/ 1 h 28"/>
                  <a:gd name="T10" fmla="*/ 1 w 73"/>
                  <a:gd name="T11" fmla="*/ 1 h 28"/>
                  <a:gd name="T12" fmla="*/ 1 w 73"/>
                  <a:gd name="T13" fmla="*/ 1 h 28"/>
                  <a:gd name="T14" fmla="*/ 1 w 73"/>
                  <a:gd name="T15" fmla="*/ 1 h 28"/>
                  <a:gd name="T16" fmla="*/ 1 w 73"/>
                  <a:gd name="T17" fmla="*/ 1 h 28"/>
                  <a:gd name="T18" fmla="*/ 1 w 73"/>
                  <a:gd name="T19" fmla="*/ 1 h 28"/>
                  <a:gd name="T20" fmla="*/ 1 w 73"/>
                  <a:gd name="T21" fmla="*/ 1 h 28"/>
                  <a:gd name="T22" fmla="*/ 1 w 73"/>
                  <a:gd name="T23" fmla="*/ 1 h 28"/>
                  <a:gd name="T24" fmla="*/ 1 w 73"/>
                  <a:gd name="T25" fmla="*/ 1 h 28"/>
                  <a:gd name="T26" fmla="*/ 1 w 73"/>
                  <a:gd name="T27" fmla="*/ 1 h 28"/>
                  <a:gd name="T28" fmla="*/ 1 w 73"/>
                  <a:gd name="T29" fmla="*/ 1 h 28"/>
                  <a:gd name="T30" fmla="*/ 1 w 73"/>
                  <a:gd name="T31" fmla="*/ 1 h 28"/>
                  <a:gd name="T32" fmla="*/ 0 w 73"/>
                  <a:gd name="T33" fmla="*/ 1 h 28"/>
                  <a:gd name="T34" fmla="*/ 0 w 73"/>
                  <a:gd name="T35" fmla="*/ 0 h 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28"/>
                  <a:gd name="T56" fmla="*/ 73 w 73"/>
                  <a:gd name="T57" fmla="*/ 28 h 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28">
                    <a:moveTo>
                      <a:pt x="0" y="0"/>
                    </a:moveTo>
                    <a:lnTo>
                      <a:pt x="10" y="5"/>
                    </a:lnTo>
                    <a:lnTo>
                      <a:pt x="19" y="7"/>
                    </a:lnTo>
                    <a:lnTo>
                      <a:pt x="28" y="12"/>
                    </a:lnTo>
                    <a:lnTo>
                      <a:pt x="38" y="14"/>
                    </a:lnTo>
                    <a:lnTo>
                      <a:pt x="47" y="18"/>
                    </a:lnTo>
                    <a:lnTo>
                      <a:pt x="56" y="21"/>
                    </a:lnTo>
                    <a:lnTo>
                      <a:pt x="65" y="25"/>
                    </a:lnTo>
                    <a:lnTo>
                      <a:pt x="73" y="28"/>
                    </a:lnTo>
                    <a:lnTo>
                      <a:pt x="65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9" y="18"/>
                    </a:lnTo>
                    <a:lnTo>
                      <a:pt x="10" y="18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/>
                </a:endParaRPr>
              </a:p>
            </p:txBody>
          </p:sp>
        </p:grpSp>
      </p:grpSp>
      <p:grpSp>
        <p:nvGrpSpPr>
          <p:cNvPr id="25" name="132 Grupo"/>
          <p:cNvGrpSpPr/>
          <p:nvPr/>
        </p:nvGrpSpPr>
        <p:grpSpPr>
          <a:xfrm>
            <a:off x="7031571" y="2143116"/>
            <a:ext cx="2041023" cy="2714644"/>
            <a:chOff x="7031571" y="2143116"/>
            <a:chExt cx="2041023" cy="2714644"/>
          </a:xfrm>
        </p:grpSpPr>
        <p:grpSp>
          <p:nvGrpSpPr>
            <p:cNvPr id="26" name="118 Grupo"/>
            <p:cNvGrpSpPr/>
            <p:nvPr/>
          </p:nvGrpSpPr>
          <p:grpSpPr>
            <a:xfrm>
              <a:off x="7031571" y="2571744"/>
              <a:ext cx="1826709" cy="2286016"/>
              <a:chOff x="6960133" y="2643182"/>
              <a:chExt cx="1826709" cy="228601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7" name="82 Grupo"/>
              <p:cNvGrpSpPr/>
              <p:nvPr/>
            </p:nvGrpSpPr>
            <p:grpSpPr>
              <a:xfrm>
                <a:off x="6960133" y="2643182"/>
                <a:ext cx="1826709" cy="2286016"/>
                <a:chOff x="6888695" y="2884540"/>
                <a:chExt cx="2398213" cy="1973220"/>
              </a:xfrm>
            </p:grpSpPr>
            <p:sp>
              <p:nvSpPr>
                <p:cNvPr id="73" name="Line 4"/>
                <p:cNvSpPr>
                  <a:spLocks noChangeShapeType="1"/>
                </p:cNvSpPr>
                <p:nvPr/>
              </p:nvSpPr>
              <p:spPr bwMode="auto">
                <a:xfrm>
                  <a:off x="6888695" y="4012094"/>
                  <a:ext cx="239821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Line 6"/>
                <p:cNvSpPr>
                  <a:spLocks noChangeShapeType="1"/>
                </p:cNvSpPr>
                <p:nvPr/>
              </p:nvSpPr>
              <p:spPr bwMode="auto">
                <a:xfrm>
                  <a:off x="7261750" y="2884540"/>
                  <a:ext cx="0" cy="197322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 rot="235354">
                <a:off x="7286789" y="2772031"/>
                <a:ext cx="1039756" cy="1916842"/>
              </a:xfrm>
              <a:custGeom>
                <a:avLst/>
                <a:gdLst/>
                <a:ahLst/>
                <a:cxnLst>
                  <a:cxn ang="0">
                    <a:pos x="8" y="912"/>
                  </a:cxn>
                  <a:cxn ang="0">
                    <a:pos x="104" y="48"/>
                  </a:cxn>
                  <a:cxn ang="0">
                    <a:pos x="440" y="624"/>
                  </a:cxn>
                  <a:cxn ang="0">
                    <a:pos x="776" y="912"/>
                  </a:cxn>
                  <a:cxn ang="0">
                    <a:pos x="680" y="1344"/>
                  </a:cxn>
                  <a:cxn ang="0">
                    <a:pos x="440" y="1440"/>
                  </a:cxn>
                  <a:cxn ang="0">
                    <a:pos x="152" y="1392"/>
                  </a:cxn>
                  <a:cxn ang="0">
                    <a:pos x="8" y="912"/>
                  </a:cxn>
                </a:cxnLst>
                <a:rect l="0" t="0" r="r" b="b"/>
                <a:pathLst>
                  <a:path w="816" h="1480">
                    <a:moveTo>
                      <a:pt x="8" y="912"/>
                    </a:moveTo>
                    <a:cubicBezTo>
                      <a:pt x="0" y="688"/>
                      <a:pt x="32" y="96"/>
                      <a:pt x="104" y="48"/>
                    </a:cubicBezTo>
                    <a:cubicBezTo>
                      <a:pt x="176" y="0"/>
                      <a:pt x="328" y="480"/>
                      <a:pt x="440" y="624"/>
                    </a:cubicBezTo>
                    <a:cubicBezTo>
                      <a:pt x="552" y="768"/>
                      <a:pt x="736" y="792"/>
                      <a:pt x="776" y="912"/>
                    </a:cubicBezTo>
                    <a:cubicBezTo>
                      <a:pt x="816" y="1032"/>
                      <a:pt x="736" y="1256"/>
                      <a:pt x="680" y="1344"/>
                    </a:cubicBezTo>
                    <a:cubicBezTo>
                      <a:pt x="624" y="1432"/>
                      <a:pt x="528" y="1432"/>
                      <a:pt x="440" y="1440"/>
                    </a:cubicBezTo>
                    <a:cubicBezTo>
                      <a:pt x="352" y="1448"/>
                      <a:pt x="224" y="1480"/>
                      <a:pt x="152" y="1392"/>
                    </a:cubicBezTo>
                    <a:cubicBezTo>
                      <a:pt x="80" y="1304"/>
                      <a:pt x="16" y="1136"/>
                      <a:pt x="8" y="91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86" name="Freeform 7"/>
              <p:cNvSpPr>
                <a:spLocks/>
              </p:cNvSpPr>
              <p:nvPr/>
            </p:nvSpPr>
            <p:spPr bwMode="auto">
              <a:xfrm rot="235354">
                <a:off x="7259614" y="3105295"/>
                <a:ext cx="1024629" cy="1333373"/>
              </a:xfrm>
              <a:custGeom>
                <a:avLst/>
                <a:gdLst/>
                <a:ahLst/>
                <a:cxnLst>
                  <a:cxn ang="0">
                    <a:pos x="8" y="912"/>
                  </a:cxn>
                  <a:cxn ang="0">
                    <a:pos x="104" y="48"/>
                  </a:cxn>
                  <a:cxn ang="0">
                    <a:pos x="440" y="624"/>
                  </a:cxn>
                  <a:cxn ang="0">
                    <a:pos x="776" y="912"/>
                  </a:cxn>
                  <a:cxn ang="0">
                    <a:pos x="680" y="1344"/>
                  </a:cxn>
                  <a:cxn ang="0">
                    <a:pos x="440" y="1440"/>
                  </a:cxn>
                  <a:cxn ang="0">
                    <a:pos x="152" y="1392"/>
                  </a:cxn>
                  <a:cxn ang="0">
                    <a:pos x="8" y="912"/>
                  </a:cxn>
                </a:cxnLst>
                <a:rect l="0" t="0" r="r" b="b"/>
                <a:pathLst>
                  <a:path w="816" h="1480">
                    <a:moveTo>
                      <a:pt x="8" y="912"/>
                    </a:moveTo>
                    <a:cubicBezTo>
                      <a:pt x="0" y="688"/>
                      <a:pt x="32" y="96"/>
                      <a:pt x="104" y="48"/>
                    </a:cubicBezTo>
                    <a:cubicBezTo>
                      <a:pt x="176" y="0"/>
                      <a:pt x="328" y="480"/>
                      <a:pt x="440" y="624"/>
                    </a:cubicBezTo>
                    <a:cubicBezTo>
                      <a:pt x="552" y="768"/>
                      <a:pt x="736" y="792"/>
                      <a:pt x="776" y="912"/>
                    </a:cubicBezTo>
                    <a:cubicBezTo>
                      <a:pt x="816" y="1032"/>
                      <a:pt x="736" y="1256"/>
                      <a:pt x="680" y="1344"/>
                    </a:cubicBezTo>
                    <a:cubicBezTo>
                      <a:pt x="624" y="1432"/>
                      <a:pt x="528" y="1432"/>
                      <a:pt x="440" y="1440"/>
                    </a:cubicBezTo>
                    <a:cubicBezTo>
                      <a:pt x="352" y="1448"/>
                      <a:pt x="224" y="1480"/>
                      <a:pt x="152" y="1392"/>
                    </a:cubicBezTo>
                    <a:cubicBezTo>
                      <a:pt x="80" y="1304"/>
                      <a:pt x="16" y="1136"/>
                      <a:pt x="8" y="91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119" name="Text Box 5"/>
            <p:cNvSpPr txBox="1">
              <a:spLocks noChangeArrowheads="1"/>
            </p:cNvSpPr>
            <p:nvPr/>
          </p:nvSpPr>
          <p:spPr bwMode="auto">
            <a:xfrm>
              <a:off x="8307641" y="4071942"/>
              <a:ext cx="7649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Volumen</a:t>
              </a: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32" name="Text Box 8"/>
            <p:cNvSpPr txBox="1">
              <a:spLocks noChangeArrowheads="1"/>
            </p:cNvSpPr>
            <p:nvPr/>
          </p:nvSpPr>
          <p:spPr bwMode="auto">
            <a:xfrm>
              <a:off x="7284649" y="2143116"/>
              <a:ext cx="50206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Flujo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Narrow" pitchFamily="34" charset="0"/>
                </a:rPr>
                <a:t>L/S</a:t>
              </a:r>
              <a:endParaRPr kumimoji="0" lang="es-E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grpSp>
        <p:nvGrpSpPr>
          <p:cNvPr id="133" name="132 Grupo"/>
          <p:cNvGrpSpPr/>
          <p:nvPr/>
        </p:nvGrpSpPr>
        <p:grpSpPr>
          <a:xfrm>
            <a:off x="940739" y="2546237"/>
            <a:ext cx="929937" cy="2382961"/>
            <a:chOff x="1071540" y="2214553"/>
            <a:chExt cx="1143009" cy="2928959"/>
          </a:xfrm>
        </p:grpSpPr>
        <p:sp>
          <p:nvSpPr>
            <p:cNvPr id="134" name="133 Pentágono"/>
            <p:cNvSpPr/>
            <p:nvPr/>
          </p:nvSpPr>
          <p:spPr>
            <a:xfrm rot="16200000">
              <a:off x="107125" y="3178968"/>
              <a:ext cx="2928959" cy="1000130"/>
            </a:xfrm>
            <a:prstGeom prst="homePlate">
              <a:avLst>
                <a:gd name="adj" fmla="val 64554"/>
              </a:avLst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5" name="134 Pentágono"/>
            <p:cNvSpPr/>
            <p:nvPr/>
          </p:nvSpPr>
          <p:spPr>
            <a:xfrm rot="16200000">
              <a:off x="607195" y="3536158"/>
              <a:ext cx="2071700" cy="1143008"/>
            </a:xfrm>
            <a:prstGeom prst="homePlate">
              <a:avLst>
                <a:gd name="adj" fmla="val 80308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1" name="150 Grupo"/>
          <p:cNvGrpSpPr/>
          <p:nvPr/>
        </p:nvGrpSpPr>
        <p:grpSpPr>
          <a:xfrm>
            <a:off x="369869" y="2546238"/>
            <a:ext cx="1558925" cy="2382960"/>
            <a:chOff x="369869" y="2546238"/>
            <a:chExt cx="1558925" cy="2382960"/>
          </a:xfrm>
        </p:grpSpPr>
        <p:grpSp>
          <p:nvGrpSpPr>
            <p:cNvPr id="136" name="135 Grupo"/>
            <p:cNvGrpSpPr/>
            <p:nvPr/>
          </p:nvGrpSpPr>
          <p:grpSpPr>
            <a:xfrm>
              <a:off x="369869" y="3071810"/>
              <a:ext cx="591061" cy="1857388"/>
              <a:chOff x="369869" y="2968531"/>
              <a:chExt cx="521770" cy="2159240"/>
            </a:xfrm>
          </p:grpSpPr>
          <p:sp>
            <p:nvSpPr>
              <p:cNvPr id="137" name="Rectangle 11"/>
              <p:cNvSpPr>
                <a:spLocks noChangeArrowheads="1"/>
              </p:cNvSpPr>
              <p:nvPr/>
            </p:nvSpPr>
            <p:spPr bwMode="auto">
              <a:xfrm>
                <a:off x="369869" y="4004063"/>
                <a:ext cx="521770" cy="1123708"/>
              </a:xfrm>
              <a:prstGeom prst="rect">
                <a:avLst/>
              </a:prstGeom>
              <a:gradFill>
                <a:gsLst>
                  <a:gs pos="0">
                    <a:srgbClr val="FF9999">
                      <a:gamma/>
                      <a:shade val="46275"/>
                      <a:invGamma/>
                    </a:srgbClr>
                  </a:gs>
                  <a:gs pos="50000">
                    <a:srgbClr val="FF9999"/>
                  </a:gs>
                  <a:gs pos="100000">
                    <a:srgbClr val="FF99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40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Rectangle 12"/>
              <p:cNvSpPr>
                <a:spLocks noChangeArrowheads="1"/>
              </p:cNvSpPr>
              <p:nvPr/>
            </p:nvSpPr>
            <p:spPr bwMode="auto">
              <a:xfrm>
                <a:off x="369869" y="3663010"/>
                <a:ext cx="521770" cy="341053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40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Rectangle 13"/>
              <p:cNvSpPr>
                <a:spLocks noChangeArrowheads="1"/>
              </p:cNvSpPr>
              <p:nvPr/>
            </p:nvSpPr>
            <p:spPr bwMode="auto">
              <a:xfrm>
                <a:off x="369869" y="2968531"/>
                <a:ext cx="521770" cy="694479"/>
              </a:xfrm>
              <a:prstGeom prst="rect">
                <a:avLst/>
              </a:prstGeom>
              <a:gradFill rotWithShape="1">
                <a:gsLst>
                  <a:gs pos="0">
                    <a:srgbClr val="99FF66">
                      <a:gamma/>
                      <a:shade val="46275"/>
                      <a:invGamma/>
                    </a:srgbClr>
                  </a:gs>
                  <a:gs pos="50000">
                    <a:srgbClr val="99FF66"/>
                  </a:gs>
                  <a:gs pos="100000">
                    <a:srgbClr val="99FF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40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0" name="Text Box 22"/>
              <p:cNvSpPr txBox="1">
                <a:spLocks noChangeArrowheads="1"/>
              </p:cNvSpPr>
              <p:nvPr/>
            </p:nvSpPr>
            <p:spPr bwMode="auto">
              <a:xfrm>
                <a:off x="441883" y="3676598"/>
                <a:ext cx="369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VC</a:t>
                </a:r>
                <a:endParaRPr lang="es-ES" sz="12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41" name="Text Box 24"/>
              <p:cNvSpPr txBox="1">
                <a:spLocks noChangeArrowheads="1"/>
              </p:cNvSpPr>
              <p:nvPr/>
            </p:nvSpPr>
            <p:spPr bwMode="auto">
              <a:xfrm>
                <a:off x="378022" y="4330170"/>
                <a:ext cx="50002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CFR</a:t>
                </a:r>
                <a:endParaRPr lang="es-ES" sz="12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42" name="Text Box 26"/>
              <p:cNvSpPr txBox="1">
                <a:spLocks noChangeArrowheads="1"/>
              </p:cNvSpPr>
              <p:nvPr/>
            </p:nvSpPr>
            <p:spPr bwMode="auto">
              <a:xfrm>
                <a:off x="379380" y="3157545"/>
                <a:ext cx="50002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MX" sz="1200" b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VRI</a:t>
                </a:r>
                <a:endParaRPr lang="es-ES" sz="1200" b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  <p:grpSp>
          <p:nvGrpSpPr>
            <p:cNvPr id="143" name="142 Grupo"/>
            <p:cNvGrpSpPr/>
            <p:nvPr/>
          </p:nvGrpSpPr>
          <p:grpSpPr>
            <a:xfrm>
              <a:off x="1310027" y="2546238"/>
              <a:ext cx="618767" cy="2382960"/>
              <a:chOff x="1096814" y="2214554"/>
              <a:chExt cx="546228" cy="2900988"/>
            </a:xfrm>
          </p:grpSpPr>
          <p:sp>
            <p:nvSpPr>
              <p:cNvPr id="144" name="Rectangle 19"/>
              <p:cNvSpPr>
                <a:spLocks noChangeArrowheads="1"/>
              </p:cNvSpPr>
              <p:nvPr/>
            </p:nvSpPr>
            <p:spPr bwMode="auto">
              <a:xfrm>
                <a:off x="1121272" y="3173850"/>
                <a:ext cx="521770" cy="1941692"/>
              </a:xfrm>
              <a:prstGeom prst="rect">
                <a:avLst/>
              </a:prstGeom>
              <a:gradFill rotWithShape="1">
                <a:gsLst>
                  <a:gs pos="0">
                    <a:srgbClr val="FF9999">
                      <a:gamma/>
                      <a:shade val="46275"/>
                      <a:invGamma/>
                    </a:srgbClr>
                  </a:gs>
                  <a:gs pos="50000">
                    <a:srgbClr val="FF9999"/>
                  </a:gs>
                  <a:gs pos="100000">
                    <a:srgbClr val="FF9999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40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5" name="Rectangle 20"/>
              <p:cNvSpPr>
                <a:spLocks noChangeArrowheads="1"/>
              </p:cNvSpPr>
              <p:nvPr/>
            </p:nvSpPr>
            <p:spPr bwMode="auto">
              <a:xfrm>
                <a:off x="1121272" y="2861332"/>
                <a:ext cx="521770" cy="312519"/>
              </a:xfrm>
              <a:prstGeom prst="rect">
                <a:avLst/>
              </a:prstGeom>
              <a:gradFill rotWithShape="1">
                <a:gsLst>
                  <a:gs pos="0">
                    <a:srgbClr val="66CCFF">
                      <a:gamma/>
                      <a:shade val="46275"/>
                      <a:invGamma/>
                    </a:srgbClr>
                  </a:gs>
                  <a:gs pos="50000">
                    <a:srgbClr val="66CCFF"/>
                  </a:gs>
                  <a:gs pos="100000">
                    <a:srgbClr val="66CC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40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6" name="Rectangle 21"/>
              <p:cNvSpPr>
                <a:spLocks noChangeArrowheads="1"/>
              </p:cNvSpPr>
              <p:nvPr/>
            </p:nvSpPr>
            <p:spPr bwMode="auto">
              <a:xfrm>
                <a:off x="1121272" y="2214554"/>
                <a:ext cx="521770" cy="646778"/>
              </a:xfrm>
              <a:prstGeom prst="rect">
                <a:avLst/>
              </a:prstGeom>
              <a:gradFill rotWithShape="1">
                <a:gsLst>
                  <a:gs pos="0">
                    <a:srgbClr val="99FF66">
                      <a:gamma/>
                      <a:shade val="46275"/>
                      <a:invGamma/>
                    </a:srgbClr>
                  </a:gs>
                  <a:gs pos="50000">
                    <a:srgbClr val="99FF66"/>
                  </a:gs>
                  <a:gs pos="100000">
                    <a:srgbClr val="99FF66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40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7" name="Text Box 23"/>
              <p:cNvSpPr txBox="1">
                <a:spLocks noChangeArrowheads="1"/>
              </p:cNvSpPr>
              <p:nvPr/>
            </p:nvSpPr>
            <p:spPr bwMode="auto">
              <a:xfrm>
                <a:off x="1182416" y="2873561"/>
                <a:ext cx="369587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MX" sz="1200" b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VC</a:t>
                </a:r>
                <a:endParaRPr lang="es-ES" sz="1200" b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48" name="Text Box 25"/>
              <p:cNvSpPr txBox="1">
                <a:spLocks noChangeArrowheads="1"/>
              </p:cNvSpPr>
              <p:nvPr/>
            </p:nvSpPr>
            <p:spPr bwMode="auto">
              <a:xfrm>
                <a:off x="1096814" y="3929330"/>
                <a:ext cx="50002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MX" sz="1200" b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CFR</a:t>
                </a:r>
                <a:endParaRPr lang="es-ES" sz="1200" b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  <p:sp>
            <p:nvSpPr>
              <p:cNvPr id="149" name="Text Box 27"/>
              <p:cNvSpPr txBox="1">
                <a:spLocks noChangeArrowheads="1"/>
              </p:cNvSpPr>
              <p:nvPr/>
            </p:nvSpPr>
            <p:spPr bwMode="auto">
              <a:xfrm>
                <a:off x="1119914" y="2365379"/>
                <a:ext cx="50002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s-MX" sz="1200" b="1">
                    <a:solidFill>
                      <a:schemeClr val="accent5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VRI</a:t>
                </a:r>
                <a:endParaRPr lang="es-ES" sz="1200" b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endParaRPr>
              </a:p>
            </p:txBody>
          </p:sp>
        </p:grpSp>
      </p:grpSp>
      <p:grpSp>
        <p:nvGrpSpPr>
          <p:cNvPr id="29" name="28 Grupo"/>
          <p:cNvGrpSpPr/>
          <p:nvPr/>
        </p:nvGrpSpPr>
        <p:grpSpPr>
          <a:xfrm>
            <a:off x="71438" y="5143512"/>
            <a:ext cx="7328181" cy="1237816"/>
            <a:chOff x="71438" y="5143512"/>
            <a:chExt cx="7328181" cy="1237816"/>
          </a:xfrm>
        </p:grpSpPr>
        <p:sp>
          <p:nvSpPr>
            <p:cNvPr id="6" name="Rectangle 98"/>
            <p:cNvSpPr>
              <a:spLocks noChangeArrowheads="1"/>
            </p:cNvSpPr>
            <p:nvPr/>
          </p:nvSpPr>
          <p:spPr bwMode="auto">
            <a:xfrm>
              <a:off x="3868838" y="5672800"/>
              <a:ext cx="1122102" cy="708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9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Enfisema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sz="1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7" name="Rectangle 99"/>
            <p:cNvSpPr>
              <a:spLocks noChangeArrowheads="1"/>
            </p:cNvSpPr>
            <p:nvPr/>
          </p:nvSpPr>
          <p:spPr bwMode="auto">
            <a:xfrm>
              <a:off x="5575867" y="5672800"/>
              <a:ext cx="1703993" cy="708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Hipersecreción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Mucoide</a:t>
              </a:r>
              <a:endParaRPr lang="es-E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" name="Rectangle 99"/>
            <p:cNvSpPr>
              <a:spLocks noChangeArrowheads="1"/>
            </p:cNvSpPr>
            <p:nvPr/>
          </p:nvSpPr>
          <p:spPr bwMode="auto">
            <a:xfrm>
              <a:off x="1804339" y="5672800"/>
              <a:ext cx="1479572" cy="708528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Bronquiolitis</a:t>
              </a:r>
              <a:endParaRPr lang="es-MX" sz="2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Obstructiva</a:t>
              </a:r>
              <a:endParaRPr lang="es-E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" name="3 Cerrar corchete"/>
            <p:cNvSpPr/>
            <p:nvPr/>
          </p:nvSpPr>
          <p:spPr>
            <a:xfrm rot="16200000">
              <a:off x="4363504" y="2893215"/>
              <a:ext cx="357190" cy="571504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" name="4 Flecha abajo"/>
            <p:cNvSpPr/>
            <p:nvPr/>
          </p:nvSpPr>
          <p:spPr>
            <a:xfrm flipV="1">
              <a:off x="4327785" y="5143512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2" name="151 Rectángulo redondeado"/>
            <p:cNvSpPr/>
            <p:nvPr/>
          </p:nvSpPr>
          <p:spPr>
            <a:xfrm>
              <a:off x="71438" y="5777031"/>
              <a:ext cx="1142976" cy="500066"/>
            </a:xfrm>
            <a:prstGeom prst="roundRect">
              <a:avLst/>
            </a:prstGeom>
            <a:solidFill>
              <a:srgbClr val="4747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EPOC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71438" y="1250141"/>
            <a:ext cx="7715272" cy="964413"/>
            <a:chOff x="71438" y="1250141"/>
            <a:chExt cx="7715272" cy="964413"/>
          </a:xfrm>
        </p:grpSpPr>
        <p:sp>
          <p:nvSpPr>
            <p:cNvPr id="11" name="10 Cerrar corchete"/>
            <p:cNvSpPr/>
            <p:nvPr/>
          </p:nvSpPr>
          <p:spPr>
            <a:xfrm rot="5400000" flipV="1">
              <a:off x="4393405" y="-1607379"/>
              <a:ext cx="357190" cy="6429420"/>
            </a:xfrm>
            <a:prstGeom prst="rightBracket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3" name="Rectangle 99"/>
            <p:cNvSpPr>
              <a:spLocks noChangeArrowheads="1"/>
            </p:cNvSpPr>
            <p:nvPr/>
          </p:nvSpPr>
          <p:spPr bwMode="auto">
            <a:xfrm>
              <a:off x="4041566" y="1299798"/>
              <a:ext cx="1833836" cy="4007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Broncoespasmo</a:t>
              </a:r>
              <a:endParaRPr lang="es-E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4" name="Rectangle 99"/>
            <p:cNvSpPr>
              <a:spLocks noChangeArrowheads="1"/>
            </p:cNvSpPr>
            <p:nvPr/>
          </p:nvSpPr>
          <p:spPr bwMode="auto">
            <a:xfrm>
              <a:off x="1553063" y="1299798"/>
              <a:ext cx="876843" cy="4007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Edema</a:t>
              </a:r>
              <a:endParaRPr lang="es-E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5" name="Rectangle 99"/>
            <p:cNvSpPr>
              <a:spLocks noChangeArrowheads="1"/>
            </p:cNvSpPr>
            <p:nvPr/>
          </p:nvSpPr>
          <p:spPr bwMode="auto">
            <a:xfrm>
              <a:off x="2523201" y="1299798"/>
              <a:ext cx="1425070" cy="4007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Secreciones</a:t>
              </a:r>
              <a:endParaRPr lang="es-E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6" name="Rectangle 99"/>
            <p:cNvSpPr>
              <a:spLocks noChangeArrowheads="1"/>
            </p:cNvSpPr>
            <p:nvPr/>
          </p:nvSpPr>
          <p:spPr bwMode="auto">
            <a:xfrm>
              <a:off x="5968697" y="1299798"/>
              <a:ext cx="1622240" cy="400752"/>
            </a:xfrm>
            <a:prstGeom prst="rect">
              <a:avLst/>
            </a:prstGeom>
            <a:noFill/>
            <a:ln w="2857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0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Remodelación</a:t>
              </a:r>
              <a:endParaRPr lang="es-ES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0" name="9 Flecha abajo"/>
            <p:cNvSpPr/>
            <p:nvPr/>
          </p:nvSpPr>
          <p:spPr>
            <a:xfrm>
              <a:off x="4357686" y="1857364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3" name="152 Rectángulo redondeado"/>
            <p:cNvSpPr/>
            <p:nvPr/>
          </p:nvSpPr>
          <p:spPr>
            <a:xfrm>
              <a:off x="71438" y="1250141"/>
              <a:ext cx="1142976" cy="500066"/>
            </a:xfrm>
            <a:prstGeom prst="roundRect">
              <a:avLst/>
            </a:prstGeom>
            <a:solidFill>
              <a:srgbClr val="47473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ASMA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9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Agenda</a:t>
            </a:r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286248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EPOC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572264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1637" y="2179065"/>
            <a:ext cx="8213767" cy="902435"/>
            <a:chOff x="501637" y="1883623"/>
            <a:chExt cx="8213767" cy="902435"/>
          </a:xfrm>
        </p:grpSpPr>
        <p:sp>
          <p:nvSpPr>
            <p:cNvPr id="5" name="4 Rectángulo redondeado"/>
            <p:cNvSpPr/>
            <p:nvPr/>
          </p:nvSpPr>
          <p:spPr>
            <a:xfrm>
              <a:off x="1285852" y="200024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Patogénesis 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286248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500430" y="214311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01637" y="1883623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6572264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Eosinofílica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00034" y="3436410"/>
            <a:ext cx="2786082" cy="892975"/>
            <a:chOff x="500034" y="3339703"/>
            <a:chExt cx="2786082" cy="892975"/>
          </a:xfrm>
        </p:grpSpPr>
        <p:sp>
          <p:nvSpPr>
            <p:cNvPr id="7" name="6 Rectángulo redondeado"/>
            <p:cNvSpPr/>
            <p:nvPr/>
          </p:nvSpPr>
          <p:spPr>
            <a:xfrm>
              <a:off x="1285852" y="344686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Impacto Clínico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0034" y="333970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1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214282" y="1428736"/>
            <a:ext cx="8715436" cy="2000264"/>
          </a:xfrm>
          <a:prstGeom prst="rect">
            <a:avLst/>
          </a:prstGeom>
          <a:solidFill>
            <a:srgbClr val="86AAD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214282" y="4143380"/>
            <a:ext cx="8715436" cy="2000264"/>
          </a:xfrm>
          <a:prstGeom prst="rect">
            <a:avLst/>
          </a:prstGeom>
          <a:solidFill>
            <a:schemeClr val="bg2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26" name="48 Grupo"/>
          <p:cNvGrpSpPr/>
          <p:nvPr/>
        </p:nvGrpSpPr>
        <p:grpSpPr>
          <a:xfrm>
            <a:off x="340697" y="1931988"/>
            <a:ext cx="2346941" cy="2036762"/>
            <a:chOff x="340697" y="1931988"/>
            <a:chExt cx="2346941" cy="2036762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340697" y="3573463"/>
              <a:ext cx="1119614" cy="395287"/>
            </a:xfrm>
            <a:prstGeom prst="homePlate">
              <a:avLst>
                <a:gd name="adj" fmla="val 0"/>
              </a:avLst>
            </a:prstGeom>
            <a:solidFill>
              <a:srgbClr val="953735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s-MX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charset="0"/>
                </a:rPr>
                <a:t>Insulto</a:t>
              </a:r>
              <a:endPara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29" name="32 Grupo"/>
            <p:cNvGrpSpPr>
              <a:grpSpLocks/>
            </p:cNvGrpSpPr>
            <p:nvPr/>
          </p:nvGrpSpPr>
          <p:grpSpPr bwMode="auto">
            <a:xfrm>
              <a:off x="1460500" y="1931988"/>
              <a:ext cx="1227138" cy="1839912"/>
              <a:chOff x="1460311" y="1931988"/>
              <a:chExt cx="1226709" cy="1839119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491988" y="1931988"/>
                <a:ext cx="1195032" cy="904875"/>
              </a:xfrm>
              <a:prstGeom prst="rect">
                <a:avLst/>
              </a:prstGeom>
              <a:solidFill>
                <a:srgbClr val="4A80CD"/>
              </a:solidFill>
              <a:ln w="9525"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flatTx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s-MX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  <a:cs typeface="Arial" charset="0"/>
                  </a:rPr>
                  <a:t>Inflamación 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s-MX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  <a:cs typeface="Arial" charset="0"/>
                  </a:rPr>
                  <a:t>pulmonar</a:t>
                </a:r>
                <a:endPara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cxnSp>
            <p:nvCxnSpPr>
              <p:cNvPr id="6" name="AutoShape 5"/>
              <p:cNvCxnSpPr>
                <a:cxnSpLocks noChangeShapeType="1"/>
                <a:stCxn id="4" idx="3"/>
                <a:endCxn id="5" idx="2"/>
              </p:cNvCxnSpPr>
              <p:nvPr/>
            </p:nvCxnSpPr>
            <p:spPr bwMode="auto">
              <a:xfrm flipV="1">
                <a:off x="1460311" y="2836863"/>
                <a:ext cx="629193" cy="934244"/>
              </a:xfrm>
              <a:prstGeom prst="curvedConnector2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</p:grpSp>
      </p:grpSp>
      <p:grpSp>
        <p:nvGrpSpPr>
          <p:cNvPr id="30" name="34 Grupo"/>
          <p:cNvGrpSpPr>
            <a:grpSpLocks/>
          </p:cNvGrpSpPr>
          <p:nvPr/>
        </p:nvGrpSpPr>
        <p:grpSpPr bwMode="auto">
          <a:xfrm>
            <a:off x="4845050" y="1931988"/>
            <a:ext cx="1690688" cy="904875"/>
            <a:chOff x="4844955" y="1931988"/>
            <a:chExt cx="1690730" cy="90487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31028" y="1931988"/>
              <a:ext cx="1204657" cy="904875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60000"/>
                </a:lnSpc>
                <a:spcBef>
                  <a:spcPct val="20000"/>
                </a:spcBef>
                <a:defRPr/>
              </a:pPr>
              <a:r>
                <a:rPr lang="es-MX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Disnea</a:t>
              </a:r>
              <a:endParaRPr lang="es-ES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cxnSp>
          <p:nvCxnSpPr>
            <p:cNvPr id="8" name="AutoShape 8"/>
            <p:cNvCxnSpPr>
              <a:cxnSpLocks noChangeShapeType="1"/>
              <a:stCxn id="22" idx="3"/>
              <a:endCxn id="7" idx="1"/>
            </p:cNvCxnSpPr>
            <p:nvPr/>
          </p:nvCxnSpPr>
          <p:spPr bwMode="auto">
            <a:xfrm>
              <a:off x="4844955" y="2384426"/>
              <a:ext cx="486073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31" name="35 Grupo"/>
          <p:cNvGrpSpPr>
            <a:grpSpLocks/>
          </p:cNvGrpSpPr>
          <p:nvPr/>
        </p:nvGrpSpPr>
        <p:grpSpPr bwMode="auto">
          <a:xfrm>
            <a:off x="5934075" y="2836863"/>
            <a:ext cx="1609725" cy="1403350"/>
            <a:chOff x="5933358" y="2836862"/>
            <a:chExt cx="1610495" cy="1403351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610971" y="3335338"/>
              <a:ext cx="932882" cy="904875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  <a:sym typeface="Wingdings 3" pitchFamily="18" charset="2"/>
                </a:rPr>
                <a:t> Calidad de vida</a:t>
              </a:r>
            </a:p>
          </p:txBody>
        </p:sp>
        <p:cxnSp>
          <p:nvCxnSpPr>
            <p:cNvPr id="10" name="AutoShape 11"/>
            <p:cNvCxnSpPr>
              <a:cxnSpLocks noChangeShapeType="1"/>
              <a:stCxn id="7" idx="2"/>
              <a:endCxn id="9" idx="1"/>
            </p:cNvCxnSpPr>
            <p:nvPr/>
          </p:nvCxnSpPr>
          <p:spPr bwMode="auto">
            <a:xfrm rot="16200000" flipH="1">
              <a:off x="5796708" y="2973512"/>
              <a:ext cx="950913" cy="677614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cxnSp>
        <p:nvCxnSpPr>
          <p:cNvPr id="11" name="AutoShape 12"/>
          <p:cNvCxnSpPr>
            <a:cxnSpLocks noChangeShapeType="1"/>
            <a:stCxn id="19" idx="0"/>
            <a:endCxn id="9" idx="1"/>
          </p:cNvCxnSpPr>
          <p:nvPr/>
        </p:nvCxnSpPr>
        <p:spPr bwMode="auto">
          <a:xfrm rot="5400000" flipH="1" flipV="1">
            <a:off x="5796708" y="3926013"/>
            <a:ext cx="952499" cy="676027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32" name="38 Grupo"/>
          <p:cNvGrpSpPr>
            <a:grpSpLocks/>
          </p:cNvGrpSpPr>
          <p:nvPr/>
        </p:nvGrpSpPr>
        <p:grpSpPr bwMode="auto">
          <a:xfrm>
            <a:off x="1460500" y="3771900"/>
            <a:ext cx="1228725" cy="1873250"/>
            <a:chOff x="1460311" y="3771107"/>
            <a:chExt cx="1228296" cy="1874043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93574" y="4740275"/>
              <a:ext cx="1195033" cy="9048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Inflamación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sistémica</a:t>
              </a:r>
              <a:endParaRPr lang="es-ES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cxnSp>
          <p:nvCxnSpPr>
            <p:cNvPr id="13" name="AutoShape 15"/>
            <p:cNvCxnSpPr>
              <a:cxnSpLocks noChangeShapeType="1"/>
              <a:stCxn id="4" idx="3"/>
              <a:endCxn id="12" idx="0"/>
            </p:cNvCxnSpPr>
            <p:nvPr/>
          </p:nvCxnSpPr>
          <p:spPr bwMode="auto">
            <a:xfrm>
              <a:off x="1460311" y="3771107"/>
              <a:ext cx="630780" cy="969168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351856" y="2868158"/>
            <a:ext cx="0" cy="1836737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ES" sz="160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35" name="44 Grupo"/>
          <p:cNvGrpSpPr>
            <a:grpSpLocks/>
          </p:cNvGrpSpPr>
          <p:nvPr/>
        </p:nvGrpSpPr>
        <p:grpSpPr bwMode="auto">
          <a:xfrm>
            <a:off x="4830763" y="4740275"/>
            <a:ext cx="1706562" cy="904875"/>
            <a:chOff x="4831305" y="4740275"/>
            <a:chExt cx="1705967" cy="90487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5332615" y="4740275"/>
              <a:ext cx="1204657" cy="9048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srgbClr val="4747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  <a:sym typeface="Wingdings 3" pitchFamily="18" charset="2"/>
                </a:rPr>
                <a:t> Capacidad ejercicio</a:t>
              </a:r>
            </a:p>
          </p:txBody>
        </p:sp>
        <p:cxnSp>
          <p:nvCxnSpPr>
            <p:cNvPr id="20" name="AutoShape 25"/>
            <p:cNvCxnSpPr>
              <a:cxnSpLocks noChangeShapeType="1"/>
              <a:stCxn id="24" idx="3"/>
              <a:endCxn id="19" idx="1"/>
            </p:cNvCxnSpPr>
            <p:nvPr/>
          </p:nvCxnSpPr>
          <p:spPr bwMode="auto">
            <a:xfrm>
              <a:off x="4831305" y="5192713"/>
              <a:ext cx="50131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5711006" y="2875972"/>
            <a:ext cx="0" cy="1836737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ES" sz="160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36" name="33 Grupo"/>
          <p:cNvGrpSpPr>
            <a:grpSpLocks/>
          </p:cNvGrpSpPr>
          <p:nvPr/>
        </p:nvGrpSpPr>
        <p:grpSpPr bwMode="auto">
          <a:xfrm>
            <a:off x="2687638" y="1592263"/>
            <a:ext cx="2157412" cy="1584325"/>
            <a:chOff x="2687020" y="1592263"/>
            <a:chExt cx="2157935" cy="158432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3165279" y="1592263"/>
              <a:ext cx="1679676" cy="1584325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 3" pitchFamily="18" charset="2"/>
              </a:endParaRPr>
            </a:p>
          </p:txBody>
        </p:sp>
        <p:cxnSp>
          <p:nvCxnSpPr>
            <p:cNvPr id="23" name="AutoShape 29"/>
            <p:cNvCxnSpPr>
              <a:cxnSpLocks noChangeShapeType="1"/>
              <a:stCxn id="5" idx="3"/>
              <a:endCxn id="22" idx="1"/>
            </p:cNvCxnSpPr>
            <p:nvPr/>
          </p:nvCxnSpPr>
          <p:spPr bwMode="auto">
            <a:xfrm>
              <a:off x="2687020" y="2384426"/>
              <a:ext cx="478259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42" name="41 Grupo"/>
          <p:cNvGrpSpPr>
            <a:grpSpLocks/>
          </p:cNvGrpSpPr>
          <p:nvPr/>
        </p:nvGrpSpPr>
        <p:grpSpPr bwMode="auto">
          <a:xfrm>
            <a:off x="2689225" y="4400550"/>
            <a:ext cx="2141538" cy="1584325"/>
            <a:chOff x="2688607" y="4400550"/>
            <a:chExt cx="2142698" cy="158432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3127181" y="4400550"/>
              <a:ext cx="1704124" cy="158432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es-MX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 3" pitchFamily="18" charset="2"/>
              </a:endParaRPr>
            </a:p>
          </p:txBody>
        </p:sp>
        <p:cxnSp>
          <p:nvCxnSpPr>
            <p:cNvPr id="25" name="AutoShape 32"/>
            <p:cNvCxnSpPr>
              <a:cxnSpLocks noChangeShapeType="1"/>
              <a:stCxn id="12" idx="3"/>
              <a:endCxn id="24" idx="1"/>
            </p:cNvCxnSpPr>
            <p:nvPr/>
          </p:nvCxnSpPr>
          <p:spPr bwMode="auto">
            <a:xfrm>
              <a:off x="2688607" y="5192713"/>
              <a:ext cx="438574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43" name="36 Grupo"/>
          <p:cNvGrpSpPr>
            <a:grpSpLocks/>
          </p:cNvGrpSpPr>
          <p:nvPr/>
        </p:nvGrpSpPr>
        <p:grpSpPr bwMode="auto">
          <a:xfrm>
            <a:off x="7543800" y="3546475"/>
            <a:ext cx="1312863" cy="482600"/>
            <a:chOff x="7543853" y="3545894"/>
            <a:chExt cx="1312480" cy="483763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7923451" y="3545894"/>
              <a:ext cx="932882" cy="483763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  <a:sym typeface="Wingdings 3" pitchFamily="18" charset="2"/>
                </a:rPr>
                <a:t>Muerte</a:t>
              </a:r>
            </a:p>
          </p:txBody>
        </p:sp>
        <p:cxnSp>
          <p:nvCxnSpPr>
            <p:cNvPr id="28" name="27 Conector recto de flecha"/>
            <p:cNvCxnSpPr>
              <a:stCxn id="9" idx="3"/>
              <a:endCxn id="27" idx="1"/>
            </p:cNvCxnSpPr>
            <p:nvPr/>
          </p:nvCxnSpPr>
          <p:spPr>
            <a:xfrm>
              <a:off x="7543853" y="3787776"/>
              <a:ext cx="379598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Título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 anchor="t"/>
          <a:lstStyle/>
          <a:p>
            <a:r>
              <a:rPr lang="es-CO" dirty="0" smtClean="0"/>
              <a:t>EPOC: Impacto Clínico</a:t>
            </a:r>
            <a:endParaRPr lang="es-CO" dirty="0"/>
          </a:p>
        </p:txBody>
      </p:sp>
      <p:grpSp>
        <p:nvGrpSpPr>
          <p:cNvPr id="51" name="50 Grupo"/>
          <p:cNvGrpSpPr/>
          <p:nvPr/>
        </p:nvGrpSpPr>
        <p:grpSpPr>
          <a:xfrm>
            <a:off x="3491880" y="1739792"/>
            <a:ext cx="1152128" cy="1210686"/>
            <a:chOff x="1230313" y="2036083"/>
            <a:chExt cx="1829519" cy="1922506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52" name="Freeform 4"/>
            <p:cNvSpPr>
              <a:spLocks/>
            </p:cNvSpPr>
            <p:nvPr/>
          </p:nvSpPr>
          <p:spPr bwMode="auto">
            <a:xfrm>
              <a:off x="1230313" y="2447877"/>
              <a:ext cx="816340" cy="1510712"/>
            </a:xfrm>
            <a:custGeom>
              <a:avLst/>
              <a:gdLst>
                <a:gd name="T0" fmla="*/ 506 w 676"/>
                <a:gd name="T1" fmla="*/ 0 h 1251"/>
                <a:gd name="T2" fmla="*/ 211 w 676"/>
                <a:gd name="T3" fmla="*/ 136 h 1251"/>
                <a:gd name="T4" fmla="*/ 75 w 676"/>
                <a:gd name="T5" fmla="*/ 431 h 1251"/>
                <a:gd name="T6" fmla="*/ 7 w 676"/>
                <a:gd name="T7" fmla="*/ 725 h 1251"/>
                <a:gd name="T8" fmla="*/ 30 w 676"/>
                <a:gd name="T9" fmla="*/ 1088 h 1251"/>
                <a:gd name="T10" fmla="*/ 75 w 676"/>
                <a:gd name="T11" fmla="*/ 1247 h 1251"/>
                <a:gd name="T12" fmla="*/ 234 w 676"/>
                <a:gd name="T13" fmla="*/ 1111 h 1251"/>
                <a:gd name="T14" fmla="*/ 415 w 676"/>
                <a:gd name="T15" fmla="*/ 1066 h 1251"/>
                <a:gd name="T16" fmla="*/ 642 w 676"/>
                <a:gd name="T17" fmla="*/ 1088 h 1251"/>
                <a:gd name="T18" fmla="*/ 619 w 676"/>
                <a:gd name="T19" fmla="*/ 499 h 1251"/>
                <a:gd name="T20" fmla="*/ 642 w 676"/>
                <a:gd name="T21" fmla="*/ 158 h 1251"/>
                <a:gd name="T22" fmla="*/ 597 w 676"/>
                <a:gd name="T23" fmla="*/ 45 h 1251"/>
                <a:gd name="T24" fmla="*/ 438 w 676"/>
                <a:gd name="T25" fmla="*/ 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1251">
                  <a:moveTo>
                    <a:pt x="506" y="0"/>
                  </a:moveTo>
                  <a:cubicBezTo>
                    <a:pt x="394" y="32"/>
                    <a:pt x="283" y="64"/>
                    <a:pt x="211" y="136"/>
                  </a:cubicBezTo>
                  <a:cubicBezTo>
                    <a:pt x="139" y="208"/>
                    <a:pt x="109" y="333"/>
                    <a:pt x="75" y="431"/>
                  </a:cubicBezTo>
                  <a:cubicBezTo>
                    <a:pt x="41" y="529"/>
                    <a:pt x="14" y="616"/>
                    <a:pt x="7" y="725"/>
                  </a:cubicBezTo>
                  <a:cubicBezTo>
                    <a:pt x="0" y="834"/>
                    <a:pt x="19" y="1001"/>
                    <a:pt x="30" y="1088"/>
                  </a:cubicBezTo>
                  <a:cubicBezTo>
                    <a:pt x="41" y="1175"/>
                    <a:pt x="41" y="1243"/>
                    <a:pt x="75" y="1247"/>
                  </a:cubicBezTo>
                  <a:cubicBezTo>
                    <a:pt x="109" y="1251"/>
                    <a:pt x="177" y="1141"/>
                    <a:pt x="234" y="1111"/>
                  </a:cubicBezTo>
                  <a:cubicBezTo>
                    <a:pt x="291" y="1081"/>
                    <a:pt x="347" y="1070"/>
                    <a:pt x="415" y="1066"/>
                  </a:cubicBezTo>
                  <a:cubicBezTo>
                    <a:pt x="483" y="1062"/>
                    <a:pt x="608" y="1183"/>
                    <a:pt x="642" y="1088"/>
                  </a:cubicBezTo>
                  <a:cubicBezTo>
                    <a:pt x="676" y="993"/>
                    <a:pt x="619" y="654"/>
                    <a:pt x="619" y="499"/>
                  </a:cubicBezTo>
                  <a:cubicBezTo>
                    <a:pt x="619" y="344"/>
                    <a:pt x="646" y="234"/>
                    <a:pt x="642" y="158"/>
                  </a:cubicBezTo>
                  <a:cubicBezTo>
                    <a:pt x="638" y="82"/>
                    <a:pt x="631" y="71"/>
                    <a:pt x="597" y="45"/>
                  </a:cubicBezTo>
                  <a:cubicBezTo>
                    <a:pt x="563" y="19"/>
                    <a:pt x="464" y="7"/>
                    <a:pt x="438" y="0"/>
                  </a:cubicBezTo>
                </a:path>
              </a:pathLst>
            </a:custGeom>
            <a:noFill/>
            <a:ln w="571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CO" kern="0" smtClea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flipH="1">
              <a:off x="2243492" y="2447877"/>
              <a:ext cx="816340" cy="1510712"/>
            </a:xfrm>
            <a:custGeom>
              <a:avLst/>
              <a:gdLst>
                <a:gd name="T0" fmla="*/ 506 w 676"/>
                <a:gd name="T1" fmla="*/ 0 h 1251"/>
                <a:gd name="T2" fmla="*/ 211 w 676"/>
                <a:gd name="T3" fmla="*/ 136 h 1251"/>
                <a:gd name="T4" fmla="*/ 75 w 676"/>
                <a:gd name="T5" fmla="*/ 431 h 1251"/>
                <a:gd name="T6" fmla="*/ 7 w 676"/>
                <a:gd name="T7" fmla="*/ 725 h 1251"/>
                <a:gd name="T8" fmla="*/ 30 w 676"/>
                <a:gd name="T9" fmla="*/ 1088 h 1251"/>
                <a:gd name="T10" fmla="*/ 75 w 676"/>
                <a:gd name="T11" fmla="*/ 1247 h 1251"/>
                <a:gd name="T12" fmla="*/ 234 w 676"/>
                <a:gd name="T13" fmla="*/ 1111 h 1251"/>
                <a:gd name="T14" fmla="*/ 415 w 676"/>
                <a:gd name="T15" fmla="*/ 1066 h 1251"/>
                <a:gd name="T16" fmla="*/ 642 w 676"/>
                <a:gd name="T17" fmla="*/ 1088 h 1251"/>
                <a:gd name="T18" fmla="*/ 619 w 676"/>
                <a:gd name="T19" fmla="*/ 499 h 1251"/>
                <a:gd name="T20" fmla="*/ 642 w 676"/>
                <a:gd name="T21" fmla="*/ 158 h 1251"/>
                <a:gd name="T22" fmla="*/ 597 w 676"/>
                <a:gd name="T23" fmla="*/ 45 h 1251"/>
                <a:gd name="T24" fmla="*/ 438 w 676"/>
                <a:gd name="T25" fmla="*/ 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1251">
                  <a:moveTo>
                    <a:pt x="506" y="0"/>
                  </a:moveTo>
                  <a:cubicBezTo>
                    <a:pt x="394" y="32"/>
                    <a:pt x="283" y="64"/>
                    <a:pt x="211" y="136"/>
                  </a:cubicBezTo>
                  <a:cubicBezTo>
                    <a:pt x="139" y="208"/>
                    <a:pt x="109" y="333"/>
                    <a:pt x="75" y="431"/>
                  </a:cubicBezTo>
                  <a:cubicBezTo>
                    <a:pt x="41" y="529"/>
                    <a:pt x="14" y="616"/>
                    <a:pt x="7" y="725"/>
                  </a:cubicBezTo>
                  <a:cubicBezTo>
                    <a:pt x="0" y="834"/>
                    <a:pt x="19" y="1001"/>
                    <a:pt x="30" y="1088"/>
                  </a:cubicBezTo>
                  <a:cubicBezTo>
                    <a:pt x="41" y="1175"/>
                    <a:pt x="41" y="1243"/>
                    <a:pt x="75" y="1247"/>
                  </a:cubicBezTo>
                  <a:cubicBezTo>
                    <a:pt x="109" y="1251"/>
                    <a:pt x="177" y="1141"/>
                    <a:pt x="234" y="1111"/>
                  </a:cubicBezTo>
                  <a:cubicBezTo>
                    <a:pt x="291" y="1081"/>
                    <a:pt x="347" y="1070"/>
                    <a:pt x="415" y="1066"/>
                  </a:cubicBezTo>
                  <a:cubicBezTo>
                    <a:pt x="483" y="1062"/>
                    <a:pt x="608" y="1183"/>
                    <a:pt x="642" y="1088"/>
                  </a:cubicBezTo>
                  <a:cubicBezTo>
                    <a:pt x="676" y="993"/>
                    <a:pt x="619" y="654"/>
                    <a:pt x="619" y="499"/>
                  </a:cubicBezTo>
                  <a:cubicBezTo>
                    <a:pt x="619" y="344"/>
                    <a:pt x="646" y="234"/>
                    <a:pt x="642" y="158"/>
                  </a:cubicBezTo>
                  <a:cubicBezTo>
                    <a:pt x="638" y="82"/>
                    <a:pt x="631" y="71"/>
                    <a:pt x="597" y="45"/>
                  </a:cubicBezTo>
                  <a:cubicBezTo>
                    <a:pt x="563" y="19"/>
                    <a:pt x="464" y="7"/>
                    <a:pt x="438" y="0"/>
                  </a:cubicBezTo>
                </a:path>
              </a:pathLst>
            </a:custGeom>
            <a:noFill/>
            <a:ln w="571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CO" kern="0" smtClea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1854644" y="2036083"/>
              <a:ext cx="602594" cy="1150844"/>
              <a:chOff x="2540" y="459"/>
              <a:chExt cx="499" cy="953"/>
            </a:xfrm>
          </p:grpSpPr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2540" y="459"/>
                <a:ext cx="186" cy="749"/>
              </a:xfrm>
              <a:custGeom>
                <a:avLst/>
                <a:gdLst>
                  <a:gd name="T0" fmla="*/ 159 w 186"/>
                  <a:gd name="T1" fmla="*/ 0 h 749"/>
                  <a:gd name="T2" fmla="*/ 182 w 186"/>
                  <a:gd name="T3" fmla="*/ 499 h 749"/>
                  <a:gd name="T4" fmla="*/ 136 w 186"/>
                  <a:gd name="T5" fmla="*/ 680 h 749"/>
                  <a:gd name="T6" fmla="*/ 0 w 186"/>
                  <a:gd name="T7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749">
                    <a:moveTo>
                      <a:pt x="159" y="0"/>
                    </a:moveTo>
                    <a:cubicBezTo>
                      <a:pt x="172" y="193"/>
                      <a:pt x="186" y="386"/>
                      <a:pt x="182" y="499"/>
                    </a:cubicBezTo>
                    <a:cubicBezTo>
                      <a:pt x="178" y="612"/>
                      <a:pt x="166" y="638"/>
                      <a:pt x="136" y="680"/>
                    </a:cubicBezTo>
                    <a:cubicBezTo>
                      <a:pt x="106" y="722"/>
                      <a:pt x="19" y="741"/>
                      <a:pt x="0" y="749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s-CO" kern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 flipH="1">
                <a:off x="2835" y="459"/>
                <a:ext cx="186" cy="749"/>
              </a:xfrm>
              <a:custGeom>
                <a:avLst/>
                <a:gdLst>
                  <a:gd name="T0" fmla="*/ 159 w 186"/>
                  <a:gd name="T1" fmla="*/ 0 h 749"/>
                  <a:gd name="T2" fmla="*/ 182 w 186"/>
                  <a:gd name="T3" fmla="*/ 499 h 749"/>
                  <a:gd name="T4" fmla="*/ 136 w 186"/>
                  <a:gd name="T5" fmla="*/ 680 h 749"/>
                  <a:gd name="T6" fmla="*/ 0 w 186"/>
                  <a:gd name="T7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749">
                    <a:moveTo>
                      <a:pt x="159" y="0"/>
                    </a:moveTo>
                    <a:cubicBezTo>
                      <a:pt x="172" y="193"/>
                      <a:pt x="186" y="386"/>
                      <a:pt x="182" y="499"/>
                    </a:cubicBezTo>
                    <a:cubicBezTo>
                      <a:pt x="178" y="612"/>
                      <a:pt x="166" y="638"/>
                      <a:pt x="136" y="680"/>
                    </a:cubicBezTo>
                    <a:cubicBezTo>
                      <a:pt x="106" y="722"/>
                      <a:pt x="19" y="741"/>
                      <a:pt x="0" y="749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s-CO" kern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 rot="1001955">
                <a:off x="2631" y="1204"/>
                <a:ext cx="408" cy="208"/>
              </a:xfrm>
              <a:custGeom>
                <a:avLst/>
                <a:gdLst>
                  <a:gd name="T0" fmla="*/ 0 w 408"/>
                  <a:gd name="T1" fmla="*/ 208 h 208"/>
                  <a:gd name="T2" fmla="*/ 68 w 408"/>
                  <a:gd name="T3" fmla="*/ 50 h 208"/>
                  <a:gd name="T4" fmla="*/ 136 w 408"/>
                  <a:gd name="T5" fmla="*/ 4 h 208"/>
                  <a:gd name="T6" fmla="*/ 227 w 408"/>
                  <a:gd name="T7" fmla="*/ 27 h 208"/>
                  <a:gd name="T8" fmla="*/ 317 w 408"/>
                  <a:gd name="T9" fmla="*/ 95 h 208"/>
                  <a:gd name="T10" fmla="*/ 408 w 408"/>
                  <a:gd name="T11" fmla="*/ 16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208">
                    <a:moveTo>
                      <a:pt x="0" y="208"/>
                    </a:moveTo>
                    <a:cubicBezTo>
                      <a:pt x="22" y="146"/>
                      <a:pt x="45" y="84"/>
                      <a:pt x="68" y="50"/>
                    </a:cubicBezTo>
                    <a:cubicBezTo>
                      <a:pt x="91" y="16"/>
                      <a:pt x="110" y="8"/>
                      <a:pt x="136" y="4"/>
                    </a:cubicBezTo>
                    <a:cubicBezTo>
                      <a:pt x="162" y="0"/>
                      <a:pt x="197" y="12"/>
                      <a:pt x="227" y="27"/>
                    </a:cubicBezTo>
                    <a:cubicBezTo>
                      <a:pt x="257" y="42"/>
                      <a:pt x="287" y="72"/>
                      <a:pt x="317" y="95"/>
                    </a:cubicBezTo>
                    <a:cubicBezTo>
                      <a:pt x="347" y="118"/>
                      <a:pt x="393" y="152"/>
                      <a:pt x="408" y="163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s-CO" kern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14 Grupo"/>
          <p:cNvGrpSpPr/>
          <p:nvPr/>
        </p:nvGrpSpPr>
        <p:grpSpPr>
          <a:xfrm>
            <a:off x="3635896" y="4554268"/>
            <a:ext cx="720080" cy="1323004"/>
            <a:chOff x="3635896" y="4554268"/>
            <a:chExt cx="720080" cy="1323004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grpSp>
          <p:nvGrpSpPr>
            <p:cNvPr id="46" name="Group 8"/>
            <p:cNvGrpSpPr>
              <a:grpSpLocks/>
            </p:cNvGrpSpPr>
            <p:nvPr/>
          </p:nvGrpSpPr>
          <p:grpSpPr bwMode="auto">
            <a:xfrm>
              <a:off x="3635896" y="4554268"/>
              <a:ext cx="720080" cy="1323004"/>
              <a:chOff x="2457" y="891"/>
              <a:chExt cx="1421" cy="278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2457" y="891"/>
                <a:ext cx="718" cy="2789"/>
              </a:xfrm>
              <a:custGeom>
                <a:avLst/>
                <a:gdLst/>
                <a:ahLst/>
                <a:cxnLst>
                  <a:cxn ang="0">
                    <a:pos x="718" y="15"/>
                  </a:cxn>
                  <a:cxn ang="0">
                    <a:pos x="604" y="15"/>
                  </a:cxn>
                  <a:cxn ang="0">
                    <a:pos x="536" y="106"/>
                  </a:cxn>
                  <a:cxn ang="0">
                    <a:pos x="491" y="242"/>
                  </a:cxn>
                  <a:cxn ang="0">
                    <a:pos x="559" y="378"/>
                  </a:cxn>
                  <a:cxn ang="0">
                    <a:pos x="604" y="423"/>
                  </a:cxn>
                  <a:cxn ang="0">
                    <a:pos x="604" y="491"/>
                  </a:cxn>
                  <a:cxn ang="0">
                    <a:pos x="378" y="537"/>
                  </a:cxn>
                  <a:cxn ang="0">
                    <a:pos x="173" y="831"/>
                  </a:cxn>
                  <a:cxn ang="0">
                    <a:pos x="15" y="1081"/>
                  </a:cxn>
                  <a:cxn ang="0">
                    <a:pos x="83" y="1172"/>
                  </a:cxn>
                  <a:cxn ang="0">
                    <a:pos x="196" y="1172"/>
                  </a:cxn>
                  <a:cxn ang="0">
                    <a:pos x="355" y="945"/>
                  </a:cxn>
                  <a:cxn ang="0">
                    <a:pos x="423" y="899"/>
                  </a:cxn>
                  <a:cxn ang="0">
                    <a:pos x="446" y="1285"/>
                  </a:cxn>
                  <a:cxn ang="0">
                    <a:pos x="173" y="2283"/>
                  </a:cxn>
                  <a:cxn ang="0">
                    <a:pos x="105" y="2532"/>
                  </a:cxn>
                  <a:cxn ang="0">
                    <a:pos x="128" y="2668"/>
                  </a:cxn>
                  <a:cxn ang="0">
                    <a:pos x="241" y="2668"/>
                  </a:cxn>
                  <a:cxn ang="0">
                    <a:pos x="491" y="1943"/>
                  </a:cxn>
                  <a:cxn ang="0">
                    <a:pos x="672" y="1603"/>
                  </a:cxn>
                </a:cxnLst>
                <a:rect l="0" t="0" r="r" b="b"/>
                <a:pathLst>
                  <a:path w="718" h="2789">
                    <a:moveTo>
                      <a:pt x="718" y="15"/>
                    </a:moveTo>
                    <a:cubicBezTo>
                      <a:pt x="676" y="7"/>
                      <a:pt x="634" y="0"/>
                      <a:pt x="604" y="15"/>
                    </a:cubicBezTo>
                    <a:cubicBezTo>
                      <a:pt x="574" y="30"/>
                      <a:pt x="555" y="68"/>
                      <a:pt x="536" y="106"/>
                    </a:cubicBezTo>
                    <a:cubicBezTo>
                      <a:pt x="517" y="144"/>
                      <a:pt x="487" y="197"/>
                      <a:pt x="491" y="242"/>
                    </a:cubicBezTo>
                    <a:cubicBezTo>
                      <a:pt x="495" y="287"/>
                      <a:pt x="540" y="348"/>
                      <a:pt x="559" y="378"/>
                    </a:cubicBezTo>
                    <a:cubicBezTo>
                      <a:pt x="578" y="408"/>
                      <a:pt x="596" y="404"/>
                      <a:pt x="604" y="423"/>
                    </a:cubicBezTo>
                    <a:cubicBezTo>
                      <a:pt x="612" y="442"/>
                      <a:pt x="642" y="472"/>
                      <a:pt x="604" y="491"/>
                    </a:cubicBezTo>
                    <a:cubicBezTo>
                      <a:pt x="566" y="510"/>
                      <a:pt x="450" y="480"/>
                      <a:pt x="378" y="537"/>
                    </a:cubicBezTo>
                    <a:cubicBezTo>
                      <a:pt x="306" y="594"/>
                      <a:pt x="233" y="740"/>
                      <a:pt x="173" y="831"/>
                    </a:cubicBezTo>
                    <a:cubicBezTo>
                      <a:pt x="113" y="922"/>
                      <a:pt x="30" y="1024"/>
                      <a:pt x="15" y="1081"/>
                    </a:cubicBezTo>
                    <a:cubicBezTo>
                      <a:pt x="0" y="1138"/>
                      <a:pt x="53" y="1157"/>
                      <a:pt x="83" y="1172"/>
                    </a:cubicBezTo>
                    <a:cubicBezTo>
                      <a:pt x="113" y="1187"/>
                      <a:pt x="151" y="1210"/>
                      <a:pt x="196" y="1172"/>
                    </a:cubicBezTo>
                    <a:cubicBezTo>
                      <a:pt x="241" y="1134"/>
                      <a:pt x="317" y="991"/>
                      <a:pt x="355" y="945"/>
                    </a:cubicBezTo>
                    <a:cubicBezTo>
                      <a:pt x="393" y="899"/>
                      <a:pt x="408" y="842"/>
                      <a:pt x="423" y="899"/>
                    </a:cubicBezTo>
                    <a:cubicBezTo>
                      <a:pt x="438" y="956"/>
                      <a:pt x="488" y="1054"/>
                      <a:pt x="446" y="1285"/>
                    </a:cubicBezTo>
                    <a:cubicBezTo>
                      <a:pt x="404" y="1516"/>
                      <a:pt x="230" y="2075"/>
                      <a:pt x="173" y="2283"/>
                    </a:cubicBezTo>
                    <a:cubicBezTo>
                      <a:pt x="116" y="2491"/>
                      <a:pt x="112" y="2468"/>
                      <a:pt x="105" y="2532"/>
                    </a:cubicBezTo>
                    <a:cubicBezTo>
                      <a:pt x="98" y="2596"/>
                      <a:pt x="105" y="2645"/>
                      <a:pt x="128" y="2668"/>
                    </a:cubicBezTo>
                    <a:cubicBezTo>
                      <a:pt x="151" y="2691"/>
                      <a:pt x="181" y="2789"/>
                      <a:pt x="241" y="2668"/>
                    </a:cubicBezTo>
                    <a:cubicBezTo>
                      <a:pt x="301" y="2547"/>
                      <a:pt x="419" y="2120"/>
                      <a:pt x="491" y="1943"/>
                    </a:cubicBezTo>
                    <a:cubicBezTo>
                      <a:pt x="563" y="1766"/>
                      <a:pt x="642" y="1660"/>
                      <a:pt x="672" y="1603"/>
                    </a:cubicBezTo>
                  </a:path>
                </a:pathLst>
              </a:custGeom>
              <a:noFill/>
              <a:ln w="38100" cmpd="sng">
                <a:solidFill>
                  <a:srgbClr val="D6D7E0"/>
                </a:solidFill>
                <a:round/>
                <a:headEnd/>
                <a:tailEnd/>
              </a:ln>
              <a:effectLst/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es-ES" b="1" kern="0" smtClean="0">
                  <a:ln w="11430"/>
                  <a:gradFill>
                    <a:gsLst>
                      <a:gs pos="0">
                        <a:srgbClr val="438086">
                          <a:tint val="70000"/>
                          <a:satMod val="245000"/>
                        </a:srgbClr>
                      </a:gs>
                      <a:gs pos="75000">
                        <a:srgbClr val="438086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438086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 flipH="1">
                <a:off x="3160" y="891"/>
                <a:ext cx="718" cy="2789"/>
              </a:xfrm>
              <a:custGeom>
                <a:avLst/>
                <a:gdLst/>
                <a:ahLst/>
                <a:cxnLst>
                  <a:cxn ang="0">
                    <a:pos x="718" y="15"/>
                  </a:cxn>
                  <a:cxn ang="0">
                    <a:pos x="604" y="15"/>
                  </a:cxn>
                  <a:cxn ang="0">
                    <a:pos x="536" y="106"/>
                  </a:cxn>
                  <a:cxn ang="0">
                    <a:pos x="491" y="242"/>
                  </a:cxn>
                  <a:cxn ang="0">
                    <a:pos x="559" y="378"/>
                  </a:cxn>
                  <a:cxn ang="0">
                    <a:pos x="604" y="423"/>
                  </a:cxn>
                  <a:cxn ang="0">
                    <a:pos x="604" y="491"/>
                  </a:cxn>
                  <a:cxn ang="0">
                    <a:pos x="378" y="537"/>
                  </a:cxn>
                  <a:cxn ang="0">
                    <a:pos x="173" y="831"/>
                  </a:cxn>
                  <a:cxn ang="0">
                    <a:pos x="15" y="1081"/>
                  </a:cxn>
                  <a:cxn ang="0">
                    <a:pos x="83" y="1172"/>
                  </a:cxn>
                  <a:cxn ang="0">
                    <a:pos x="196" y="1172"/>
                  </a:cxn>
                  <a:cxn ang="0">
                    <a:pos x="355" y="945"/>
                  </a:cxn>
                  <a:cxn ang="0">
                    <a:pos x="423" y="899"/>
                  </a:cxn>
                  <a:cxn ang="0">
                    <a:pos x="446" y="1285"/>
                  </a:cxn>
                  <a:cxn ang="0">
                    <a:pos x="173" y="2283"/>
                  </a:cxn>
                  <a:cxn ang="0">
                    <a:pos x="105" y="2532"/>
                  </a:cxn>
                  <a:cxn ang="0">
                    <a:pos x="128" y="2668"/>
                  </a:cxn>
                  <a:cxn ang="0">
                    <a:pos x="241" y="2668"/>
                  </a:cxn>
                  <a:cxn ang="0">
                    <a:pos x="491" y="1943"/>
                  </a:cxn>
                  <a:cxn ang="0">
                    <a:pos x="672" y="1603"/>
                  </a:cxn>
                </a:cxnLst>
                <a:rect l="0" t="0" r="r" b="b"/>
                <a:pathLst>
                  <a:path w="718" h="2789">
                    <a:moveTo>
                      <a:pt x="718" y="15"/>
                    </a:moveTo>
                    <a:cubicBezTo>
                      <a:pt x="676" y="7"/>
                      <a:pt x="634" y="0"/>
                      <a:pt x="604" y="15"/>
                    </a:cubicBezTo>
                    <a:cubicBezTo>
                      <a:pt x="574" y="30"/>
                      <a:pt x="555" y="68"/>
                      <a:pt x="536" y="106"/>
                    </a:cubicBezTo>
                    <a:cubicBezTo>
                      <a:pt x="517" y="144"/>
                      <a:pt x="487" y="197"/>
                      <a:pt x="491" y="242"/>
                    </a:cubicBezTo>
                    <a:cubicBezTo>
                      <a:pt x="495" y="287"/>
                      <a:pt x="540" y="348"/>
                      <a:pt x="559" y="378"/>
                    </a:cubicBezTo>
                    <a:cubicBezTo>
                      <a:pt x="578" y="408"/>
                      <a:pt x="596" y="404"/>
                      <a:pt x="604" y="423"/>
                    </a:cubicBezTo>
                    <a:cubicBezTo>
                      <a:pt x="612" y="442"/>
                      <a:pt x="642" y="472"/>
                      <a:pt x="604" y="491"/>
                    </a:cubicBezTo>
                    <a:cubicBezTo>
                      <a:pt x="566" y="510"/>
                      <a:pt x="450" y="480"/>
                      <a:pt x="378" y="537"/>
                    </a:cubicBezTo>
                    <a:cubicBezTo>
                      <a:pt x="306" y="594"/>
                      <a:pt x="233" y="740"/>
                      <a:pt x="173" y="831"/>
                    </a:cubicBezTo>
                    <a:cubicBezTo>
                      <a:pt x="113" y="922"/>
                      <a:pt x="30" y="1024"/>
                      <a:pt x="15" y="1081"/>
                    </a:cubicBezTo>
                    <a:cubicBezTo>
                      <a:pt x="0" y="1138"/>
                      <a:pt x="53" y="1157"/>
                      <a:pt x="83" y="1172"/>
                    </a:cubicBezTo>
                    <a:cubicBezTo>
                      <a:pt x="113" y="1187"/>
                      <a:pt x="151" y="1210"/>
                      <a:pt x="196" y="1172"/>
                    </a:cubicBezTo>
                    <a:cubicBezTo>
                      <a:pt x="241" y="1134"/>
                      <a:pt x="317" y="991"/>
                      <a:pt x="355" y="945"/>
                    </a:cubicBezTo>
                    <a:cubicBezTo>
                      <a:pt x="393" y="899"/>
                      <a:pt x="408" y="842"/>
                      <a:pt x="423" y="899"/>
                    </a:cubicBezTo>
                    <a:cubicBezTo>
                      <a:pt x="438" y="956"/>
                      <a:pt x="488" y="1054"/>
                      <a:pt x="446" y="1285"/>
                    </a:cubicBezTo>
                    <a:cubicBezTo>
                      <a:pt x="404" y="1516"/>
                      <a:pt x="230" y="2075"/>
                      <a:pt x="173" y="2283"/>
                    </a:cubicBezTo>
                    <a:cubicBezTo>
                      <a:pt x="116" y="2491"/>
                      <a:pt x="112" y="2468"/>
                      <a:pt x="105" y="2532"/>
                    </a:cubicBezTo>
                    <a:cubicBezTo>
                      <a:pt x="98" y="2596"/>
                      <a:pt x="105" y="2645"/>
                      <a:pt x="128" y="2668"/>
                    </a:cubicBezTo>
                    <a:cubicBezTo>
                      <a:pt x="151" y="2691"/>
                      <a:pt x="181" y="2789"/>
                      <a:pt x="241" y="2668"/>
                    </a:cubicBezTo>
                    <a:cubicBezTo>
                      <a:pt x="301" y="2547"/>
                      <a:pt x="419" y="2120"/>
                      <a:pt x="491" y="1943"/>
                    </a:cubicBezTo>
                    <a:cubicBezTo>
                      <a:pt x="563" y="1766"/>
                      <a:pt x="642" y="1660"/>
                      <a:pt x="672" y="1603"/>
                    </a:cubicBezTo>
                  </a:path>
                </a:pathLst>
              </a:custGeom>
              <a:noFill/>
              <a:ln w="38100" cmpd="sng">
                <a:solidFill>
                  <a:srgbClr val="D6D7E0"/>
                </a:solidFill>
                <a:round/>
                <a:headEnd/>
                <a:tailEnd/>
              </a:ln>
              <a:effectLst/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es-ES" b="1" kern="0" smtClean="0">
                  <a:ln w="11430"/>
                  <a:gradFill>
                    <a:gsLst>
                      <a:gs pos="0">
                        <a:srgbClr val="438086">
                          <a:tint val="70000"/>
                          <a:satMod val="245000"/>
                        </a:srgbClr>
                      </a:gs>
                      <a:gs pos="75000">
                        <a:srgbClr val="438086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438086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V="1">
                <a:off x="3123" y="2455"/>
                <a:ext cx="45" cy="45"/>
              </a:xfrm>
              <a:prstGeom prst="line">
                <a:avLst/>
              </a:prstGeom>
              <a:noFill/>
              <a:ln w="38100">
                <a:solidFill>
                  <a:srgbClr val="D6D7E0"/>
                </a:solidFill>
                <a:round/>
                <a:headEnd/>
                <a:tailEnd/>
              </a:ln>
              <a:effectLst/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es-ES" b="1" kern="0" smtClean="0">
                  <a:ln w="11430"/>
                  <a:gradFill>
                    <a:gsLst>
                      <a:gs pos="0">
                        <a:srgbClr val="438086">
                          <a:tint val="70000"/>
                          <a:satMod val="245000"/>
                        </a:srgbClr>
                      </a:gs>
                      <a:gs pos="75000">
                        <a:srgbClr val="438086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438086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 flipV="1">
              <a:off x="3995936" y="5301208"/>
              <a:ext cx="22803" cy="21346"/>
            </a:xfrm>
            <a:prstGeom prst="line">
              <a:avLst/>
            </a:prstGeom>
            <a:noFill/>
            <a:ln w="73025">
              <a:solidFill>
                <a:srgbClr val="D6D7E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endParaRPr lang="es-ES" b="1" kern="0" smtClean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49" name="46 Grupo"/>
          <p:cNvGrpSpPr>
            <a:grpSpLocks/>
          </p:cNvGrpSpPr>
          <p:nvPr/>
        </p:nvGrpSpPr>
        <p:grpSpPr bwMode="auto">
          <a:xfrm>
            <a:off x="196850" y="3897313"/>
            <a:ext cx="1584325" cy="660400"/>
            <a:chOff x="196233" y="3897315"/>
            <a:chExt cx="1584325" cy="661036"/>
          </a:xfrm>
          <a:effectLst>
            <a:outerShdw blurRad="381000" dist="3810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196233" y="4257674"/>
              <a:ext cx="1368425" cy="300677"/>
            </a:xfrm>
            <a:prstGeom prst="rect">
              <a:avLst/>
            </a:prstGeom>
            <a:solidFill>
              <a:srgbClr val="953735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base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s-MX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charset="0"/>
                </a:rPr>
                <a:t>Exacerbaciones</a:t>
              </a:r>
              <a:endParaRPr lang="es-E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cxnSp>
          <p:nvCxnSpPr>
            <p:cNvPr id="60" name="AutoShape 19"/>
            <p:cNvCxnSpPr>
              <a:cxnSpLocks noChangeShapeType="1"/>
            </p:cNvCxnSpPr>
            <p:nvPr/>
          </p:nvCxnSpPr>
          <p:spPr bwMode="auto">
            <a:xfrm flipV="1">
              <a:off x="1564658" y="3897315"/>
              <a:ext cx="215900" cy="510078"/>
            </a:xfrm>
            <a:prstGeom prst="curvedConnector2">
              <a:avLst/>
            </a:prstGeom>
            <a:ln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7092280" y="1455167"/>
            <a:ext cx="1920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</a:rPr>
              <a:t>Respiratorio</a:t>
            </a:r>
            <a:endParaRPr lang="es-E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417489" y="5661248"/>
            <a:ext cx="159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</a:rPr>
              <a:t>Sistémico</a:t>
            </a:r>
            <a:endParaRPr lang="es-E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8714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15888"/>
            <a:ext cx="7113984" cy="11525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9FA795"/>
                </a:solidFill>
                <a:cs typeface="Arial" charset="0"/>
              </a:rPr>
              <a:t>Frequency of Exacerbations Increases with Decreasing Lung Function</a:t>
            </a: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408613" y="6394450"/>
            <a:ext cx="3486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8610600" eaLnBrk="0" hangingPunct="0">
              <a:spcBef>
                <a:spcPct val="6000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200">
                <a:solidFill>
                  <a:prstClr val="white"/>
                </a:solidFill>
              </a:rPr>
              <a:t>Miravitlles M et al. </a:t>
            </a:r>
            <a:r>
              <a:rPr lang="en-US" sz="1200" i="1">
                <a:solidFill>
                  <a:prstClr val="white"/>
                </a:solidFill>
              </a:rPr>
              <a:t>Respir Med </a:t>
            </a:r>
            <a:r>
              <a:rPr lang="en-US" sz="1200">
                <a:solidFill>
                  <a:prstClr val="white"/>
                </a:solidFill>
              </a:rPr>
              <a:t>1999;93:173-179.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547813" y="1719263"/>
            <a:ext cx="5773737" cy="4373562"/>
            <a:chOff x="283" y="943"/>
            <a:chExt cx="3031" cy="2475"/>
          </a:xfrm>
        </p:grpSpPr>
        <p:sp>
          <p:nvSpPr>
            <p:cNvPr id="22533" name="Rectangle 8"/>
            <p:cNvSpPr>
              <a:spLocks noChangeArrowheads="1"/>
            </p:cNvSpPr>
            <p:nvPr/>
          </p:nvSpPr>
          <p:spPr bwMode="auto">
            <a:xfrm>
              <a:off x="1080" y="1703"/>
              <a:ext cx="306" cy="121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534" name="Rectangle 9"/>
            <p:cNvSpPr>
              <a:spLocks noChangeArrowheads="1"/>
            </p:cNvSpPr>
            <p:nvPr/>
          </p:nvSpPr>
          <p:spPr bwMode="auto">
            <a:xfrm>
              <a:off x="1845" y="1482"/>
              <a:ext cx="305" cy="143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535" name="Rectangle 10"/>
            <p:cNvSpPr>
              <a:spLocks noChangeArrowheads="1"/>
            </p:cNvSpPr>
            <p:nvPr/>
          </p:nvSpPr>
          <p:spPr bwMode="auto">
            <a:xfrm>
              <a:off x="2658" y="1174"/>
              <a:ext cx="306" cy="174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536" name="Line 11"/>
            <p:cNvSpPr>
              <a:spLocks noChangeShapeType="1"/>
            </p:cNvSpPr>
            <p:nvPr/>
          </p:nvSpPr>
          <p:spPr bwMode="auto">
            <a:xfrm>
              <a:off x="793" y="1024"/>
              <a:ext cx="1" cy="1897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37" name="Line 12"/>
            <p:cNvSpPr>
              <a:spLocks noChangeShapeType="1"/>
            </p:cNvSpPr>
            <p:nvPr/>
          </p:nvSpPr>
          <p:spPr bwMode="auto">
            <a:xfrm>
              <a:off x="750" y="2921"/>
              <a:ext cx="4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38" name="Line 13"/>
            <p:cNvSpPr>
              <a:spLocks noChangeShapeType="1"/>
            </p:cNvSpPr>
            <p:nvPr/>
          </p:nvSpPr>
          <p:spPr bwMode="auto">
            <a:xfrm>
              <a:off x="746" y="2551"/>
              <a:ext cx="4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39" name="Line 14"/>
            <p:cNvSpPr>
              <a:spLocks noChangeShapeType="1"/>
            </p:cNvSpPr>
            <p:nvPr/>
          </p:nvSpPr>
          <p:spPr bwMode="auto">
            <a:xfrm>
              <a:off x="750" y="2178"/>
              <a:ext cx="4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746" y="1788"/>
              <a:ext cx="4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1" name="Line 16"/>
            <p:cNvSpPr>
              <a:spLocks noChangeShapeType="1"/>
            </p:cNvSpPr>
            <p:nvPr/>
          </p:nvSpPr>
          <p:spPr bwMode="auto">
            <a:xfrm>
              <a:off x="746" y="1398"/>
              <a:ext cx="4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2" name="Line 17"/>
            <p:cNvSpPr>
              <a:spLocks noChangeShapeType="1"/>
            </p:cNvSpPr>
            <p:nvPr/>
          </p:nvSpPr>
          <p:spPr bwMode="auto">
            <a:xfrm>
              <a:off x="750" y="1029"/>
              <a:ext cx="43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3" name="Line 18"/>
            <p:cNvSpPr>
              <a:spLocks noChangeShapeType="1"/>
            </p:cNvSpPr>
            <p:nvPr/>
          </p:nvSpPr>
          <p:spPr bwMode="auto">
            <a:xfrm>
              <a:off x="793" y="2921"/>
              <a:ext cx="2521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4" name="Line 19"/>
            <p:cNvSpPr>
              <a:spLocks noChangeShapeType="1"/>
            </p:cNvSpPr>
            <p:nvPr/>
          </p:nvSpPr>
          <p:spPr bwMode="auto">
            <a:xfrm flipV="1">
              <a:off x="793" y="2921"/>
              <a:ext cx="0" cy="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5" name="Line 20"/>
            <p:cNvSpPr>
              <a:spLocks noChangeShapeType="1"/>
            </p:cNvSpPr>
            <p:nvPr/>
          </p:nvSpPr>
          <p:spPr bwMode="auto">
            <a:xfrm flipV="1">
              <a:off x="2400" y="2921"/>
              <a:ext cx="0" cy="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6" name="Line 21"/>
            <p:cNvSpPr>
              <a:spLocks noChangeShapeType="1"/>
            </p:cNvSpPr>
            <p:nvPr/>
          </p:nvSpPr>
          <p:spPr bwMode="auto">
            <a:xfrm flipV="1">
              <a:off x="3311" y="2914"/>
              <a:ext cx="0" cy="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547" name="Rectangle 23"/>
            <p:cNvSpPr>
              <a:spLocks noChangeArrowheads="1"/>
            </p:cNvSpPr>
            <p:nvPr/>
          </p:nvSpPr>
          <p:spPr bwMode="auto">
            <a:xfrm>
              <a:off x="1141" y="1491"/>
              <a:ext cx="1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1.6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48" name="Rectangle 24"/>
            <p:cNvSpPr>
              <a:spLocks noChangeArrowheads="1"/>
            </p:cNvSpPr>
            <p:nvPr/>
          </p:nvSpPr>
          <p:spPr bwMode="auto">
            <a:xfrm>
              <a:off x="1899" y="1260"/>
              <a:ext cx="16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1.9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49" name="Rectangle 25"/>
            <p:cNvSpPr>
              <a:spLocks noChangeArrowheads="1"/>
            </p:cNvSpPr>
            <p:nvPr/>
          </p:nvSpPr>
          <p:spPr bwMode="auto">
            <a:xfrm>
              <a:off x="2721" y="965"/>
              <a:ext cx="1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2.3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0" name="Rectangle 26"/>
            <p:cNvSpPr>
              <a:spLocks noChangeArrowheads="1"/>
            </p:cNvSpPr>
            <p:nvPr/>
          </p:nvSpPr>
          <p:spPr bwMode="auto">
            <a:xfrm>
              <a:off x="649" y="2847"/>
              <a:ext cx="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0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1" name="Rectangle 27"/>
            <p:cNvSpPr>
              <a:spLocks noChangeArrowheads="1"/>
            </p:cNvSpPr>
            <p:nvPr/>
          </p:nvSpPr>
          <p:spPr bwMode="auto">
            <a:xfrm>
              <a:off x="543" y="2462"/>
              <a:ext cx="16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0.5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2" name="Rectangle 28"/>
            <p:cNvSpPr>
              <a:spLocks noChangeArrowheads="1"/>
            </p:cNvSpPr>
            <p:nvPr/>
          </p:nvSpPr>
          <p:spPr bwMode="auto">
            <a:xfrm>
              <a:off x="535" y="2088"/>
              <a:ext cx="166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1.0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3" name="Rectangle 29"/>
            <p:cNvSpPr>
              <a:spLocks noChangeArrowheads="1"/>
            </p:cNvSpPr>
            <p:nvPr/>
          </p:nvSpPr>
          <p:spPr bwMode="auto">
            <a:xfrm>
              <a:off x="539" y="1694"/>
              <a:ext cx="1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1.5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4" name="Rectangle 30"/>
            <p:cNvSpPr>
              <a:spLocks noChangeArrowheads="1"/>
            </p:cNvSpPr>
            <p:nvPr/>
          </p:nvSpPr>
          <p:spPr bwMode="auto">
            <a:xfrm>
              <a:off x="546" y="1301"/>
              <a:ext cx="167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2.0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5" name="Rectangle 31"/>
            <p:cNvSpPr>
              <a:spLocks noChangeArrowheads="1"/>
            </p:cNvSpPr>
            <p:nvPr/>
          </p:nvSpPr>
          <p:spPr bwMode="auto">
            <a:xfrm>
              <a:off x="546" y="943"/>
              <a:ext cx="1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2.5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6" name="Rectangle 32"/>
            <p:cNvSpPr>
              <a:spLocks noChangeArrowheads="1"/>
            </p:cNvSpPr>
            <p:nvPr/>
          </p:nvSpPr>
          <p:spPr bwMode="auto">
            <a:xfrm>
              <a:off x="1108" y="2990"/>
              <a:ext cx="29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</a:rPr>
                <a:t>&gt;60%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7" name="Rectangle 33"/>
            <p:cNvSpPr>
              <a:spLocks noChangeArrowheads="1"/>
            </p:cNvSpPr>
            <p:nvPr/>
          </p:nvSpPr>
          <p:spPr bwMode="auto">
            <a:xfrm>
              <a:off x="1676" y="2996"/>
              <a:ext cx="591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</a:rPr>
                <a:t>40%-59%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8" name="Rectangle 34"/>
            <p:cNvSpPr>
              <a:spLocks noChangeArrowheads="1"/>
            </p:cNvSpPr>
            <p:nvPr/>
          </p:nvSpPr>
          <p:spPr bwMode="auto">
            <a:xfrm>
              <a:off x="2664" y="2996"/>
              <a:ext cx="293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</a:rPr>
                <a:t>&lt;40%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59" name="Rectangle 35"/>
            <p:cNvSpPr>
              <a:spLocks noChangeArrowheads="1"/>
            </p:cNvSpPr>
            <p:nvPr/>
          </p:nvSpPr>
          <p:spPr bwMode="auto">
            <a:xfrm>
              <a:off x="1513" y="3271"/>
              <a:ext cx="943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FFFFFF"/>
                  </a:solidFill>
                </a:rPr>
                <a:t>% Predicted FEV</a:t>
              </a:r>
              <a:r>
                <a:rPr lang="en-US" sz="1700" b="1" baseline="-25000">
                  <a:solidFill>
                    <a:srgbClr val="FFFFFF"/>
                  </a:solidFill>
                </a:rPr>
                <a:t>1</a:t>
              </a:r>
              <a:endParaRPr lang="en-US" b="1" baseline="-25000">
                <a:solidFill>
                  <a:prstClr val="white"/>
                </a:solidFill>
              </a:endParaRPr>
            </a:p>
          </p:txBody>
        </p:sp>
        <p:sp>
          <p:nvSpPr>
            <p:cNvPr id="22560" name="Rectangle 37"/>
            <p:cNvSpPr>
              <a:spLocks noChangeArrowheads="1"/>
            </p:cNvSpPr>
            <p:nvPr/>
          </p:nvSpPr>
          <p:spPr bwMode="auto">
            <a:xfrm rot="-5400000">
              <a:off x="-367" y="1986"/>
              <a:ext cx="144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Exacerbations Per Year</a:t>
              </a: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561" name="Line 38"/>
            <p:cNvSpPr>
              <a:spLocks noChangeShapeType="1"/>
            </p:cNvSpPr>
            <p:nvPr/>
          </p:nvSpPr>
          <p:spPr bwMode="auto">
            <a:xfrm flipV="1">
              <a:off x="1583" y="2920"/>
              <a:ext cx="0" cy="43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3822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Asma y EPOC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Son enfermedades respiratorias crónicas de alta prevalencia en Colombia.</a:t>
            </a:r>
          </a:p>
          <a:p>
            <a:r>
              <a:rPr lang="es-ES" sz="2400" dirty="0" smtClean="0"/>
              <a:t>Nuestro mejor entendimiento ha permitido modificar su definición y entender mejor sus similitudes y diferencias.</a:t>
            </a:r>
          </a:p>
          <a:p>
            <a:r>
              <a:rPr lang="es-ES" sz="2400" dirty="0" smtClean="0"/>
              <a:t>Hoy se ha reconocido que la inflamación crónica subyace en ambas.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199877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>
          <a:xfrm>
            <a:off x="475952" y="115888"/>
            <a:ext cx="7264400" cy="1225550"/>
          </a:xfrm>
        </p:spPr>
        <p:txBody>
          <a:bodyPr/>
          <a:lstStyle/>
          <a:p>
            <a:r>
              <a:rPr lang="en-GB" sz="3200" dirty="0" smtClean="0">
                <a:solidFill>
                  <a:srgbClr val="9FA795"/>
                </a:solidFill>
                <a:cs typeface="Arial" charset="0"/>
              </a:rPr>
              <a:t>Frequent Exacerbations </a:t>
            </a:r>
            <a:br>
              <a:rPr lang="en-GB" sz="3200" dirty="0" smtClean="0">
                <a:solidFill>
                  <a:srgbClr val="9FA795"/>
                </a:solidFill>
                <a:cs typeface="Arial" charset="0"/>
              </a:rPr>
            </a:br>
            <a:r>
              <a:rPr lang="en-GB" sz="3200" dirty="0" smtClean="0">
                <a:solidFill>
                  <a:srgbClr val="9FA795"/>
                </a:solidFill>
                <a:cs typeface="Arial" charset="0"/>
              </a:rPr>
              <a:t>Accelerate FEV</a:t>
            </a:r>
            <a:r>
              <a:rPr lang="en-GB" sz="3200" baseline="-25000" dirty="0" smtClean="0">
                <a:solidFill>
                  <a:srgbClr val="9FA795"/>
                </a:solidFill>
                <a:cs typeface="Arial" charset="0"/>
              </a:rPr>
              <a:t>1</a:t>
            </a:r>
            <a:r>
              <a:rPr lang="en-GB" sz="3200" dirty="0" smtClean="0">
                <a:solidFill>
                  <a:srgbClr val="9FA795"/>
                </a:solidFill>
                <a:cs typeface="Arial" charset="0"/>
              </a:rPr>
              <a:t> Decline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275263" y="1720850"/>
            <a:ext cx="397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prstClr val="white"/>
                </a:solidFill>
              </a:rPr>
              <a:t>Patients (n=16) with </a:t>
            </a:r>
            <a:br>
              <a:rPr lang="es-ES" sz="1600" b="1">
                <a:solidFill>
                  <a:prstClr val="white"/>
                </a:solidFill>
              </a:rPr>
            </a:br>
            <a:r>
              <a:rPr lang="es-ES" sz="1600" b="1">
                <a:solidFill>
                  <a:prstClr val="white"/>
                </a:solidFill>
              </a:rPr>
              <a:t>infrequent exacerbations (&lt;2.9/yr)</a:t>
            </a:r>
          </a:p>
          <a:p>
            <a:r>
              <a:rPr lang="es-ES" sz="1600" b="1">
                <a:solidFill>
                  <a:prstClr val="white"/>
                </a:solidFill>
              </a:rPr>
              <a:t>FEV</a:t>
            </a:r>
            <a:r>
              <a:rPr lang="es-ES" sz="1600" b="1" baseline="-25000">
                <a:solidFill>
                  <a:prstClr val="white"/>
                </a:solidFill>
              </a:rPr>
              <a:t>1</a:t>
            </a:r>
            <a:r>
              <a:rPr lang="es-ES" sz="1600" b="1">
                <a:solidFill>
                  <a:prstClr val="white"/>
                </a:solidFill>
              </a:rPr>
              <a:t> decline: 32.1 mL/yr; 3.6%/yr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264150" y="2873375"/>
            <a:ext cx="3411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600" b="1">
                <a:solidFill>
                  <a:prstClr val="white"/>
                </a:solidFill>
              </a:rPr>
              <a:t>Patients (n=16) with frequent </a:t>
            </a:r>
            <a:br>
              <a:rPr lang="es-ES" sz="1600" b="1">
                <a:solidFill>
                  <a:prstClr val="white"/>
                </a:solidFill>
              </a:rPr>
            </a:br>
            <a:r>
              <a:rPr lang="es-ES" sz="1600" b="1">
                <a:solidFill>
                  <a:prstClr val="white"/>
                </a:solidFill>
              </a:rPr>
              <a:t>exacerbations (&gt;2.9/yr)</a:t>
            </a:r>
          </a:p>
          <a:p>
            <a:r>
              <a:rPr lang="es-ES" sz="1600" b="1">
                <a:solidFill>
                  <a:prstClr val="white"/>
                </a:solidFill>
              </a:rPr>
              <a:t>FEV</a:t>
            </a:r>
            <a:r>
              <a:rPr lang="es-ES" sz="1600" b="1" baseline="-25000">
                <a:solidFill>
                  <a:prstClr val="white"/>
                </a:solidFill>
              </a:rPr>
              <a:t>1</a:t>
            </a:r>
            <a:r>
              <a:rPr lang="es-ES" sz="1600" b="1">
                <a:solidFill>
                  <a:prstClr val="white"/>
                </a:solidFill>
              </a:rPr>
              <a:t> decline: 40.1 mL/yr; 4.2%/yr</a:t>
            </a:r>
          </a:p>
        </p:txBody>
      </p:sp>
      <p:sp>
        <p:nvSpPr>
          <p:cNvPr id="24580" name="Freeform 77"/>
          <p:cNvSpPr>
            <a:spLocks/>
          </p:cNvSpPr>
          <p:nvPr/>
        </p:nvSpPr>
        <p:spPr bwMode="auto">
          <a:xfrm>
            <a:off x="1541463" y="1685925"/>
            <a:ext cx="3622675" cy="3203575"/>
          </a:xfrm>
          <a:custGeom>
            <a:avLst/>
            <a:gdLst>
              <a:gd name="T0" fmla="*/ 0 w 2121"/>
              <a:gd name="T1" fmla="*/ 0 h 1876"/>
              <a:gd name="T2" fmla="*/ 2147483647 w 2121"/>
              <a:gd name="T3" fmla="*/ 2147483647 h 1876"/>
              <a:gd name="T4" fmla="*/ 2147483647 w 2121"/>
              <a:gd name="T5" fmla="*/ 2147483647 h 1876"/>
              <a:gd name="T6" fmla="*/ 2147483647 w 2121"/>
              <a:gd name="T7" fmla="*/ 2147483647 h 1876"/>
              <a:gd name="T8" fmla="*/ 2147483647 w 2121"/>
              <a:gd name="T9" fmla="*/ 2147483647 h 18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21"/>
              <a:gd name="T16" fmla="*/ 0 h 1876"/>
              <a:gd name="T17" fmla="*/ 2121 w 2121"/>
              <a:gd name="T18" fmla="*/ 1876 h 18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21" h="1876">
                <a:moveTo>
                  <a:pt x="0" y="0"/>
                </a:moveTo>
                <a:lnTo>
                  <a:pt x="532" y="512"/>
                </a:lnTo>
                <a:lnTo>
                  <a:pt x="1056" y="980"/>
                </a:lnTo>
                <a:lnTo>
                  <a:pt x="1589" y="1441"/>
                </a:lnTo>
                <a:lnTo>
                  <a:pt x="2121" y="1876"/>
                </a:lnTo>
              </a:path>
            </a:pathLst>
          </a:custGeom>
          <a:noFill/>
          <a:ln w="25400">
            <a:solidFill>
              <a:srgbClr val="EF4638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1401763" y="1484313"/>
            <a:ext cx="1587" cy="40878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>
            <a:off x="1323975" y="1489075"/>
            <a:ext cx="825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1538288" y="5722938"/>
            <a:ext cx="36274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 flipV="1">
            <a:off x="1538288" y="5722938"/>
            <a:ext cx="1587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2451100" y="5722938"/>
            <a:ext cx="1588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 flipV="1">
            <a:off x="3348038" y="5722938"/>
            <a:ext cx="1587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4260850" y="5722938"/>
            <a:ext cx="1588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5165725" y="5722938"/>
            <a:ext cx="1588" cy="9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589" name="Rectangle 14"/>
          <p:cNvSpPr>
            <a:spLocks noChangeArrowheads="1"/>
          </p:cNvSpPr>
          <p:nvPr/>
        </p:nvSpPr>
        <p:spPr bwMode="auto">
          <a:xfrm>
            <a:off x="673100" y="5421313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0.75</a:t>
            </a:r>
          </a:p>
        </p:txBody>
      </p:sp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73100" y="4459288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0.80</a:t>
            </a:r>
          </a:p>
        </p:txBody>
      </p:sp>
      <p:sp>
        <p:nvSpPr>
          <p:cNvPr id="24591" name="Rectangle 16"/>
          <p:cNvSpPr>
            <a:spLocks noChangeArrowheads="1"/>
          </p:cNvSpPr>
          <p:nvPr/>
        </p:nvSpPr>
        <p:spPr bwMode="auto">
          <a:xfrm>
            <a:off x="673100" y="3392488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0.85</a:t>
            </a:r>
          </a:p>
        </p:txBody>
      </p:sp>
      <p:sp>
        <p:nvSpPr>
          <p:cNvPr id="24592" name="Rectangle 17"/>
          <p:cNvSpPr>
            <a:spLocks noChangeArrowheads="1"/>
          </p:cNvSpPr>
          <p:nvPr/>
        </p:nvSpPr>
        <p:spPr bwMode="auto">
          <a:xfrm>
            <a:off x="673100" y="2327275"/>
            <a:ext cx="49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0.90</a:t>
            </a:r>
          </a:p>
        </p:txBody>
      </p:sp>
      <p:sp>
        <p:nvSpPr>
          <p:cNvPr id="24593" name="Rectangle 18"/>
          <p:cNvSpPr>
            <a:spLocks noChangeArrowheads="1"/>
          </p:cNvSpPr>
          <p:nvPr/>
        </p:nvSpPr>
        <p:spPr bwMode="auto">
          <a:xfrm>
            <a:off x="673100" y="1392238"/>
            <a:ext cx="498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0.95</a:t>
            </a:r>
          </a:p>
        </p:txBody>
      </p:sp>
      <p:sp>
        <p:nvSpPr>
          <p:cNvPr id="24594" name="Rectangle 19"/>
          <p:cNvSpPr>
            <a:spLocks noChangeArrowheads="1"/>
          </p:cNvSpPr>
          <p:nvPr/>
        </p:nvSpPr>
        <p:spPr bwMode="auto">
          <a:xfrm>
            <a:off x="1468438" y="5862638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0</a:t>
            </a:r>
          </a:p>
        </p:txBody>
      </p:sp>
      <p:sp>
        <p:nvSpPr>
          <p:cNvPr id="24595" name="Rectangle 20"/>
          <p:cNvSpPr>
            <a:spLocks noChangeArrowheads="1"/>
          </p:cNvSpPr>
          <p:nvPr/>
        </p:nvSpPr>
        <p:spPr bwMode="auto">
          <a:xfrm>
            <a:off x="2379663" y="5862638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4596" name="Rectangle 21"/>
          <p:cNvSpPr>
            <a:spLocks noChangeArrowheads="1"/>
          </p:cNvSpPr>
          <p:nvPr/>
        </p:nvSpPr>
        <p:spPr bwMode="auto">
          <a:xfrm>
            <a:off x="3281363" y="5862638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4597" name="Rectangle 22"/>
          <p:cNvSpPr>
            <a:spLocks noChangeArrowheads="1"/>
          </p:cNvSpPr>
          <p:nvPr/>
        </p:nvSpPr>
        <p:spPr bwMode="auto">
          <a:xfrm>
            <a:off x="4194175" y="5862638"/>
            <a:ext cx="141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4598" name="Rectangle 23"/>
          <p:cNvSpPr>
            <a:spLocks noChangeArrowheads="1"/>
          </p:cNvSpPr>
          <p:nvPr/>
        </p:nvSpPr>
        <p:spPr bwMode="auto">
          <a:xfrm>
            <a:off x="5095875" y="5862638"/>
            <a:ext cx="142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4599" name="Rectangle 24"/>
          <p:cNvSpPr>
            <a:spLocks noChangeArrowheads="1"/>
          </p:cNvSpPr>
          <p:nvPr/>
        </p:nvSpPr>
        <p:spPr bwMode="auto">
          <a:xfrm>
            <a:off x="2987675" y="6092825"/>
            <a:ext cx="69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 b="1">
                <a:solidFill>
                  <a:prstClr val="white"/>
                </a:solidFill>
              </a:rPr>
              <a:t>Years</a:t>
            </a:r>
          </a:p>
        </p:txBody>
      </p:sp>
      <p:sp>
        <p:nvSpPr>
          <p:cNvPr id="24600" name="Rectangle 25"/>
          <p:cNvSpPr>
            <a:spLocks noChangeArrowheads="1"/>
          </p:cNvSpPr>
          <p:nvPr/>
        </p:nvSpPr>
        <p:spPr bwMode="auto">
          <a:xfrm rot="-5400000">
            <a:off x="-113506" y="3318669"/>
            <a:ext cx="99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000" b="1">
                <a:solidFill>
                  <a:prstClr val="white"/>
                </a:solidFill>
              </a:rPr>
              <a:t>FEV</a:t>
            </a:r>
            <a:r>
              <a:rPr lang="en-GB" sz="2000" b="1" baseline="-25000">
                <a:solidFill>
                  <a:prstClr val="white"/>
                </a:solidFill>
              </a:rPr>
              <a:t>1</a:t>
            </a:r>
            <a:r>
              <a:rPr lang="en-GB" sz="2000" b="1">
                <a:solidFill>
                  <a:prstClr val="white"/>
                </a:solidFill>
              </a:rPr>
              <a:t> (L)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473200" y="1624013"/>
            <a:ext cx="111125" cy="157162"/>
            <a:chOff x="2063" y="3163"/>
            <a:chExt cx="95" cy="473"/>
          </a:xfrm>
        </p:grpSpPr>
        <p:sp>
          <p:nvSpPr>
            <p:cNvPr id="24659" name="Line 27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60" name="Line 28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61" name="Line 29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189413" y="3800475"/>
            <a:ext cx="111125" cy="141288"/>
            <a:chOff x="2063" y="3163"/>
            <a:chExt cx="95" cy="473"/>
          </a:xfrm>
        </p:grpSpPr>
        <p:sp>
          <p:nvSpPr>
            <p:cNvPr id="24656" name="Line 32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57" name="Line 33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58" name="Line 34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603" name="Freeform 36"/>
          <p:cNvSpPr>
            <a:spLocks/>
          </p:cNvSpPr>
          <p:nvPr/>
        </p:nvSpPr>
        <p:spPr bwMode="auto">
          <a:xfrm>
            <a:off x="1541463" y="1725613"/>
            <a:ext cx="3617912" cy="2830512"/>
          </a:xfrm>
          <a:custGeom>
            <a:avLst/>
            <a:gdLst>
              <a:gd name="T0" fmla="*/ 0 w 2118"/>
              <a:gd name="T1" fmla="*/ 0 h 1657"/>
              <a:gd name="T2" fmla="*/ 903624 w 2118"/>
              <a:gd name="T3" fmla="*/ 727700 h 1657"/>
              <a:gd name="T4" fmla="*/ 1812372 w 2118"/>
              <a:gd name="T5" fmla="*/ 1451983 h 1657"/>
              <a:gd name="T6" fmla="*/ 2727953 w 2118"/>
              <a:gd name="T7" fmla="*/ 2169434 h 1657"/>
              <a:gd name="T8" fmla="*/ 3617912 w 2118"/>
              <a:gd name="T9" fmla="*/ 2830513 h 16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8"/>
              <a:gd name="T16" fmla="*/ 0 h 1657"/>
              <a:gd name="T17" fmla="*/ 2118 w 2118"/>
              <a:gd name="T18" fmla="*/ 1657 h 16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8" h="1657">
                <a:moveTo>
                  <a:pt x="0" y="0"/>
                </a:moveTo>
                <a:lnTo>
                  <a:pt x="529" y="426"/>
                </a:lnTo>
                <a:lnTo>
                  <a:pt x="1061" y="850"/>
                </a:lnTo>
                <a:lnTo>
                  <a:pt x="1597" y="1270"/>
                </a:lnTo>
                <a:lnTo>
                  <a:pt x="2118" y="1657"/>
                </a:lnTo>
              </a:path>
            </a:pathLst>
          </a:custGeom>
          <a:solidFill>
            <a:srgbClr val="005A8C"/>
          </a:solidFill>
          <a:ln w="25400">
            <a:solidFill>
              <a:srgbClr val="005A8C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92700" y="4462463"/>
            <a:ext cx="96838" cy="96837"/>
            <a:chOff x="2063" y="3163"/>
            <a:chExt cx="95" cy="473"/>
          </a:xfrm>
        </p:grpSpPr>
        <p:sp>
          <p:nvSpPr>
            <p:cNvPr id="24653" name="Line 38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005A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54" name="Line 39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005A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55" name="Line 40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005A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3271838" y="3043238"/>
            <a:ext cx="96837" cy="96837"/>
            <a:chOff x="2063" y="3163"/>
            <a:chExt cx="95" cy="473"/>
          </a:xfrm>
        </p:grpSpPr>
        <p:sp>
          <p:nvSpPr>
            <p:cNvPr id="24650" name="Line 44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51" name="Line 45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52" name="Line 46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374900" y="2374900"/>
            <a:ext cx="96838" cy="98425"/>
            <a:chOff x="2063" y="3163"/>
            <a:chExt cx="95" cy="473"/>
          </a:xfrm>
        </p:grpSpPr>
        <p:sp>
          <p:nvSpPr>
            <p:cNvPr id="24647" name="Line 49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8" name="Line 50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9" name="Line 51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607" name="Line 54"/>
          <p:cNvSpPr>
            <a:spLocks noChangeShapeType="1"/>
          </p:cNvSpPr>
          <p:nvPr/>
        </p:nvSpPr>
        <p:spPr bwMode="auto">
          <a:xfrm>
            <a:off x="1314450" y="4632325"/>
            <a:ext cx="825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608" name="Line 55"/>
          <p:cNvSpPr>
            <a:spLocks noChangeShapeType="1"/>
          </p:cNvSpPr>
          <p:nvPr/>
        </p:nvSpPr>
        <p:spPr bwMode="auto">
          <a:xfrm>
            <a:off x="1314450" y="3570288"/>
            <a:ext cx="8255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609" name="Line 56"/>
          <p:cNvSpPr>
            <a:spLocks noChangeShapeType="1"/>
          </p:cNvSpPr>
          <p:nvPr/>
        </p:nvSpPr>
        <p:spPr bwMode="auto">
          <a:xfrm>
            <a:off x="1314450" y="2517775"/>
            <a:ext cx="825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092700" y="4795838"/>
            <a:ext cx="111125" cy="142875"/>
            <a:chOff x="2063" y="3163"/>
            <a:chExt cx="95" cy="473"/>
          </a:xfrm>
        </p:grpSpPr>
        <p:sp>
          <p:nvSpPr>
            <p:cNvPr id="24644" name="Line 58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5" name="Line 59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6" name="Line 60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4187825" y="4052888"/>
            <a:ext cx="109538" cy="144462"/>
            <a:chOff x="2063" y="3163"/>
            <a:chExt cx="95" cy="473"/>
          </a:xfrm>
        </p:grpSpPr>
        <p:sp>
          <p:nvSpPr>
            <p:cNvPr id="24641" name="Line 63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2" name="Line 64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3" name="Line 65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3271838" y="3270250"/>
            <a:ext cx="111125" cy="142875"/>
            <a:chOff x="2063" y="3163"/>
            <a:chExt cx="95" cy="473"/>
          </a:xfrm>
        </p:grpSpPr>
        <p:sp>
          <p:nvSpPr>
            <p:cNvPr id="24638" name="Line 68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39" name="Line 69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40" name="Line 70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2374900" y="2508250"/>
            <a:ext cx="111125" cy="142875"/>
            <a:chOff x="2063" y="3163"/>
            <a:chExt cx="95" cy="473"/>
          </a:xfrm>
        </p:grpSpPr>
        <p:sp>
          <p:nvSpPr>
            <p:cNvPr id="24635" name="Line 73"/>
            <p:cNvSpPr>
              <a:spLocks noChangeShapeType="1"/>
            </p:cNvSpPr>
            <p:nvPr/>
          </p:nvSpPr>
          <p:spPr bwMode="auto">
            <a:xfrm>
              <a:off x="2063" y="3163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36" name="Line 74"/>
            <p:cNvSpPr>
              <a:spLocks noChangeShapeType="1"/>
            </p:cNvSpPr>
            <p:nvPr/>
          </p:nvSpPr>
          <p:spPr bwMode="auto">
            <a:xfrm>
              <a:off x="2110" y="3163"/>
              <a:ext cx="0" cy="473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37" name="Line 75"/>
            <p:cNvSpPr>
              <a:spLocks noChangeShapeType="1"/>
            </p:cNvSpPr>
            <p:nvPr/>
          </p:nvSpPr>
          <p:spPr bwMode="auto">
            <a:xfrm>
              <a:off x="2064" y="3636"/>
              <a:ext cx="94" cy="0"/>
            </a:xfrm>
            <a:prstGeom prst="line">
              <a:avLst/>
            </a:prstGeom>
            <a:noFill/>
            <a:ln w="25400">
              <a:solidFill>
                <a:srgbClr val="EF463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614" name="Line 78"/>
          <p:cNvSpPr>
            <a:spLocks noChangeShapeType="1"/>
          </p:cNvSpPr>
          <p:nvPr/>
        </p:nvSpPr>
        <p:spPr bwMode="auto">
          <a:xfrm>
            <a:off x="1320800" y="5570538"/>
            <a:ext cx="8255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360988" y="4244975"/>
            <a:ext cx="3121025" cy="584200"/>
            <a:chOff x="3728" y="2668"/>
            <a:chExt cx="1802" cy="368"/>
          </a:xfrm>
        </p:grpSpPr>
        <p:sp>
          <p:nvSpPr>
            <p:cNvPr id="24633" name="Text Box 80"/>
            <p:cNvSpPr txBox="1">
              <a:spLocks noChangeArrowheads="1"/>
            </p:cNvSpPr>
            <p:nvPr/>
          </p:nvSpPr>
          <p:spPr bwMode="auto">
            <a:xfrm>
              <a:off x="3728" y="2668"/>
              <a:ext cx="180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 b="1">
                  <a:solidFill>
                    <a:prstClr val="white"/>
                  </a:solidFill>
                </a:rPr>
                <a:t>    – 8.0 mL/yr </a:t>
              </a:r>
              <a:br>
                <a:rPr lang="es-ES" sz="1600" b="1">
                  <a:solidFill>
                    <a:prstClr val="white"/>
                  </a:solidFill>
                </a:rPr>
              </a:br>
              <a:r>
                <a:rPr lang="es-ES" sz="1600" b="1">
                  <a:solidFill>
                    <a:prstClr val="white"/>
                  </a:solidFill>
                </a:rPr>
                <a:t>      (</a:t>
              </a:r>
              <a:r>
                <a:rPr lang="es-ES" sz="1600" b="1" i="1">
                  <a:solidFill>
                    <a:prstClr val="white"/>
                  </a:solidFill>
                </a:rPr>
                <a:t>P</a:t>
              </a:r>
              <a:r>
                <a:rPr lang="es-ES" sz="1600" b="1">
                  <a:solidFill>
                    <a:prstClr val="white"/>
                  </a:solidFill>
                </a:rPr>
                <a:t>&lt;0.05)</a:t>
              </a:r>
            </a:p>
          </p:txBody>
        </p:sp>
        <p:sp>
          <p:nvSpPr>
            <p:cNvPr id="24634" name="Line 81"/>
            <p:cNvSpPr>
              <a:spLocks noChangeShapeType="1"/>
            </p:cNvSpPr>
            <p:nvPr/>
          </p:nvSpPr>
          <p:spPr bwMode="auto">
            <a:xfrm>
              <a:off x="3795" y="2713"/>
              <a:ext cx="114" cy="186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4616" name="Line 82"/>
          <p:cNvSpPr>
            <a:spLocks noChangeShapeType="1"/>
          </p:cNvSpPr>
          <p:nvPr/>
        </p:nvSpPr>
        <p:spPr bwMode="auto">
          <a:xfrm>
            <a:off x="4668838" y="3225800"/>
            <a:ext cx="474662" cy="0"/>
          </a:xfrm>
          <a:prstGeom prst="line">
            <a:avLst/>
          </a:prstGeom>
          <a:noFill/>
          <a:ln w="28575">
            <a:solidFill>
              <a:srgbClr val="EF4638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4616450" y="2082800"/>
            <a:ext cx="609600" cy="90488"/>
            <a:chOff x="2785" y="1012"/>
            <a:chExt cx="384" cy="57"/>
          </a:xfrm>
        </p:grpSpPr>
        <p:sp>
          <p:nvSpPr>
            <p:cNvPr id="24630" name="Line 83"/>
            <p:cNvSpPr>
              <a:spLocks noChangeShapeType="1"/>
            </p:cNvSpPr>
            <p:nvPr/>
          </p:nvSpPr>
          <p:spPr bwMode="auto">
            <a:xfrm flipV="1">
              <a:off x="2815" y="1042"/>
              <a:ext cx="328" cy="0"/>
            </a:xfrm>
            <a:prstGeom prst="line">
              <a:avLst/>
            </a:prstGeom>
            <a:noFill/>
            <a:ln w="28575">
              <a:solidFill>
                <a:srgbClr val="005A8C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631" name="Oval 86"/>
            <p:cNvSpPr>
              <a:spLocks noChangeArrowheads="1"/>
            </p:cNvSpPr>
            <p:nvPr/>
          </p:nvSpPr>
          <p:spPr bwMode="auto">
            <a:xfrm>
              <a:off x="2785" y="1013"/>
              <a:ext cx="56" cy="56"/>
            </a:xfrm>
            <a:prstGeom prst="ellipse">
              <a:avLst/>
            </a:prstGeom>
            <a:solidFill>
              <a:srgbClr val="005A8C"/>
            </a:solidFill>
            <a:ln w="9525" algn="ctr">
              <a:solidFill>
                <a:srgbClr val="005A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632" name="Oval 87"/>
            <p:cNvSpPr>
              <a:spLocks noChangeArrowheads="1"/>
            </p:cNvSpPr>
            <p:nvPr/>
          </p:nvSpPr>
          <p:spPr bwMode="auto">
            <a:xfrm>
              <a:off x="3113" y="1012"/>
              <a:ext cx="56" cy="56"/>
            </a:xfrm>
            <a:prstGeom prst="ellipse">
              <a:avLst/>
            </a:prstGeom>
            <a:solidFill>
              <a:srgbClr val="005A8C"/>
            </a:solidFill>
            <a:ln w="9525" algn="ctr">
              <a:solidFill>
                <a:srgbClr val="005A8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4618" name="Oval 41"/>
          <p:cNvSpPr>
            <a:spLocks noChangeArrowheads="1"/>
          </p:cNvSpPr>
          <p:nvPr/>
        </p:nvSpPr>
        <p:spPr bwMode="auto">
          <a:xfrm>
            <a:off x="5099050" y="4481513"/>
            <a:ext cx="96838" cy="96837"/>
          </a:xfrm>
          <a:prstGeom prst="ellipse">
            <a:avLst/>
          </a:prstGeom>
          <a:solidFill>
            <a:srgbClr val="005A8C"/>
          </a:solidFill>
          <a:ln w="25400">
            <a:solidFill>
              <a:srgbClr val="005A8C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de-DE" sz="3200">
              <a:solidFill>
                <a:prstClr val="white"/>
              </a:solidFill>
              <a:latin typeface="BISansCond" pitchFamily="2" charset="0"/>
            </a:endParaRPr>
          </a:p>
        </p:txBody>
      </p:sp>
      <p:sp>
        <p:nvSpPr>
          <p:cNvPr id="24619" name="Oval 42"/>
          <p:cNvSpPr>
            <a:spLocks noChangeArrowheads="1"/>
          </p:cNvSpPr>
          <p:nvPr/>
        </p:nvSpPr>
        <p:spPr bwMode="auto">
          <a:xfrm>
            <a:off x="4192588" y="3808413"/>
            <a:ext cx="96837" cy="98425"/>
          </a:xfrm>
          <a:prstGeom prst="ellipse">
            <a:avLst/>
          </a:prstGeom>
          <a:solidFill>
            <a:srgbClr val="005A8C"/>
          </a:solidFill>
          <a:ln w="25400">
            <a:solidFill>
              <a:srgbClr val="005A8C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de-DE" sz="3200">
              <a:solidFill>
                <a:prstClr val="white"/>
              </a:solidFill>
              <a:latin typeface="BISansCond" pitchFamily="2" charset="0"/>
            </a:endParaRPr>
          </a:p>
        </p:txBody>
      </p:sp>
      <p:sp>
        <p:nvSpPr>
          <p:cNvPr id="24620" name="Oval 47"/>
          <p:cNvSpPr>
            <a:spLocks noChangeArrowheads="1"/>
          </p:cNvSpPr>
          <p:nvPr/>
        </p:nvSpPr>
        <p:spPr bwMode="auto">
          <a:xfrm>
            <a:off x="3276600" y="3081338"/>
            <a:ext cx="96838" cy="96837"/>
          </a:xfrm>
          <a:prstGeom prst="ellipse">
            <a:avLst/>
          </a:prstGeom>
          <a:solidFill>
            <a:srgbClr val="005A8C"/>
          </a:solidFill>
          <a:ln w="25400">
            <a:solidFill>
              <a:srgbClr val="005A8C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de-DE" sz="3200">
              <a:solidFill>
                <a:prstClr val="white"/>
              </a:solidFill>
              <a:latin typeface="BISansCond" pitchFamily="2" charset="0"/>
            </a:endParaRPr>
          </a:p>
        </p:txBody>
      </p:sp>
      <p:sp>
        <p:nvSpPr>
          <p:cNvPr id="24621" name="Oval 52"/>
          <p:cNvSpPr>
            <a:spLocks noChangeArrowheads="1"/>
          </p:cNvSpPr>
          <p:nvPr/>
        </p:nvSpPr>
        <p:spPr bwMode="auto">
          <a:xfrm>
            <a:off x="2378075" y="2395538"/>
            <a:ext cx="98425" cy="96837"/>
          </a:xfrm>
          <a:prstGeom prst="ellipse">
            <a:avLst/>
          </a:prstGeom>
          <a:solidFill>
            <a:srgbClr val="005A8C"/>
          </a:solidFill>
          <a:ln w="25400">
            <a:solidFill>
              <a:srgbClr val="005A8C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eaLnBrk="0" hangingPunct="0"/>
            <a:endParaRPr lang="de-DE" sz="3200">
              <a:solidFill>
                <a:prstClr val="white"/>
              </a:solidFill>
              <a:latin typeface="BISansCond" pitchFamily="2" charset="0"/>
            </a:endParaRPr>
          </a:p>
        </p:txBody>
      </p:sp>
      <p:sp>
        <p:nvSpPr>
          <p:cNvPr id="24622" name="Rectangle 105"/>
          <p:cNvSpPr>
            <a:spLocks noChangeArrowheads="1"/>
          </p:cNvSpPr>
          <p:nvPr/>
        </p:nvSpPr>
        <p:spPr bwMode="auto">
          <a:xfrm>
            <a:off x="2381250" y="2522538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23" name="Rectangle 106"/>
          <p:cNvSpPr>
            <a:spLocks noChangeArrowheads="1"/>
          </p:cNvSpPr>
          <p:nvPr/>
        </p:nvSpPr>
        <p:spPr bwMode="auto">
          <a:xfrm>
            <a:off x="3278188" y="3302000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24" name="Rectangle 107"/>
          <p:cNvSpPr>
            <a:spLocks noChangeArrowheads="1"/>
          </p:cNvSpPr>
          <p:nvPr/>
        </p:nvSpPr>
        <p:spPr bwMode="auto">
          <a:xfrm>
            <a:off x="4202113" y="4094163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25" name="Rectangle 108"/>
          <p:cNvSpPr>
            <a:spLocks noChangeArrowheads="1"/>
          </p:cNvSpPr>
          <p:nvPr/>
        </p:nvSpPr>
        <p:spPr bwMode="auto">
          <a:xfrm>
            <a:off x="5102225" y="4824413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26" name="Rectangle 109"/>
          <p:cNvSpPr>
            <a:spLocks noChangeArrowheads="1"/>
          </p:cNvSpPr>
          <p:nvPr/>
        </p:nvSpPr>
        <p:spPr bwMode="auto">
          <a:xfrm>
            <a:off x="1482725" y="1652588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27" name="Rectangle 110"/>
          <p:cNvSpPr>
            <a:spLocks noChangeArrowheads="1"/>
          </p:cNvSpPr>
          <p:nvPr/>
        </p:nvSpPr>
        <p:spPr bwMode="auto">
          <a:xfrm>
            <a:off x="4624388" y="3178175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28" name="Rectangle 111"/>
          <p:cNvSpPr>
            <a:spLocks noChangeArrowheads="1"/>
          </p:cNvSpPr>
          <p:nvPr/>
        </p:nvSpPr>
        <p:spPr bwMode="auto">
          <a:xfrm>
            <a:off x="5097463" y="3179763"/>
            <a:ext cx="88900" cy="95250"/>
          </a:xfrm>
          <a:prstGeom prst="rect">
            <a:avLst/>
          </a:prstGeom>
          <a:solidFill>
            <a:srgbClr val="EF4638"/>
          </a:solidFill>
          <a:ln w="9525" algn="ctr">
            <a:solidFill>
              <a:srgbClr val="EF463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24663" name="Rectangle 84"/>
          <p:cNvSpPr>
            <a:spLocks noChangeArrowheads="1"/>
          </p:cNvSpPr>
          <p:nvPr/>
        </p:nvSpPr>
        <p:spPr bwMode="auto">
          <a:xfrm>
            <a:off x="5597525" y="6486525"/>
            <a:ext cx="33464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610600"/>
            <a:r>
              <a:rPr lang="es-ES_tradnl" sz="1200" dirty="0" err="1">
                <a:solidFill>
                  <a:prstClr val="white"/>
                </a:solidFill>
              </a:rPr>
              <a:t>Donaldson</a:t>
            </a:r>
            <a:r>
              <a:rPr lang="es-ES_tradnl" sz="1200" dirty="0">
                <a:solidFill>
                  <a:prstClr val="white"/>
                </a:solidFill>
              </a:rPr>
              <a:t> GC et al. </a:t>
            </a:r>
            <a:r>
              <a:rPr lang="es-ES_tradnl" sz="1200" i="1" dirty="0" err="1">
                <a:solidFill>
                  <a:prstClr val="white"/>
                </a:solidFill>
              </a:rPr>
              <a:t>Thorax</a:t>
            </a:r>
            <a:r>
              <a:rPr lang="es-ES_tradnl" sz="1200" dirty="0">
                <a:solidFill>
                  <a:prstClr val="white"/>
                </a:solidFill>
              </a:rPr>
              <a:t> 2002; </a:t>
            </a:r>
            <a:r>
              <a:rPr lang="es-ES" sz="1200" dirty="0">
                <a:solidFill>
                  <a:prstClr val="white"/>
                </a:solidFill>
              </a:rPr>
              <a:t>57:847–852.</a:t>
            </a:r>
          </a:p>
        </p:txBody>
      </p:sp>
    </p:spTree>
    <p:extLst>
      <p:ext uri="{BB962C8B-B14F-4D97-AF65-F5344CB8AC3E}">
        <p14:creationId xmlns:p14="http://schemas.microsoft.com/office/powerpoint/2010/main" val="60581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88913"/>
            <a:ext cx="7291660" cy="914400"/>
          </a:xfrm>
        </p:spPr>
        <p:txBody>
          <a:bodyPr>
            <a:normAutofit fontScale="90000"/>
          </a:bodyPr>
          <a:lstStyle/>
          <a:p>
            <a:r>
              <a:rPr lang="de-DE" sz="3200" dirty="0" smtClean="0">
                <a:cs typeface="Arial" charset="0"/>
              </a:rPr>
              <a:t>COPD Exacerbations Increase Mortality: </a:t>
            </a:r>
            <a:br>
              <a:rPr lang="de-DE" sz="3200" dirty="0" smtClean="0">
                <a:cs typeface="Arial" charset="0"/>
              </a:rPr>
            </a:br>
            <a:r>
              <a:rPr lang="de-DE" sz="3200" dirty="0" smtClean="0">
                <a:cs typeface="Arial" charset="0"/>
              </a:rPr>
              <a:t>By Frequency of Exacerbations</a:t>
            </a: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5251450" y="6484938"/>
            <a:ext cx="3641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8610600" eaLnBrk="0" hangingPunct="0">
              <a:spcBef>
                <a:spcPct val="6000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200">
                <a:solidFill>
                  <a:prstClr val="white"/>
                </a:solidFill>
              </a:rPr>
              <a:t> </a:t>
            </a:r>
            <a:r>
              <a:rPr lang="de-DE" sz="1200">
                <a:solidFill>
                  <a:prstClr val="white"/>
                </a:solidFill>
              </a:rPr>
              <a:t>Soler-Cataluña JJ, et al. </a:t>
            </a:r>
            <a:r>
              <a:rPr lang="en-US" sz="1200" i="1">
                <a:solidFill>
                  <a:prstClr val="white"/>
                </a:solidFill>
              </a:rPr>
              <a:t>Thorax</a:t>
            </a:r>
            <a:r>
              <a:rPr lang="en-US" sz="1200">
                <a:solidFill>
                  <a:prstClr val="white"/>
                </a:solidFill>
              </a:rPr>
              <a:t> 2005;60:925-931.</a:t>
            </a:r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32771" name="Freeform 5"/>
          <p:cNvSpPr>
            <a:spLocks/>
          </p:cNvSpPr>
          <p:nvPr/>
        </p:nvSpPr>
        <p:spPr bwMode="auto">
          <a:xfrm>
            <a:off x="1550988" y="1693863"/>
            <a:ext cx="3481387" cy="2693987"/>
          </a:xfrm>
          <a:custGeom>
            <a:avLst/>
            <a:gdLst>
              <a:gd name="T0" fmla="*/ 0 w 2193"/>
              <a:gd name="T1" fmla="*/ 0 h 1697"/>
              <a:gd name="T2" fmla="*/ 0 w 2193"/>
              <a:gd name="T3" fmla="*/ 2147483647 h 1697"/>
              <a:gd name="T4" fmla="*/ 2147483647 w 2193"/>
              <a:gd name="T5" fmla="*/ 2147483647 h 1697"/>
              <a:gd name="T6" fmla="*/ 2147483647 w 2193"/>
              <a:gd name="T7" fmla="*/ 2147483647 h 1697"/>
              <a:gd name="T8" fmla="*/ 2147483647 w 2193"/>
              <a:gd name="T9" fmla="*/ 2147483647 h 1697"/>
              <a:gd name="T10" fmla="*/ 2147483647 w 2193"/>
              <a:gd name="T11" fmla="*/ 2147483647 h 1697"/>
              <a:gd name="T12" fmla="*/ 2147483647 w 2193"/>
              <a:gd name="T13" fmla="*/ 2147483647 h 1697"/>
              <a:gd name="T14" fmla="*/ 2147483647 w 2193"/>
              <a:gd name="T15" fmla="*/ 2147483647 h 1697"/>
              <a:gd name="T16" fmla="*/ 2147483647 w 2193"/>
              <a:gd name="T17" fmla="*/ 2147483647 h 1697"/>
              <a:gd name="T18" fmla="*/ 2147483647 w 2193"/>
              <a:gd name="T19" fmla="*/ 2147483647 h 1697"/>
              <a:gd name="T20" fmla="*/ 2147483647 w 2193"/>
              <a:gd name="T21" fmla="*/ 2147483647 h 1697"/>
              <a:gd name="T22" fmla="*/ 2147483647 w 2193"/>
              <a:gd name="T23" fmla="*/ 2147483647 h 1697"/>
              <a:gd name="T24" fmla="*/ 2147483647 w 2193"/>
              <a:gd name="T25" fmla="*/ 2147483647 h 1697"/>
              <a:gd name="T26" fmla="*/ 2147483647 w 2193"/>
              <a:gd name="T27" fmla="*/ 2147483647 h 1697"/>
              <a:gd name="T28" fmla="*/ 2147483647 w 2193"/>
              <a:gd name="T29" fmla="*/ 2147483647 h 1697"/>
              <a:gd name="T30" fmla="*/ 2147483647 w 2193"/>
              <a:gd name="T31" fmla="*/ 2147483647 h 1697"/>
              <a:gd name="T32" fmla="*/ 2147483647 w 2193"/>
              <a:gd name="T33" fmla="*/ 2147483647 h 1697"/>
              <a:gd name="T34" fmla="*/ 2147483647 w 2193"/>
              <a:gd name="T35" fmla="*/ 2147483647 h 1697"/>
              <a:gd name="T36" fmla="*/ 2147483647 w 2193"/>
              <a:gd name="T37" fmla="*/ 2147483647 h 1697"/>
              <a:gd name="T38" fmla="*/ 2147483647 w 2193"/>
              <a:gd name="T39" fmla="*/ 2147483647 h 1697"/>
              <a:gd name="T40" fmla="*/ 2147483647 w 2193"/>
              <a:gd name="T41" fmla="*/ 2147483647 h 1697"/>
              <a:gd name="T42" fmla="*/ 2147483647 w 2193"/>
              <a:gd name="T43" fmla="*/ 2147483647 h 1697"/>
              <a:gd name="T44" fmla="*/ 2147483647 w 2193"/>
              <a:gd name="T45" fmla="*/ 2147483647 h 1697"/>
              <a:gd name="T46" fmla="*/ 2147483647 w 2193"/>
              <a:gd name="T47" fmla="*/ 2147483647 h 1697"/>
              <a:gd name="T48" fmla="*/ 2147483647 w 2193"/>
              <a:gd name="T49" fmla="*/ 2147483647 h 1697"/>
              <a:gd name="T50" fmla="*/ 2147483647 w 2193"/>
              <a:gd name="T51" fmla="*/ 2147483647 h 1697"/>
              <a:gd name="T52" fmla="*/ 2147483647 w 2193"/>
              <a:gd name="T53" fmla="*/ 2147483647 h 1697"/>
              <a:gd name="T54" fmla="*/ 2147483647 w 2193"/>
              <a:gd name="T55" fmla="*/ 2147483647 h 1697"/>
              <a:gd name="T56" fmla="*/ 2147483647 w 2193"/>
              <a:gd name="T57" fmla="*/ 2147483647 h 1697"/>
              <a:gd name="T58" fmla="*/ 2147483647 w 2193"/>
              <a:gd name="T59" fmla="*/ 2147483647 h 1697"/>
              <a:gd name="T60" fmla="*/ 2147483647 w 2193"/>
              <a:gd name="T61" fmla="*/ 2147483647 h 1697"/>
              <a:gd name="T62" fmla="*/ 2147483647 w 2193"/>
              <a:gd name="T63" fmla="*/ 2147483647 h 1697"/>
              <a:gd name="T64" fmla="*/ 2147483647 w 2193"/>
              <a:gd name="T65" fmla="*/ 2147483647 h 1697"/>
              <a:gd name="T66" fmla="*/ 2147483647 w 2193"/>
              <a:gd name="T67" fmla="*/ 2147483647 h 1697"/>
              <a:gd name="T68" fmla="*/ 2147483647 w 2193"/>
              <a:gd name="T69" fmla="*/ 2147483647 h 1697"/>
              <a:gd name="T70" fmla="*/ 2147483647 w 2193"/>
              <a:gd name="T71" fmla="*/ 2147483647 h 1697"/>
              <a:gd name="T72" fmla="*/ 2147483647 w 2193"/>
              <a:gd name="T73" fmla="*/ 2147483647 h 1697"/>
              <a:gd name="T74" fmla="*/ 2147483647 w 2193"/>
              <a:gd name="T75" fmla="*/ 2147483647 h 1697"/>
              <a:gd name="T76" fmla="*/ 2147483647 w 2193"/>
              <a:gd name="T77" fmla="*/ 2147483647 h 1697"/>
              <a:gd name="T78" fmla="*/ 2147483647 w 2193"/>
              <a:gd name="T79" fmla="*/ 2147483647 h 1697"/>
              <a:gd name="T80" fmla="*/ 2147483647 w 2193"/>
              <a:gd name="T81" fmla="*/ 2147483647 h 1697"/>
              <a:gd name="T82" fmla="*/ 2147483647 w 2193"/>
              <a:gd name="T83" fmla="*/ 2147483647 h 169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93"/>
              <a:gd name="T127" fmla="*/ 0 h 1697"/>
              <a:gd name="T128" fmla="*/ 2193 w 2193"/>
              <a:gd name="T129" fmla="*/ 1697 h 169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93" h="1697">
                <a:moveTo>
                  <a:pt x="0" y="0"/>
                </a:moveTo>
                <a:lnTo>
                  <a:pt x="0" y="199"/>
                </a:lnTo>
                <a:lnTo>
                  <a:pt x="171" y="199"/>
                </a:lnTo>
                <a:lnTo>
                  <a:pt x="171" y="248"/>
                </a:lnTo>
                <a:lnTo>
                  <a:pt x="222" y="248"/>
                </a:lnTo>
                <a:lnTo>
                  <a:pt x="222" y="322"/>
                </a:lnTo>
                <a:lnTo>
                  <a:pt x="334" y="322"/>
                </a:lnTo>
                <a:lnTo>
                  <a:pt x="334" y="385"/>
                </a:lnTo>
                <a:lnTo>
                  <a:pt x="418" y="385"/>
                </a:lnTo>
                <a:lnTo>
                  <a:pt x="418" y="692"/>
                </a:lnTo>
                <a:lnTo>
                  <a:pt x="489" y="692"/>
                </a:lnTo>
                <a:lnTo>
                  <a:pt x="489" y="770"/>
                </a:lnTo>
                <a:lnTo>
                  <a:pt x="708" y="770"/>
                </a:lnTo>
                <a:lnTo>
                  <a:pt x="708" y="836"/>
                </a:lnTo>
                <a:lnTo>
                  <a:pt x="745" y="836"/>
                </a:lnTo>
                <a:lnTo>
                  <a:pt x="745" y="899"/>
                </a:lnTo>
                <a:lnTo>
                  <a:pt x="901" y="899"/>
                </a:lnTo>
                <a:lnTo>
                  <a:pt x="901" y="970"/>
                </a:lnTo>
                <a:lnTo>
                  <a:pt x="939" y="970"/>
                </a:lnTo>
                <a:lnTo>
                  <a:pt x="939" y="1021"/>
                </a:lnTo>
                <a:lnTo>
                  <a:pt x="984" y="1021"/>
                </a:lnTo>
                <a:lnTo>
                  <a:pt x="984" y="1084"/>
                </a:lnTo>
                <a:lnTo>
                  <a:pt x="1054" y="1084"/>
                </a:lnTo>
                <a:lnTo>
                  <a:pt x="1054" y="1141"/>
                </a:lnTo>
                <a:lnTo>
                  <a:pt x="1072" y="1141"/>
                </a:lnTo>
                <a:lnTo>
                  <a:pt x="1072" y="1159"/>
                </a:lnTo>
                <a:lnTo>
                  <a:pt x="1095" y="1160"/>
                </a:lnTo>
                <a:lnTo>
                  <a:pt x="1095" y="1210"/>
                </a:lnTo>
                <a:lnTo>
                  <a:pt x="1156" y="1211"/>
                </a:lnTo>
                <a:lnTo>
                  <a:pt x="1156" y="1279"/>
                </a:lnTo>
                <a:lnTo>
                  <a:pt x="1203" y="1279"/>
                </a:lnTo>
                <a:lnTo>
                  <a:pt x="1203" y="1342"/>
                </a:lnTo>
                <a:lnTo>
                  <a:pt x="1471" y="1342"/>
                </a:lnTo>
                <a:lnTo>
                  <a:pt x="1471" y="1426"/>
                </a:lnTo>
                <a:lnTo>
                  <a:pt x="1738" y="1426"/>
                </a:lnTo>
                <a:lnTo>
                  <a:pt x="1738" y="1481"/>
                </a:lnTo>
                <a:lnTo>
                  <a:pt x="1866" y="1481"/>
                </a:lnTo>
                <a:lnTo>
                  <a:pt x="1866" y="1544"/>
                </a:lnTo>
                <a:lnTo>
                  <a:pt x="2058" y="1544"/>
                </a:lnTo>
                <a:lnTo>
                  <a:pt x="2058" y="1631"/>
                </a:lnTo>
                <a:lnTo>
                  <a:pt x="2193" y="1631"/>
                </a:lnTo>
                <a:lnTo>
                  <a:pt x="2193" y="1697"/>
                </a:lnTo>
              </a:path>
            </a:pathLst>
          </a:custGeom>
          <a:noFill/>
          <a:ln w="25400">
            <a:solidFill>
              <a:srgbClr val="EF4638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2772" name="Freeform 6"/>
          <p:cNvSpPr>
            <a:spLocks/>
          </p:cNvSpPr>
          <p:nvPr/>
        </p:nvSpPr>
        <p:spPr bwMode="auto">
          <a:xfrm>
            <a:off x="1281113" y="1689100"/>
            <a:ext cx="3743325" cy="979488"/>
          </a:xfrm>
          <a:custGeom>
            <a:avLst/>
            <a:gdLst>
              <a:gd name="T0" fmla="*/ 0 w 2357"/>
              <a:gd name="T1" fmla="*/ 0 h 617"/>
              <a:gd name="T2" fmla="*/ 2147483647 w 2357"/>
              <a:gd name="T3" fmla="*/ 0 h 617"/>
              <a:gd name="T4" fmla="*/ 2147483647 w 2357"/>
              <a:gd name="T5" fmla="*/ 2147483647 h 617"/>
              <a:gd name="T6" fmla="*/ 2147483647 w 2357"/>
              <a:gd name="T7" fmla="*/ 2147483647 h 617"/>
              <a:gd name="T8" fmla="*/ 2147483647 w 2357"/>
              <a:gd name="T9" fmla="*/ 2147483647 h 617"/>
              <a:gd name="T10" fmla="*/ 2147483647 w 2357"/>
              <a:gd name="T11" fmla="*/ 2147483647 h 617"/>
              <a:gd name="T12" fmla="*/ 2147483647 w 2357"/>
              <a:gd name="T13" fmla="*/ 2147483647 h 617"/>
              <a:gd name="T14" fmla="*/ 2147483647 w 2357"/>
              <a:gd name="T15" fmla="*/ 2147483647 h 617"/>
              <a:gd name="T16" fmla="*/ 2147483647 w 2357"/>
              <a:gd name="T17" fmla="*/ 2147483647 h 617"/>
              <a:gd name="T18" fmla="*/ 2147483647 w 2357"/>
              <a:gd name="T19" fmla="*/ 2147483647 h 617"/>
              <a:gd name="T20" fmla="*/ 2147483647 w 2357"/>
              <a:gd name="T21" fmla="*/ 2147483647 h 617"/>
              <a:gd name="T22" fmla="*/ 2147483647 w 2357"/>
              <a:gd name="T23" fmla="*/ 2147483647 h 617"/>
              <a:gd name="T24" fmla="*/ 2147483647 w 2357"/>
              <a:gd name="T25" fmla="*/ 2147483647 h 617"/>
              <a:gd name="T26" fmla="*/ 2147483647 w 2357"/>
              <a:gd name="T27" fmla="*/ 2147483647 h 617"/>
              <a:gd name="T28" fmla="*/ 2147483647 w 2357"/>
              <a:gd name="T29" fmla="*/ 2147483647 h 617"/>
              <a:gd name="T30" fmla="*/ 2147483647 w 2357"/>
              <a:gd name="T31" fmla="*/ 2147483647 h 617"/>
              <a:gd name="T32" fmla="*/ 2147483647 w 2357"/>
              <a:gd name="T33" fmla="*/ 2147483647 h 617"/>
              <a:gd name="T34" fmla="*/ 2147483647 w 2357"/>
              <a:gd name="T35" fmla="*/ 2147483647 h 617"/>
              <a:gd name="T36" fmla="*/ 2147483647 w 2357"/>
              <a:gd name="T37" fmla="*/ 2147483647 h 617"/>
              <a:gd name="T38" fmla="*/ 2147483647 w 2357"/>
              <a:gd name="T39" fmla="*/ 2147483647 h 617"/>
              <a:gd name="T40" fmla="*/ 2147483647 w 2357"/>
              <a:gd name="T41" fmla="*/ 2147483647 h 617"/>
              <a:gd name="T42" fmla="*/ 2147483647 w 2357"/>
              <a:gd name="T43" fmla="*/ 2147483647 h 617"/>
              <a:gd name="T44" fmla="*/ 2147483647 w 2357"/>
              <a:gd name="T45" fmla="*/ 2147483647 h 617"/>
              <a:gd name="T46" fmla="*/ 2147483647 w 2357"/>
              <a:gd name="T47" fmla="*/ 2147483647 h 617"/>
              <a:gd name="T48" fmla="*/ 2147483647 w 2357"/>
              <a:gd name="T49" fmla="*/ 2147483647 h 617"/>
              <a:gd name="T50" fmla="*/ 2147483647 w 2357"/>
              <a:gd name="T51" fmla="*/ 2147483647 h 617"/>
              <a:gd name="T52" fmla="*/ 2147483647 w 2357"/>
              <a:gd name="T53" fmla="*/ 2147483647 h 617"/>
              <a:gd name="T54" fmla="*/ 2147483647 w 2357"/>
              <a:gd name="T55" fmla="*/ 2147483647 h 617"/>
              <a:gd name="T56" fmla="*/ 2147483647 w 2357"/>
              <a:gd name="T57" fmla="*/ 2147483647 h 617"/>
              <a:gd name="T58" fmla="*/ 2147483647 w 2357"/>
              <a:gd name="T59" fmla="*/ 2147483647 h 617"/>
              <a:gd name="T60" fmla="*/ 2147483647 w 2357"/>
              <a:gd name="T61" fmla="*/ 2147483647 h 617"/>
              <a:gd name="T62" fmla="*/ 2147483647 w 2357"/>
              <a:gd name="T63" fmla="*/ 2147483647 h 617"/>
              <a:gd name="T64" fmla="*/ 2147483647 w 2357"/>
              <a:gd name="T65" fmla="*/ 2147483647 h 617"/>
              <a:gd name="T66" fmla="*/ 2147483647 w 2357"/>
              <a:gd name="T67" fmla="*/ 2147483647 h 617"/>
              <a:gd name="T68" fmla="*/ 2147483647 w 2357"/>
              <a:gd name="T69" fmla="*/ 2147483647 h 617"/>
              <a:gd name="T70" fmla="*/ 2147483647 w 2357"/>
              <a:gd name="T71" fmla="*/ 2147483647 h 617"/>
              <a:gd name="T72" fmla="*/ 2147483647 w 2357"/>
              <a:gd name="T73" fmla="*/ 2147483647 h 617"/>
              <a:gd name="T74" fmla="*/ 2147483647 w 2357"/>
              <a:gd name="T75" fmla="*/ 2147483647 h 617"/>
              <a:gd name="T76" fmla="*/ 2147483647 w 2357"/>
              <a:gd name="T77" fmla="*/ 2147483647 h 617"/>
              <a:gd name="T78" fmla="*/ 2147483647 w 2357"/>
              <a:gd name="T79" fmla="*/ 2147483647 h 617"/>
              <a:gd name="T80" fmla="*/ 2147483647 w 2357"/>
              <a:gd name="T81" fmla="*/ 2147483647 h 617"/>
              <a:gd name="T82" fmla="*/ 2147483647 w 2357"/>
              <a:gd name="T83" fmla="*/ 2147483647 h 617"/>
              <a:gd name="T84" fmla="*/ 2147483647 w 2357"/>
              <a:gd name="T85" fmla="*/ 2147483647 h 617"/>
              <a:gd name="T86" fmla="*/ 2147483647 w 2357"/>
              <a:gd name="T87" fmla="*/ 2147483647 h 617"/>
              <a:gd name="T88" fmla="*/ 2147483647 w 2357"/>
              <a:gd name="T89" fmla="*/ 2147483647 h 617"/>
              <a:gd name="T90" fmla="*/ 2147483647 w 2357"/>
              <a:gd name="T91" fmla="*/ 2147483647 h 617"/>
              <a:gd name="T92" fmla="*/ 2147483647 w 2357"/>
              <a:gd name="T93" fmla="*/ 2147483647 h 617"/>
              <a:gd name="T94" fmla="*/ 2147483647 w 2357"/>
              <a:gd name="T95" fmla="*/ 2147483647 h 617"/>
              <a:gd name="T96" fmla="*/ 2147483647 w 2357"/>
              <a:gd name="T97" fmla="*/ 2147483647 h 617"/>
              <a:gd name="T98" fmla="*/ 2147483647 w 2357"/>
              <a:gd name="T99" fmla="*/ 2147483647 h 617"/>
              <a:gd name="T100" fmla="*/ 2147483647 w 2357"/>
              <a:gd name="T101" fmla="*/ 2147483647 h 617"/>
              <a:gd name="T102" fmla="*/ 2147483647 w 2357"/>
              <a:gd name="T103" fmla="*/ 2147483647 h 617"/>
              <a:gd name="T104" fmla="*/ 2147483647 w 2357"/>
              <a:gd name="T105" fmla="*/ 2147483647 h 617"/>
              <a:gd name="T106" fmla="*/ 2147483647 w 2357"/>
              <a:gd name="T107" fmla="*/ 2147483647 h 61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357"/>
              <a:gd name="T163" fmla="*/ 0 h 617"/>
              <a:gd name="T164" fmla="*/ 2357 w 2357"/>
              <a:gd name="T165" fmla="*/ 617 h 61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357" h="617">
                <a:moveTo>
                  <a:pt x="0" y="0"/>
                </a:moveTo>
                <a:lnTo>
                  <a:pt x="194" y="0"/>
                </a:lnTo>
                <a:lnTo>
                  <a:pt x="194" y="12"/>
                </a:lnTo>
                <a:lnTo>
                  <a:pt x="214" y="12"/>
                </a:lnTo>
                <a:lnTo>
                  <a:pt x="214" y="24"/>
                </a:lnTo>
                <a:lnTo>
                  <a:pt x="236" y="24"/>
                </a:lnTo>
                <a:lnTo>
                  <a:pt x="236" y="44"/>
                </a:lnTo>
                <a:lnTo>
                  <a:pt x="258" y="42"/>
                </a:lnTo>
                <a:lnTo>
                  <a:pt x="262" y="58"/>
                </a:lnTo>
                <a:lnTo>
                  <a:pt x="302" y="56"/>
                </a:lnTo>
                <a:lnTo>
                  <a:pt x="304" y="88"/>
                </a:lnTo>
                <a:lnTo>
                  <a:pt x="584" y="88"/>
                </a:lnTo>
                <a:lnTo>
                  <a:pt x="584" y="106"/>
                </a:lnTo>
                <a:lnTo>
                  <a:pt x="632" y="106"/>
                </a:lnTo>
                <a:lnTo>
                  <a:pt x="634" y="134"/>
                </a:lnTo>
                <a:lnTo>
                  <a:pt x="660" y="132"/>
                </a:lnTo>
                <a:lnTo>
                  <a:pt x="660" y="170"/>
                </a:lnTo>
                <a:lnTo>
                  <a:pt x="744" y="170"/>
                </a:lnTo>
                <a:lnTo>
                  <a:pt x="744" y="190"/>
                </a:lnTo>
                <a:lnTo>
                  <a:pt x="830" y="190"/>
                </a:lnTo>
                <a:lnTo>
                  <a:pt x="830" y="202"/>
                </a:lnTo>
                <a:lnTo>
                  <a:pt x="902" y="202"/>
                </a:lnTo>
                <a:lnTo>
                  <a:pt x="904" y="226"/>
                </a:lnTo>
                <a:lnTo>
                  <a:pt x="982" y="226"/>
                </a:lnTo>
                <a:lnTo>
                  <a:pt x="982" y="246"/>
                </a:lnTo>
                <a:lnTo>
                  <a:pt x="1028" y="247"/>
                </a:lnTo>
                <a:lnTo>
                  <a:pt x="1028" y="296"/>
                </a:lnTo>
                <a:lnTo>
                  <a:pt x="1182" y="296"/>
                </a:lnTo>
                <a:lnTo>
                  <a:pt x="1184" y="322"/>
                </a:lnTo>
                <a:lnTo>
                  <a:pt x="1293" y="322"/>
                </a:lnTo>
                <a:lnTo>
                  <a:pt x="1293" y="343"/>
                </a:lnTo>
                <a:lnTo>
                  <a:pt x="1493" y="344"/>
                </a:lnTo>
                <a:lnTo>
                  <a:pt x="1493" y="370"/>
                </a:lnTo>
                <a:lnTo>
                  <a:pt x="1535" y="370"/>
                </a:lnTo>
                <a:lnTo>
                  <a:pt x="1535" y="380"/>
                </a:lnTo>
                <a:lnTo>
                  <a:pt x="1689" y="380"/>
                </a:lnTo>
                <a:lnTo>
                  <a:pt x="1689" y="434"/>
                </a:lnTo>
                <a:lnTo>
                  <a:pt x="1893" y="434"/>
                </a:lnTo>
                <a:lnTo>
                  <a:pt x="1892" y="451"/>
                </a:lnTo>
                <a:lnTo>
                  <a:pt x="1928" y="451"/>
                </a:lnTo>
                <a:lnTo>
                  <a:pt x="1929" y="460"/>
                </a:lnTo>
                <a:lnTo>
                  <a:pt x="1965" y="460"/>
                </a:lnTo>
                <a:lnTo>
                  <a:pt x="1965" y="497"/>
                </a:lnTo>
                <a:lnTo>
                  <a:pt x="2003" y="497"/>
                </a:lnTo>
                <a:lnTo>
                  <a:pt x="2001" y="535"/>
                </a:lnTo>
                <a:lnTo>
                  <a:pt x="2036" y="535"/>
                </a:lnTo>
                <a:lnTo>
                  <a:pt x="2034" y="557"/>
                </a:lnTo>
                <a:lnTo>
                  <a:pt x="2133" y="557"/>
                </a:lnTo>
                <a:lnTo>
                  <a:pt x="2133" y="578"/>
                </a:lnTo>
                <a:lnTo>
                  <a:pt x="2208" y="578"/>
                </a:lnTo>
                <a:lnTo>
                  <a:pt x="2208" y="596"/>
                </a:lnTo>
                <a:lnTo>
                  <a:pt x="2280" y="596"/>
                </a:lnTo>
                <a:lnTo>
                  <a:pt x="2283" y="617"/>
                </a:lnTo>
                <a:lnTo>
                  <a:pt x="2357" y="617"/>
                </a:lnTo>
              </a:path>
            </a:pathLst>
          </a:cu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2773" name="Text Box 34"/>
          <p:cNvSpPr txBox="1">
            <a:spLocks noChangeArrowheads="1"/>
          </p:cNvSpPr>
          <p:nvPr/>
        </p:nvSpPr>
        <p:spPr bwMode="auto">
          <a:xfrm rot="-5400000">
            <a:off x="-1205706" y="3399631"/>
            <a:ext cx="334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</a:rPr>
              <a:t>Probability of surviving</a:t>
            </a:r>
            <a:endParaRPr lang="en-US" sz="2000">
              <a:solidFill>
                <a:prstClr val="white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0613" y="2617788"/>
            <a:ext cx="215900" cy="804862"/>
            <a:chOff x="4007" y="1649"/>
            <a:chExt cx="136" cy="507"/>
          </a:xfrm>
        </p:grpSpPr>
        <p:sp>
          <p:nvSpPr>
            <p:cNvPr id="32818" name="Line 35"/>
            <p:cNvSpPr>
              <a:spLocks noChangeShapeType="1"/>
            </p:cNvSpPr>
            <p:nvPr/>
          </p:nvSpPr>
          <p:spPr bwMode="auto">
            <a:xfrm>
              <a:off x="4143" y="1649"/>
              <a:ext cx="0" cy="5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19" name="Line 36"/>
            <p:cNvSpPr>
              <a:spLocks noChangeShapeType="1"/>
            </p:cNvSpPr>
            <p:nvPr/>
          </p:nvSpPr>
          <p:spPr bwMode="auto">
            <a:xfrm>
              <a:off x="4007" y="215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20" name="Line 37"/>
            <p:cNvSpPr>
              <a:spLocks noChangeShapeType="1"/>
            </p:cNvSpPr>
            <p:nvPr/>
          </p:nvSpPr>
          <p:spPr bwMode="auto">
            <a:xfrm>
              <a:off x="4007" y="1649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775" name="Line 38"/>
          <p:cNvSpPr>
            <a:spLocks noChangeShapeType="1"/>
          </p:cNvSpPr>
          <p:nvPr/>
        </p:nvSpPr>
        <p:spPr bwMode="auto">
          <a:xfrm>
            <a:off x="6386513" y="3598863"/>
            <a:ext cx="0" cy="7127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776" name="Line 39"/>
          <p:cNvSpPr>
            <a:spLocks noChangeShapeType="1"/>
          </p:cNvSpPr>
          <p:nvPr/>
        </p:nvSpPr>
        <p:spPr bwMode="auto">
          <a:xfrm>
            <a:off x="6170613" y="431323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777" name="Line 40"/>
          <p:cNvSpPr>
            <a:spLocks noChangeShapeType="1"/>
          </p:cNvSpPr>
          <p:nvPr/>
        </p:nvSpPr>
        <p:spPr bwMode="auto">
          <a:xfrm>
            <a:off x="6170613" y="359886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5091113" y="2808288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 b="1">
                <a:solidFill>
                  <a:prstClr val="white"/>
                </a:solidFill>
              </a:rPr>
              <a:t>P&lt;0.001</a:t>
            </a: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5091113" y="3744913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000" b="1">
                <a:solidFill>
                  <a:prstClr val="white"/>
                </a:solidFill>
              </a:rPr>
              <a:t>P=0.07</a:t>
            </a:r>
            <a:endParaRPr lang="en-US" sz="2000" b="1">
              <a:solidFill>
                <a:prstClr val="white"/>
              </a:solidFill>
            </a:endParaRPr>
          </a:p>
        </p:txBody>
      </p:sp>
      <p:sp>
        <p:nvSpPr>
          <p:cNvPr id="32780" name="Freeform 43"/>
          <p:cNvSpPr>
            <a:spLocks/>
          </p:cNvSpPr>
          <p:nvPr/>
        </p:nvSpPr>
        <p:spPr bwMode="auto">
          <a:xfrm>
            <a:off x="1522413" y="1690688"/>
            <a:ext cx="3514725" cy="1968500"/>
          </a:xfrm>
          <a:custGeom>
            <a:avLst/>
            <a:gdLst>
              <a:gd name="T0" fmla="*/ 0 w 2214"/>
              <a:gd name="T1" fmla="*/ 0 h 1240"/>
              <a:gd name="T2" fmla="*/ 0 w 2214"/>
              <a:gd name="T3" fmla="*/ 2147483647 h 1240"/>
              <a:gd name="T4" fmla="*/ 2147483647 w 2214"/>
              <a:gd name="T5" fmla="*/ 2147483647 h 1240"/>
              <a:gd name="T6" fmla="*/ 2147483647 w 2214"/>
              <a:gd name="T7" fmla="*/ 2147483647 h 1240"/>
              <a:gd name="T8" fmla="*/ 2147483647 w 2214"/>
              <a:gd name="T9" fmla="*/ 2147483647 h 1240"/>
              <a:gd name="T10" fmla="*/ 2147483647 w 2214"/>
              <a:gd name="T11" fmla="*/ 2147483647 h 1240"/>
              <a:gd name="T12" fmla="*/ 2147483647 w 2214"/>
              <a:gd name="T13" fmla="*/ 2147483647 h 1240"/>
              <a:gd name="T14" fmla="*/ 2147483647 w 2214"/>
              <a:gd name="T15" fmla="*/ 2147483647 h 1240"/>
              <a:gd name="T16" fmla="*/ 2147483647 w 2214"/>
              <a:gd name="T17" fmla="*/ 2147483647 h 1240"/>
              <a:gd name="T18" fmla="*/ 2147483647 w 2214"/>
              <a:gd name="T19" fmla="*/ 2147483647 h 1240"/>
              <a:gd name="T20" fmla="*/ 2147483647 w 2214"/>
              <a:gd name="T21" fmla="*/ 2147483647 h 1240"/>
              <a:gd name="T22" fmla="*/ 2147483647 w 2214"/>
              <a:gd name="T23" fmla="*/ 2147483647 h 1240"/>
              <a:gd name="T24" fmla="*/ 2147483647 w 2214"/>
              <a:gd name="T25" fmla="*/ 2147483647 h 1240"/>
              <a:gd name="T26" fmla="*/ 2147483647 w 2214"/>
              <a:gd name="T27" fmla="*/ 2147483647 h 1240"/>
              <a:gd name="T28" fmla="*/ 2147483647 w 2214"/>
              <a:gd name="T29" fmla="*/ 2147483647 h 1240"/>
              <a:gd name="T30" fmla="*/ 2147483647 w 2214"/>
              <a:gd name="T31" fmla="*/ 2147483647 h 1240"/>
              <a:gd name="T32" fmla="*/ 2147483647 w 2214"/>
              <a:gd name="T33" fmla="*/ 2147483647 h 1240"/>
              <a:gd name="T34" fmla="*/ 2147483647 w 2214"/>
              <a:gd name="T35" fmla="*/ 2147483647 h 1240"/>
              <a:gd name="T36" fmla="*/ 2147483647 w 2214"/>
              <a:gd name="T37" fmla="*/ 2147483647 h 1240"/>
              <a:gd name="T38" fmla="*/ 2147483647 w 2214"/>
              <a:gd name="T39" fmla="*/ 2147483647 h 1240"/>
              <a:gd name="T40" fmla="*/ 2147483647 w 2214"/>
              <a:gd name="T41" fmla="*/ 2147483647 h 1240"/>
              <a:gd name="T42" fmla="*/ 2147483647 w 2214"/>
              <a:gd name="T43" fmla="*/ 2147483647 h 1240"/>
              <a:gd name="T44" fmla="*/ 2147483647 w 2214"/>
              <a:gd name="T45" fmla="*/ 2147483647 h 1240"/>
              <a:gd name="T46" fmla="*/ 2147483647 w 2214"/>
              <a:gd name="T47" fmla="*/ 2147483647 h 1240"/>
              <a:gd name="T48" fmla="*/ 2147483647 w 2214"/>
              <a:gd name="T49" fmla="*/ 2147483647 h 1240"/>
              <a:gd name="T50" fmla="*/ 2147483647 w 2214"/>
              <a:gd name="T51" fmla="*/ 2147483647 h 1240"/>
              <a:gd name="T52" fmla="*/ 2147483647 w 2214"/>
              <a:gd name="T53" fmla="*/ 2147483647 h 1240"/>
              <a:gd name="T54" fmla="*/ 2147483647 w 2214"/>
              <a:gd name="T55" fmla="*/ 2147483647 h 1240"/>
              <a:gd name="T56" fmla="*/ 2147483647 w 2214"/>
              <a:gd name="T57" fmla="*/ 2147483647 h 1240"/>
              <a:gd name="T58" fmla="*/ 2147483647 w 2214"/>
              <a:gd name="T59" fmla="*/ 2147483647 h 1240"/>
              <a:gd name="T60" fmla="*/ 2147483647 w 2214"/>
              <a:gd name="T61" fmla="*/ 2147483647 h 1240"/>
              <a:gd name="T62" fmla="*/ 2147483647 w 2214"/>
              <a:gd name="T63" fmla="*/ 2147483647 h 1240"/>
              <a:gd name="T64" fmla="*/ 2147483647 w 2214"/>
              <a:gd name="T65" fmla="*/ 2147483647 h 1240"/>
              <a:gd name="T66" fmla="*/ 2147483647 w 2214"/>
              <a:gd name="T67" fmla="*/ 2147483647 h 1240"/>
              <a:gd name="T68" fmla="*/ 2147483647 w 2214"/>
              <a:gd name="T69" fmla="*/ 2147483647 h 1240"/>
              <a:gd name="T70" fmla="*/ 2147483647 w 2214"/>
              <a:gd name="T71" fmla="*/ 2147483647 h 1240"/>
              <a:gd name="T72" fmla="*/ 2147483647 w 2214"/>
              <a:gd name="T73" fmla="*/ 2147483647 h 1240"/>
              <a:gd name="T74" fmla="*/ 2147483647 w 2214"/>
              <a:gd name="T75" fmla="*/ 2147483647 h 1240"/>
              <a:gd name="T76" fmla="*/ 2147483647 w 2214"/>
              <a:gd name="T77" fmla="*/ 2147483647 h 1240"/>
              <a:gd name="T78" fmla="*/ 2147483647 w 2214"/>
              <a:gd name="T79" fmla="*/ 2147483647 h 1240"/>
              <a:gd name="T80" fmla="*/ 2147483647 w 2214"/>
              <a:gd name="T81" fmla="*/ 2147483647 h 1240"/>
              <a:gd name="T82" fmla="*/ 2147483647 w 2214"/>
              <a:gd name="T83" fmla="*/ 2147483647 h 1240"/>
              <a:gd name="T84" fmla="*/ 2147483647 w 2214"/>
              <a:gd name="T85" fmla="*/ 2147483647 h 1240"/>
              <a:gd name="T86" fmla="*/ 2147483647 w 2214"/>
              <a:gd name="T87" fmla="*/ 2147483647 h 1240"/>
              <a:gd name="T88" fmla="*/ 2147483647 w 2214"/>
              <a:gd name="T89" fmla="*/ 2147483647 h 1240"/>
              <a:gd name="T90" fmla="*/ 2147483647 w 2214"/>
              <a:gd name="T91" fmla="*/ 2147483647 h 1240"/>
              <a:gd name="T92" fmla="*/ 2147483647 w 2214"/>
              <a:gd name="T93" fmla="*/ 2147483647 h 1240"/>
              <a:gd name="T94" fmla="*/ 2147483647 w 2214"/>
              <a:gd name="T95" fmla="*/ 2147483647 h 1240"/>
              <a:gd name="T96" fmla="*/ 2147483647 w 2214"/>
              <a:gd name="T97" fmla="*/ 2147483647 h 1240"/>
              <a:gd name="T98" fmla="*/ 2147483647 w 2214"/>
              <a:gd name="T99" fmla="*/ 2147483647 h 1240"/>
              <a:gd name="T100" fmla="*/ 2147483647 w 2214"/>
              <a:gd name="T101" fmla="*/ 2147483647 h 1240"/>
              <a:gd name="T102" fmla="*/ 2147483647 w 2214"/>
              <a:gd name="T103" fmla="*/ 2147483647 h 1240"/>
              <a:gd name="T104" fmla="*/ 2147483647 w 2214"/>
              <a:gd name="T105" fmla="*/ 2147483647 h 1240"/>
              <a:gd name="T106" fmla="*/ 2147483647 w 2214"/>
              <a:gd name="T107" fmla="*/ 2147483647 h 1240"/>
              <a:gd name="T108" fmla="*/ 2147483647 w 2214"/>
              <a:gd name="T109" fmla="*/ 2147483647 h 1240"/>
              <a:gd name="T110" fmla="*/ 2147483647 w 2214"/>
              <a:gd name="T111" fmla="*/ 2147483647 h 1240"/>
              <a:gd name="T112" fmla="*/ 2147483647 w 2214"/>
              <a:gd name="T113" fmla="*/ 2147483647 h 1240"/>
              <a:gd name="T114" fmla="*/ 2147483647 w 2214"/>
              <a:gd name="T115" fmla="*/ 2147483647 h 1240"/>
              <a:gd name="T116" fmla="*/ 2147483647 w 2214"/>
              <a:gd name="T117" fmla="*/ 2147483647 h 1240"/>
              <a:gd name="T118" fmla="*/ 2147483647 w 2214"/>
              <a:gd name="T119" fmla="*/ 2147483647 h 1240"/>
              <a:gd name="T120" fmla="*/ 2147483647 w 2214"/>
              <a:gd name="T121" fmla="*/ 2147483647 h 12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214"/>
              <a:gd name="T184" fmla="*/ 0 h 1240"/>
              <a:gd name="T185" fmla="*/ 2214 w 2214"/>
              <a:gd name="T186" fmla="*/ 1240 h 124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214" h="1240">
                <a:moveTo>
                  <a:pt x="0" y="0"/>
                </a:moveTo>
                <a:lnTo>
                  <a:pt x="0" y="124"/>
                </a:lnTo>
                <a:lnTo>
                  <a:pt x="13" y="126"/>
                </a:lnTo>
                <a:lnTo>
                  <a:pt x="31" y="126"/>
                </a:lnTo>
                <a:lnTo>
                  <a:pt x="31" y="141"/>
                </a:lnTo>
                <a:lnTo>
                  <a:pt x="93" y="141"/>
                </a:lnTo>
                <a:lnTo>
                  <a:pt x="90" y="162"/>
                </a:lnTo>
                <a:lnTo>
                  <a:pt x="132" y="165"/>
                </a:lnTo>
                <a:lnTo>
                  <a:pt x="133" y="181"/>
                </a:lnTo>
                <a:lnTo>
                  <a:pt x="325" y="181"/>
                </a:lnTo>
                <a:lnTo>
                  <a:pt x="325" y="204"/>
                </a:lnTo>
                <a:lnTo>
                  <a:pt x="447" y="204"/>
                </a:lnTo>
                <a:lnTo>
                  <a:pt x="447" y="228"/>
                </a:lnTo>
                <a:lnTo>
                  <a:pt x="487" y="228"/>
                </a:lnTo>
                <a:lnTo>
                  <a:pt x="487" y="280"/>
                </a:lnTo>
                <a:lnTo>
                  <a:pt x="525" y="283"/>
                </a:lnTo>
                <a:lnTo>
                  <a:pt x="526" y="304"/>
                </a:lnTo>
                <a:lnTo>
                  <a:pt x="607" y="304"/>
                </a:lnTo>
                <a:lnTo>
                  <a:pt x="610" y="327"/>
                </a:lnTo>
                <a:lnTo>
                  <a:pt x="634" y="327"/>
                </a:lnTo>
                <a:lnTo>
                  <a:pt x="634" y="369"/>
                </a:lnTo>
                <a:lnTo>
                  <a:pt x="691" y="369"/>
                </a:lnTo>
                <a:lnTo>
                  <a:pt x="691" y="405"/>
                </a:lnTo>
                <a:lnTo>
                  <a:pt x="732" y="405"/>
                </a:lnTo>
                <a:lnTo>
                  <a:pt x="733" y="498"/>
                </a:lnTo>
                <a:lnTo>
                  <a:pt x="750" y="499"/>
                </a:lnTo>
                <a:lnTo>
                  <a:pt x="750" y="522"/>
                </a:lnTo>
                <a:lnTo>
                  <a:pt x="793" y="522"/>
                </a:lnTo>
                <a:lnTo>
                  <a:pt x="793" y="552"/>
                </a:lnTo>
                <a:lnTo>
                  <a:pt x="837" y="556"/>
                </a:lnTo>
                <a:lnTo>
                  <a:pt x="837" y="621"/>
                </a:lnTo>
                <a:lnTo>
                  <a:pt x="946" y="621"/>
                </a:lnTo>
                <a:lnTo>
                  <a:pt x="946" y="643"/>
                </a:lnTo>
                <a:lnTo>
                  <a:pt x="1107" y="643"/>
                </a:lnTo>
                <a:lnTo>
                  <a:pt x="1107" y="684"/>
                </a:lnTo>
                <a:lnTo>
                  <a:pt x="1155" y="684"/>
                </a:lnTo>
                <a:lnTo>
                  <a:pt x="1155" y="705"/>
                </a:lnTo>
                <a:lnTo>
                  <a:pt x="1203" y="705"/>
                </a:lnTo>
                <a:lnTo>
                  <a:pt x="1203" y="729"/>
                </a:lnTo>
                <a:lnTo>
                  <a:pt x="1309" y="729"/>
                </a:lnTo>
                <a:lnTo>
                  <a:pt x="1309" y="750"/>
                </a:lnTo>
                <a:lnTo>
                  <a:pt x="1503" y="751"/>
                </a:lnTo>
                <a:lnTo>
                  <a:pt x="1504" y="783"/>
                </a:lnTo>
                <a:lnTo>
                  <a:pt x="1551" y="780"/>
                </a:lnTo>
                <a:lnTo>
                  <a:pt x="1551" y="825"/>
                </a:lnTo>
                <a:lnTo>
                  <a:pt x="1660" y="825"/>
                </a:lnTo>
                <a:lnTo>
                  <a:pt x="1660" y="861"/>
                </a:lnTo>
                <a:lnTo>
                  <a:pt x="1815" y="861"/>
                </a:lnTo>
                <a:lnTo>
                  <a:pt x="1816" y="880"/>
                </a:lnTo>
                <a:lnTo>
                  <a:pt x="1852" y="880"/>
                </a:lnTo>
                <a:lnTo>
                  <a:pt x="1854" y="912"/>
                </a:lnTo>
                <a:lnTo>
                  <a:pt x="1884" y="912"/>
                </a:lnTo>
                <a:lnTo>
                  <a:pt x="1882" y="958"/>
                </a:lnTo>
                <a:lnTo>
                  <a:pt x="1923" y="958"/>
                </a:lnTo>
                <a:lnTo>
                  <a:pt x="1923" y="1026"/>
                </a:lnTo>
                <a:lnTo>
                  <a:pt x="1975" y="1024"/>
                </a:lnTo>
                <a:lnTo>
                  <a:pt x="1975" y="1053"/>
                </a:lnTo>
                <a:lnTo>
                  <a:pt x="2016" y="1053"/>
                </a:lnTo>
                <a:lnTo>
                  <a:pt x="2016" y="1096"/>
                </a:lnTo>
                <a:lnTo>
                  <a:pt x="2214" y="1096"/>
                </a:lnTo>
                <a:lnTo>
                  <a:pt x="2214" y="1240"/>
                </a:lnTo>
              </a:path>
            </a:pathLst>
          </a:custGeom>
          <a:noFill/>
          <a:ln w="25400">
            <a:solidFill>
              <a:schemeClr val="accent4">
                <a:lumMod val="60000"/>
                <a:lumOff val="4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2781" name="Rectangle 44"/>
          <p:cNvSpPr>
            <a:spLocks noChangeArrowheads="1"/>
          </p:cNvSpPr>
          <p:nvPr/>
        </p:nvSpPr>
        <p:spPr bwMode="auto">
          <a:xfrm>
            <a:off x="6473825" y="4024313"/>
            <a:ext cx="2038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EF4638"/>
                </a:solidFill>
              </a:rPr>
              <a:t>3-4 exacerbations</a:t>
            </a:r>
          </a:p>
        </p:txBody>
      </p:sp>
      <p:sp>
        <p:nvSpPr>
          <p:cNvPr id="32782" name="Line 45"/>
          <p:cNvSpPr>
            <a:spLocks noChangeShapeType="1"/>
          </p:cNvSpPr>
          <p:nvPr/>
        </p:nvSpPr>
        <p:spPr bwMode="auto">
          <a:xfrm flipV="1">
            <a:off x="1290638" y="4433888"/>
            <a:ext cx="3902075" cy="34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85813" y="1506538"/>
            <a:ext cx="4443412" cy="4730750"/>
            <a:chOff x="705" y="861"/>
            <a:chExt cx="2799" cy="2980"/>
          </a:xfrm>
        </p:grpSpPr>
        <p:sp>
          <p:nvSpPr>
            <p:cNvPr id="32789" name="Text Box 4"/>
            <p:cNvSpPr txBox="1">
              <a:spLocks noChangeArrowheads="1"/>
            </p:cNvSpPr>
            <p:nvPr/>
          </p:nvSpPr>
          <p:spPr bwMode="auto">
            <a:xfrm>
              <a:off x="1403" y="3591"/>
              <a:ext cx="1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prstClr val="white"/>
                  </a:solidFill>
                </a:rPr>
                <a:t>Time (months)</a:t>
              </a: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2790" name="Line 7"/>
            <p:cNvSpPr>
              <a:spLocks noChangeShapeType="1"/>
            </p:cNvSpPr>
            <p:nvPr/>
          </p:nvSpPr>
          <p:spPr bwMode="auto">
            <a:xfrm>
              <a:off x="1015" y="951"/>
              <a:ext cx="0" cy="2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1" name="Line 8"/>
            <p:cNvSpPr>
              <a:spLocks noChangeShapeType="1"/>
            </p:cNvSpPr>
            <p:nvPr/>
          </p:nvSpPr>
          <p:spPr bwMode="auto">
            <a:xfrm>
              <a:off x="940" y="3278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2" name="Line 9"/>
            <p:cNvSpPr>
              <a:spLocks noChangeShapeType="1"/>
            </p:cNvSpPr>
            <p:nvPr/>
          </p:nvSpPr>
          <p:spPr bwMode="auto">
            <a:xfrm>
              <a:off x="940" y="2810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3" name="Line 10"/>
            <p:cNvSpPr>
              <a:spLocks noChangeShapeType="1"/>
            </p:cNvSpPr>
            <p:nvPr/>
          </p:nvSpPr>
          <p:spPr bwMode="auto">
            <a:xfrm>
              <a:off x="940" y="2349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4" name="Line 11"/>
            <p:cNvSpPr>
              <a:spLocks noChangeShapeType="1"/>
            </p:cNvSpPr>
            <p:nvPr/>
          </p:nvSpPr>
          <p:spPr bwMode="auto">
            <a:xfrm>
              <a:off x="940" y="1882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5" name="Line 12"/>
            <p:cNvSpPr>
              <a:spLocks noChangeShapeType="1"/>
            </p:cNvSpPr>
            <p:nvPr/>
          </p:nvSpPr>
          <p:spPr bwMode="auto">
            <a:xfrm>
              <a:off x="940" y="1421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6" name="Line 13"/>
            <p:cNvSpPr>
              <a:spLocks noChangeShapeType="1"/>
            </p:cNvSpPr>
            <p:nvPr/>
          </p:nvSpPr>
          <p:spPr bwMode="auto">
            <a:xfrm>
              <a:off x="1007" y="3278"/>
              <a:ext cx="240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7" name="Line 14"/>
            <p:cNvSpPr>
              <a:spLocks noChangeShapeType="1"/>
            </p:cNvSpPr>
            <p:nvPr/>
          </p:nvSpPr>
          <p:spPr bwMode="auto">
            <a:xfrm flipV="1">
              <a:off x="1007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8" name="Line 15"/>
            <p:cNvSpPr>
              <a:spLocks noChangeShapeType="1"/>
            </p:cNvSpPr>
            <p:nvPr/>
          </p:nvSpPr>
          <p:spPr bwMode="auto">
            <a:xfrm flipV="1">
              <a:off x="1407" y="3278"/>
              <a:ext cx="0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799" name="Line 16"/>
            <p:cNvSpPr>
              <a:spLocks noChangeShapeType="1"/>
            </p:cNvSpPr>
            <p:nvPr/>
          </p:nvSpPr>
          <p:spPr bwMode="auto">
            <a:xfrm flipV="1">
              <a:off x="1809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00" name="Line 17"/>
            <p:cNvSpPr>
              <a:spLocks noChangeShapeType="1"/>
            </p:cNvSpPr>
            <p:nvPr/>
          </p:nvSpPr>
          <p:spPr bwMode="auto">
            <a:xfrm flipV="1">
              <a:off x="2208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01" name="Line 18"/>
            <p:cNvSpPr>
              <a:spLocks noChangeShapeType="1"/>
            </p:cNvSpPr>
            <p:nvPr/>
          </p:nvSpPr>
          <p:spPr bwMode="auto">
            <a:xfrm flipV="1">
              <a:off x="2607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02" name="Line 19"/>
            <p:cNvSpPr>
              <a:spLocks noChangeShapeType="1"/>
            </p:cNvSpPr>
            <p:nvPr/>
          </p:nvSpPr>
          <p:spPr bwMode="auto">
            <a:xfrm flipV="1">
              <a:off x="3010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03" name="Line 20"/>
            <p:cNvSpPr>
              <a:spLocks noChangeShapeType="1"/>
            </p:cNvSpPr>
            <p:nvPr/>
          </p:nvSpPr>
          <p:spPr bwMode="auto">
            <a:xfrm flipV="1">
              <a:off x="3409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804" name="Rectangle 21"/>
            <p:cNvSpPr>
              <a:spLocks noChangeArrowheads="1"/>
            </p:cNvSpPr>
            <p:nvPr/>
          </p:nvSpPr>
          <p:spPr bwMode="auto">
            <a:xfrm>
              <a:off x="705" y="3180"/>
              <a:ext cx="22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0.0</a:t>
              </a:r>
            </a:p>
          </p:txBody>
        </p:sp>
        <p:sp>
          <p:nvSpPr>
            <p:cNvPr id="32805" name="Rectangle 22"/>
            <p:cNvSpPr>
              <a:spLocks noChangeArrowheads="1"/>
            </p:cNvSpPr>
            <p:nvPr/>
          </p:nvSpPr>
          <p:spPr bwMode="auto">
            <a:xfrm>
              <a:off x="705" y="2710"/>
              <a:ext cx="22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0.2</a:t>
              </a:r>
            </a:p>
          </p:txBody>
        </p:sp>
        <p:sp>
          <p:nvSpPr>
            <p:cNvPr id="32806" name="Rectangle 23"/>
            <p:cNvSpPr>
              <a:spLocks noChangeArrowheads="1"/>
            </p:cNvSpPr>
            <p:nvPr/>
          </p:nvSpPr>
          <p:spPr bwMode="auto">
            <a:xfrm>
              <a:off x="705" y="2260"/>
              <a:ext cx="22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0.4</a:t>
              </a:r>
            </a:p>
          </p:txBody>
        </p:sp>
        <p:sp>
          <p:nvSpPr>
            <p:cNvPr id="32807" name="Rectangle 24"/>
            <p:cNvSpPr>
              <a:spLocks noChangeArrowheads="1"/>
            </p:cNvSpPr>
            <p:nvPr/>
          </p:nvSpPr>
          <p:spPr bwMode="auto">
            <a:xfrm>
              <a:off x="705" y="1785"/>
              <a:ext cx="22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0.6</a:t>
              </a:r>
            </a:p>
          </p:txBody>
        </p:sp>
        <p:sp>
          <p:nvSpPr>
            <p:cNvPr id="32808" name="Rectangle 25"/>
            <p:cNvSpPr>
              <a:spLocks noChangeArrowheads="1"/>
            </p:cNvSpPr>
            <p:nvPr/>
          </p:nvSpPr>
          <p:spPr bwMode="auto">
            <a:xfrm>
              <a:off x="705" y="1324"/>
              <a:ext cx="22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0.8</a:t>
              </a:r>
            </a:p>
          </p:txBody>
        </p:sp>
        <p:sp>
          <p:nvSpPr>
            <p:cNvPr id="32809" name="Rectangle 26"/>
            <p:cNvSpPr>
              <a:spLocks noChangeArrowheads="1"/>
            </p:cNvSpPr>
            <p:nvPr/>
          </p:nvSpPr>
          <p:spPr bwMode="auto">
            <a:xfrm>
              <a:off x="705" y="861"/>
              <a:ext cx="222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1.0</a:t>
              </a:r>
            </a:p>
          </p:txBody>
        </p:sp>
        <p:sp>
          <p:nvSpPr>
            <p:cNvPr id="32810" name="Rectangle 27"/>
            <p:cNvSpPr>
              <a:spLocks noChangeArrowheads="1"/>
            </p:cNvSpPr>
            <p:nvPr/>
          </p:nvSpPr>
          <p:spPr bwMode="auto">
            <a:xfrm>
              <a:off x="962" y="3356"/>
              <a:ext cx="90" cy="19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</a:t>
              </a:r>
            </a:p>
          </p:txBody>
        </p:sp>
        <p:sp>
          <p:nvSpPr>
            <p:cNvPr id="32811" name="Rectangle 28"/>
            <p:cNvSpPr>
              <a:spLocks noChangeArrowheads="1"/>
            </p:cNvSpPr>
            <p:nvPr/>
          </p:nvSpPr>
          <p:spPr bwMode="auto">
            <a:xfrm>
              <a:off x="1322" y="3356"/>
              <a:ext cx="1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10</a:t>
              </a:r>
            </a:p>
          </p:txBody>
        </p:sp>
        <p:sp>
          <p:nvSpPr>
            <p:cNvPr id="32812" name="Rectangle 29"/>
            <p:cNvSpPr>
              <a:spLocks noChangeArrowheads="1"/>
            </p:cNvSpPr>
            <p:nvPr/>
          </p:nvSpPr>
          <p:spPr bwMode="auto">
            <a:xfrm>
              <a:off x="1728" y="3356"/>
              <a:ext cx="1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20</a:t>
              </a:r>
            </a:p>
          </p:txBody>
        </p:sp>
        <p:sp>
          <p:nvSpPr>
            <p:cNvPr id="32813" name="Rectangle 30"/>
            <p:cNvSpPr>
              <a:spLocks noChangeArrowheads="1"/>
            </p:cNvSpPr>
            <p:nvPr/>
          </p:nvSpPr>
          <p:spPr bwMode="auto">
            <a:xfrm>
              <a:off x="2128" y="3356"/>
              <a:ext cx="1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30</a:t>
              </a:r>
            </a:p>
          </p:txBody>
        </p:sp>
        <p:sp>
          <p:nvSpPr>
            <p:cNvPr id="32814" name="Rectangle 31"/>
            <p:cNvSpPr>
              <a:spLocks noChangeArrowheads="1"/>
            </p:cNvSpPr>
            <p:nvPr/>
          </p:nvSpPr>
          <p:spPr bwMode="auto">
            <a:xfrm>
              <a:off x="2518" y="3356"/>
              <a:ext cx="1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40</a:t>
              </a:r>
            </a:p>
          </p:txBody>
        </p:sp>
        <p:sp>
          <p:nvSpPr>
            <p:cNvPr id="32815" name="Rectangle 32"/>
            <p:cNvSpPr>
              <a:spLocks noChangeArrowheads="1"/>
            </p:cNvSpPr>
            <p:nvPr/>
          </p:nvSpPr>
          <p:spPr bwMode="auto">
            <a:xfrm>
              <a:off x="2926" y="3356"/>
              <a:ext cx="1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50</a:t>
              </a:r>
            </a:p>
          </p:txBody>
        </p:sp>
        <p:sp>
          <p:nvSpPr>
            <p:cNvPr id="32816" name="Rectangle 33"/>
            <p:cNvSpPr>
              <a:spLocks noChangeArrowheads="1"/>
            </p:cNvSpPr>
            <p:nvPr/>
          </p:nvSpPr>
          <p:spPr bwMode="auto">
            <a:xfrm>
              <a:off x="3326" y="3356"/>
              <a:ext cx="178" cy="19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60</a:t>
              </a:r>
            </a:p>
          </p:txBody>
        </p:sp>
        <p:sp>
          <p:nvSpPr>
            <p:cNvPr id="32817" name="Line 46"/>
            <p:cNvSpPr>
              <a:spLocks noChangeShapeType="1"/>
            </p:cNvSpPr>
            <p:nvPr/>
          </p:nvSpPr>
          <p:spPr bwMode="auto">
            <a:xfrm>
              <a:off x="940" y="951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2784" name="Line 47"/>
          <p:cNvSpPr>
            <a:spLocks noChangeShapeType="1"/>
          </p:cNvSpPr>
          <p:nvPr/>
        </p:nvSpPr>
        <p:spPr bwMode="auto">
          <a:xfrm>
            <a:off x="1290638" y="3605213"/>
            <a:ext cx="3911600" cy="127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785" name="Rectangle 48"/>
          <p:cNvSpPr>
            <a:spLocks noChangeArrowheads="1"/>
          </p:cNvSpPr>
          <p:nvPr/>
        </p:nvSpPr>
        <p:spPr bwMode="auto">
          <a:xfrm>
            <a:off x="6473825" y="3233738"/>
            <a:ext cx="20388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1-2 exacerbations</a:t>
            </a:r>
          </a:p>
        </p:txBody>
      </p:sp>
      <p:sp>
        <p:nvSpPr>
          <p:cNvPr id="32786" name="Line 49"/>
          <p:cNvSpPr>
            <a:spLocks noChangeShapeType="1"/>
          </p:cNvSpPr>
          <p:nvPr/>
        </p:nvSpPr>
        <p:spPr bwMode="auto">
          <a:xfrm>
            <a:off x="1276350" y="2744788"/>
            <a:ext cx="3862388" cy="238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2787" name="Rectangle 50"/>
          <p:cNvSpPr>
            <a:spLocks noChangeArrowheads="1"/>
          </p:cNvSpPr>
          <p:nvPr/>
        </p:nvSpPr>
        <p:spPr bwMode="auto">
          <a:xfrm>
            <a:off x="6473825" y="2438400"/>
            <a:ext cx="18677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No exacerbation</a:t>
            </a:r>
          </a:p>
        </p:txBody>
      </p:sp>
    </p:spTree>
    <p:extLst>
      <p:ext uri="{BB962C8B-B14F-4D97-AF65-F5344CB8AC3E}">
        <p14:creationId xmlns:p14="http://schemas.microsoft.com/office/powerpoint/2010/main" val="24252431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2150" y="1493838"/>
            <a:ext cx="4443413" cy="4730750"/>
            <a:chOff x="495" y="861"/>
            <a:chExt cx="2799" cy="2980"/>
          </a:xfrm>
        </p:grpSpPr>
        <p:sp>
          <p:nvSpPr>
            <p:cNvPr id="34857" name="Text Box 4"/>
            <p:cNvSpPr txBox="1">
              <a:spLocks noChangeArrowheads="1"/>
            </p:cNvSpPr>
            <p:nvPr/>
          </p:nvSpPr>
          <p:spPr bwMode="auto">
            <a:xfrm>
              <a:off x="1193" y="3591"/>
              <a:ext cx="15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prstClr val="white"/>
                  </a:solidFill>
                </a:rPr>
                <a:t>Time (months)</a:t>
              </a:r>
              <a:endParaRPr lang="en-US" sz="2000">
                <a:solidFill>
                  <a:prstClr val="white"/>
                </a:solidFill>
              </a:endParaRPr>
            </a:p>
          </p:txBody>
        </p:sp>
        <p:sp>
          <p:nvSpPr>
            <p:cNvPr id="34858" name="Line 7"/>
            <p:cNvSpPr>
              <a:spLocks noChangeShapeType="1"/>
            </p:cNvSpPr>
            <p:nvPr/>
          </p:nvSpPr>
          <p:spPr bwMode="auto">
            <a:xfrm>
              <a:off x="805" y="951"/>
              <a:ext cx="0" cy="23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59" name="Line 8"/>
            <p:cNvSpPr>
              <a:spLocks noChangeShapeType="1"/>
            </p:cNvSpPr>
            <p:nvPr/>
          </p:nvSpPr>
          <p:spPr bwMode="auto">
            <a:xfrm>
              <a:off x="730" y="3278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0" name="Line 9"/>
            <p:cNvSpPr>
              <a:spLocks noChangeShapeType="1"/>
            </p:cNvSpPr>
            <p:nvPr/>
          </p:nvSpPr>
          <p:spPr bwMode="auto">
            <a:xfrm>
              <a:off x="730" y="2810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1" name="Line 10"/>
            <p:cNvSpPr>
              <a:spLocks noChangeShapeType="1"/>
            </p:cNvSpPr>
            <p:nvPr/>
          </p:nvSpPr>
          <p:spPr bwMode="auto">
            <a:xfrm>
              <a:off x="730" y="2349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2" name="Line 11"/>
            <p:cNvSpPr>
              <a:spLocks noChangeShapeType="1"/>
            </p:cNvSpPr>
            <p:nvPr/>
          </p:nvSpPr>
          <p:spPr bwMode="auto">
            <a:xfrm>
              <a:off x="730" y="1882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3" name="Line 12"/>
            <p:cNvSpPr>
              <a:spLocks noChangeShapeType="1"/>
            </p:cNvSpPr>
            <p:nvPr/>
          </p:nvSpPr>
          <p:spPr bwMode="auto">
            <a:xfrm>
              <a:off x="730" y="1421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4" name="Line 13"/>
            <p:cNvSpPr>
              <a:spLocks noChangeShapeType="1"/>
            </p:cNvSpPr>
            <p:nvPr/>
          </p:nvSpPr>
          <p:spPr bwMode="auto">
            <a:xfrm>
              <a:off x="797" y="3278"/>
              <a:ext cx="240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5" name="Line 14"/>
            <p:cNvSpPr>
              <a:spLocks noChangeShapeType="1"/>
            </p:cNvSpPr>
            <p:nvPr/>
          </p:nvSpPr>
          <p:spPr bwMode="auto">
            <a:xfrm flipV="1">
              <a:off x="797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6" name="Line 15"/>
            <p:cNvSpPr>
              <a:spLocks noChangeShapeType="1"/>
            </p:cNvSpPr>
            <p:nvPr/>
          </p:nvSpPr>
          <p:spPr bwMode="auto">
            <a:xfrm flipV="1">
              <a:off x="1197" y="3278"/>
              <a:ext cx="0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7" name="Line 16"/>
            <p:cNvSpPr>
              <a:spLocks noChangeShapeType="1"/>
            </p:cNvSpPr>
            <p:nvPr/>
          </p:nvSpPr>
          <p:spPr bwMode="auto">
            <a:xfrm flipV="1">
              <a:off x="1599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8" name="Line 17"/>
            <p:cNvSpPr>
              <a:spLocks noChangeShapeType="1"/>
            </p:cNvSpPr>
            <p:nvPr/>
          </p:nvSpPr>
          <p:spPr bwMode="auto">
            <a:xfrm flipV="1">
              <a:off x="1998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69" name="Line 18"/>
            <p:cNvSpPr>
              <a:spLocks noChangeShapeType="1"/>
            </p:cNvSpPr>
            <p:nvPr/>
          </p:nvSpPr>
          <p:spPr bwMode="auto">
            <a:xfrm flipV="1">
              <a:off x="2397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70" name="Line 19"/>
            <p:cNvSpPr>
              <a:spLocks noChangeShapeType="1"/>
            </p:cNvSpPr>
            <p:nvPr/>
          </p:nvSpPr>
          <p:spPr bwMode="auto">
            <a:xfrm flipV="1">
              <a:off x="2800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71" name="Line 20"/>
            <p:cNvSpPr>
              <a:spLocks noChangeShapeType="1"/>
            </p:cNvSpPr>
            <p:nvPr/>
          </p:nvSpPr>
          <p:spPr bwMode="auto">
            <a:xfrm flipV="1">
              <a:off x="3199" y="3278"/>
              <a:ext cx="1" cy="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72" name="Rectangle 21"/>
            <p:cNvSpPr>
              <a:spLocks noChangeArrowheads="1"/>
            </p:cNvSpPr>
            <p:nvPr/>
          </p:nvSpPr>
          <p:spPr bwMode="auto">
            <a:xfrm>
              <a:off x="495" y="3180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0.0</a:t>
              </a:r>
            </a:p>
          </p:txBody>
        </p:sp>
        <p:sp>
          <p:nvSpPr>
            <p:cNvPr id="34873" name="Rectangle 22"/>
            <p:cNvSpPr>
              <a:spLocks noChangeArrowheads="1"/>
            </p:cNvSpPr>
            <p:nvPr/>
          </p:nvSpPr>
          <p:spPr bwMode="auto">
            <a:xfrm>
              <a:off x="495" y="2710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0.2</a:t>
              </a:r>
            </a:p>
          </p:txBody>
        </p:sp>
        <p:sp>
          <p:nvSpPr>
            <p:cNvPr id="34874" name="Rectangle 23"/>
            <p:cNvSpPr>
              <a:spLocks noChangeArrowheads="1"/>
            </p:cNvSpPr>
            <p:nvPr/>
          </p:nvSpPr>
          <p:spPr bwMode="auto">
            <a:xfrm>
              <a:off x="495" y="2260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0.4</a:t>
              </a:r>
            </a:p>
          </p:txBody>
        </p:sp>
        <p:sp>
          <p:nvSpPr>
            <p:cNvPr id="34875" name="Rectangle 24"/>
            <p:cNvSpPr>
              <a:spLocks noChangeArrowheads="1"/>
            </p:cNvSpPr>
            <p:nvPr/>
          </p:nvSpPr>
          <p:spPr bwMode="auto">
            <a:xfrm>
              <a:off x="495" y="1785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0.6</a:t>
              </a:r>
            </a:p>
          </p:txBody>
        </p:sp>
        <p:sp>
          <p:nvSpPr>
            <p:cNvPr id="34876" name="Rectangle 25"/>
            <p:cNvSpPr>
              <a:spLocks noChangeArrowheads="1"/>
            </p:cNvSpPr>
            <p:nvPr/>
          </p:nvSpPr>
          <p:spPr bwMode="auto">
            <a:xfrm>
              <a:off x="495" y="1324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0.8</a:t>
              </a:r>
            </a:p>
          </p:txBody>
        </p:sp>
        <p:sp>
          <p:nvSpPr>
            <p:cNvPr id="34877" name="Rectangle 26"/>
            <p:cNvSpPr>
              <a:spLocks noChangeArrowheads="1"/>
            </p:cNvSpPr>
            <p:nvPr/>
          </p:nvSpPr>
          <p:spPr bwMode="auto">
            <a:xfrm>
              <a:off x="495" y="861"/>
              <a:ext cx="2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1.0</a:t>
              </a:r>
            </a:p>
          </p:txBody>
        </p:sp>
        <p:sp>
          <p:nvSpPr>
            <p:cNvPr id="34878" name="Rectangle 27"/>
            <p:cNvSpPr>
              <a:spLocks noChangeArrowheads="1"/>
            </p:cNvSpPr>
            <p:nvPr/>
          </p:nvSpPr>
          <p:spPr bwMode="auto">
            <a:xfrm>
              <a:off x="752" y="3356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0</a:t>
              </a:r>
            </a:p>
          </p:txBody>
        </p:sp>
        <p:sp>
          <p:nvSpPr>
            <p:cNvPr id="34879" name="Rectangle 28"/>
            <p:cNvSpPr>
              <a:spLocks noChangeArrowheads="1"/>
            </p:cNvSpPr>
            <p:nvPr/>
          </p:nvSpPr>
          <p:spPr bwMode="auto">
            <a:xfrm>
              <a:off x="1112" y="335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10</a:t>
              </a:r>
            </a:p>
          </p:txBody>
        </p:sp>
        <p:sp>
          <p:nvSpPr>
            <p:cNvPr id="34880" name="Rectangle 29"/>
            <p:cNvSpPr>
              <a:spLocks noChangeArrowheads="1"/>
            </p:cNvSpPr>
            <p:nvPr/>
          </p:nvSpPr>
          <p:spPr bwMode="auto">
            <a:xfrm>
              <a:off x="1518" y="335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20</a:t>
              </a:r>
            </a:p>
          </p:txBody>
        </p:sp>
        <p:sp>
          <p:nvSpPr>
            <p:cNvPr id="34881" name="Rectangle 30"/>
            <p:cNvSpPr>
              <a:spLocks noChangeArrowheads="1"/>
            </p:cNvSpPr>
            <p:nvPr/>
          </p:nvSpPr>
          <p:spPr bwMode="auto">
            <a:xfrm>
              <a:off x="1918" y="335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30</a:t>
              </a:r>
            </a:p>
          </p:txBody>
        </p:sp>
        <p:sp>
          <p:nvSpPr>
            <p:cNvPr id="34882" name="Rectangle 31"/>
            <p:cNvSpPr>
              <a:spLocks noChangeArrowheads="1"/>
            </p:cNvSpPr>
            <p:nvPr/>
          </p:nvSpPr>
          <p:spPr bwMode="auto">
            <a:xfrm>
              <a:off x="2308" y="335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40</a:t>
              </a:r>
            </a:p>
          </p:txBody>
        </p:sp>
        <p:sp>
          <p:nvSpPr>
            <p:cNvPr id="34883" name="Rectangle 32"/>
            <p:cNvSpPr>
              <a:spLocks noChangeArrowheads="1"/>
            </p:cNvSpPr>
            <p:nvPr/>
          </p:nvSpPr>
          <p:spPr bwMode="auto">
            <a:xfrm>
              <a:off x="2716" y="335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50</a:t>
              </a:r>
            </a:p>
          </p:txBody>
        </p:sp>
        <p:sp>
          <p:nvSpPr>
            <p:cNvPr id="34884" name="Rectangle 33"/>
            <p:cNvSpPr>
              <a:spLocks noChangeArrowheads="1"/>
            </p:cNvSpPr>
            <p:nvPr/>
          </p:nvSpPr>
          <p:spPr bwMode="auto">
            <a:xfrm>
              <a:off x="3116" y="3356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prstClr val="white"/>
                  </a:solidFill>
                </a:rPr>
                <a:t>60</a:t>
              </a:r>
            </a:p>
          </p:txBody>
        </p:sp>
        <p:sp>
          <p:nvSpPr>
            <p:cNvPr id="34885" name="Line 46"/>
            <p:cNvSpPr>
              <a:spLocks noChangeShapeType="1"/>
            </p:cNvSpPr>
            <p:nvPr/>
          </p:nvSpPr>
          <p:spPr bwMode="auto">
            <a:xfrm>
              <a:off x="730" y="951"/>
              <a:ext cx="68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18" name="Text Box 34"/>
          <p:cNvSpPr txBox="1">
            <a:spLocks noChangeArrowheads="1"/>
          </p:cNvSpPr>
          <p:nvPr/>
        </p:nvSpPr>
        <p:spPr bwMode="auto">
          <a:xfrm rot="-5400000">
            <a:off x="-1299368" y="3386931"/>
            <a:ext cx="334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prstClr val="white"/>
                </a:solidFill>
              </a:rPr>
              <a:t>Probability of surviving</a:t>
            </a: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34819" name="Freeform 35"/>
          <p:cNvSpPr>
            <a:spLocks/>
          </p:cNvSpPr>
          <p:nvPr/>
        </p:nvSpPr>
        <p:spPr bwMode="auto">
          <a:xfrm>
            <a:off x="1154113" y="1631950"/>
            <a:ext cx="3848100" cy="1057275"/>
          </a:xfrm>
          <a:custGeom>
            <a:avLst/>
            <a:gdLst>
              <a:gd name="T0" fmla="*/ 0 w 2424"/>
              <a:gd name="T1" fmla="*/ 0 h 666"/>
              <a:gd name="T2" fmla="*/ 266700 w 2424"/>
              <a:gd name="T3" fmla="*/ 4762 h 666"/>
              <a:gd name="T4" fmla="*/ 266700 w 2424"/>
              <a:gd name="T5" fmla="*/ 28575 h 666"/>
              <a:gd name="T6" fmla="*/ 409575 w 2424"/>
              <a:gd name="T7" fmla="*/ 28575 h 666"/>
              <a:gd name="T8" fmla="*/ 409575 w 2424"/>
              <a:gd name="T9" fmla="*/ 71437 h 666"/>
              <a:gd name="T10" fmla="*/ 542925 w 2424"/>
              <a:gd name="T11" fmla="*/ 71437 h 666"/>
              <a:gd name="T12" fmla="*/ 542925 w 2424"/>
              <a:gd name="T13" fmla="*/ 136525 h 666"/>
              <a:gd name="T14" fmla="*/ 990600 w 2424"/>
              <a:gd name="T15" fmla="*/ 138112 h 666"/>
              <a:gd name="T16" fmla="*/ 989012 w 2424"/>
              <a:gd name="T17" fmla="*/ 174625 h 666"/>
              <a:gd name="T18" fmla="*/ 1066800 w 2424"/>
              <a:gd name="T19" fmla="*/ 174625 h 666"/>
              <a:gd name="T20" fmla="*/ 1066800 w 2424"/>
              <a:gd name="T21" fmla="*/ 203200 h 666"/>
              <a:gd name="T22" fmla="*/ 1109662 w 2424"/>
              <a:gd name="T23" fmla="*/ 204788 h 666"/>
              <a:gd name="T24" fmla="*/ 1112837 w 2424"/>
              <a:gd name="T25" fmla="*/ 280987 h 666"/>
              <a:gd name="T26" fmla="*/ 1238250 w 2424"/>
              <a:gd name="T27" fmla="*/ 279400 h 666"/>
              <a:gd name="T28" fmla="*/ 1238250 w 2424"/>
              <a:gd name="T29" fmla="*/ 304800 h 666"/>
              <a:gd name="T30" fmla="*/ 1379537 w 2424"/>
              <a:gd name="T31" fmla="*/ 304800 h 666"/>
              <a:gd name="T32" fmla="*/ 1379537 w 2424"/>
              <a:gd name="T33" fmla="*/ 322262 h 666"/>
              <a:gd name="T34" fmla="*/ 1503362 w 2424"/>
              <a:gd name="T35" fmla="*/ 322262 h 666"/>
              <a:gd name="T36" fmla="*/ 1503362 w 2424"/>
              <a:gd name="T37" fmla="*/ 346075 h 666"/>
              <a:gd name="T38" fmla="*/ 1609725 w 2424"/>
              <a:gd name="T39" fmla="*/ 346075 h 666"/>
              <a:gd name="T40" fmla="*/ 1609725 w 2424"/>
              <a:gd name="T41" fmla="*/ 417513 h 666"/>
              <a:gd name="T42" fmla="*/ 1684338 w 2424"/>
              <a:gd name="T43" fmla="*/ 417513 h 666"/>
              <a:gd name="T44" fmla="*/ 1684338 w 2424"/>
              <a:gd name="T45" fmla="*/ 493713 h 666"/>
              <a:gd name="T46" fmla="*/ 1960562 w 2424"/>
              <a:gd name="T47" fmla="*/ 484188 h 666"/>
              <a:gd name="T48" fmla="*/ 1960562 w 2424"/>
              <a:gd name="T49" fmla="*/ 522288 h 666"/>
              <a:gd name="T50" fmla="*/ 2147887 w 2424"/>
              <a:gd name="T51" fmla="*/ 517525 h 666"/>
              <a:gd name="T52" fmla="*/ 2146300 w 2424"/>
              <a:gd name="T53" fmla="*/ 552450 h 666"/>
              <a:gd name="T54" fmla="*/ 2443162 w 2424"/>
              <a:gd name="T55" fmla="*/ 552450 h 666"/>
              <a:gd name="T56" fmla="*/ 2443162 w 2424"/>
              <a:gd name="T57" fmla="*/ 593725 h 666"/>
              <a:gd name="T58" fmla="*/ 2514600 w 2424"/>
              <a:gd name="T59" fmla="*/ 593725 h 666"/>
              <a:gd name="T60" fmla="*/ 2517775 w 2424"/>
              <a:gd name="T61" fmla="*/ 622300 h 666"/>
              <a:gd name="T62" fmla="*/ 2776537 w 2424"/>
              <a:gd name="T63" fmla="*/ 622300 h 666"/>
              <a:gd name="T64" fmla="*/ 2776537 w 2424"/>
              <a:gd name="T65" fmla="*/ 693737 h 666"/>
              <a:gd name="T66" fmla="*/ 3100387 w 2424"/>
              <a:gd name="T67" fmla="*/ 695325 h 666"/>
              <a:gd name="T68" fmla="*/ 3095625 w 2424"/>
              <a:gd name="T69" fmla="*/ 719137 h 666"/>
              <a:gd name="T70" fmla="*/ 3148012 w 2424"/>
              <a:gd name="T71" fmla="*/ 723900 h 666"/>
              <a:gd name="T72" fmla="*/ 3148012 w 2424"/>
              <a:gd name="T73" fmla="*/ 750887 h 666"/>
              <a:gd name="T74" fmla="*/ 3217862 w 2424"/>
              <a:gd name="T75" fmla="*/ 750887 h 666"/>
              <a:gd name="T76" fmla="*/ 3217862 w 2424"/>
              <a:gd name="T77" fmla="*/ 793750 h 666"/>
              <a:gd name="T78" fmla="*/ 3267075 w 2424"/>
              <a:gd name="T79" fmla="*/ 790575 h 666"/>
              <a:gd name="T80" fmla="*/ 3271838 w 2424"/>
              <a:gd name="T81" fmla="*/ 852488 h 666"/>
              <a:gd name="T82" fmla="*/ 3343275 w 2424"/>
              <a:gd name="T83" fmla="*/ 852488 h 666"/>
              <a:gd name="T84" fmla="*/ 3343275 w 2424"/>
              <a:gd name="T85" fmla="*/ 895350 h 666"/>
              <a:gd name="T86" fmla="*/ 3457575 w 2424"/>
              <a:gd name="T87" fmla="*/ 890588 h 666"/>
              <a:gd name="T88" fmla="*/ 3457575 w 2424"/>
              <a:gd name="T89" fmla="*/ 922338 h 666"/>
              <a:gd name="T90" fmla="*/ 3590925 w 2424"/>
              <a:gd name="T91" fmla="*/ 922338 h 666"/>
              <a:gd name="T92" fmla="*/ 3589338 w 2424"/>
              <a:gd name="T93" fmla="*/ 952500 h 666"/>
              <a:gd name="T94" fmla="*/ 3713163 w 2424"/>
              <a:gd name="T95" fmla="*/ 952500 h 666"/>
              <a:gd name="T96" fmla="*/ 3717925 w 2424"/>
              <a:gd name="T97" fmla="*/ 1008063 h 666"/>
              <a:gd name="T98" fmla="*/ 3848100 w 2424"/>
              <a:gd name="T99" fmla="*/ 1004888 h 666"/>
              <a:gd name="T100" fmla="*/ 3848100 w 2424"/>
              <a:gd name="T101" fmla="*/ 1057275 h 6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24"/>
              <a:gd name="T154" fmla="*/ 0 h 666"/>
              <a:gd name="T155" fmla="*/ 2424 w 2424"/>
              <a:gd name="T156" fmla="*/ 666 h 66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24" h="666">
                <a:moveTo>
                  <a:pt x="0" y="0"/>
                </a:moveTo>
                <a:lnTo>
                  <a:pt x="168" y="3"/>
                </a:lnTo>
                <a:lnTo>
                  <a:pt x="168" y="18"/>
                </a:lnTo>
                <a:lnTo>
                  <a:pt x="258" y="18"/>
                </a:lnTo>
                <a:lnTo>
                  <a:pt x="258" y="45"/>
                </a:lnTo>
                <a:lnTo>
                  <a:pt x="342" y="45"/>
                </a:lnTo>
                <a:lnTo>
                  <a:pt x="342" y="86"/>
                </a:lnTo>
                <a:lnTo>
                  <a:pt x="624" y="87"/>
                </a:lnTo>
                <a:lnTo>
                  <a:pt x="623" y="110"/>
                </a:lnTo>
                <a:lnTo>
                  <a:pt x="672" y="110"/>
                </a:lnTo>
                <a:lnTo>
                  <a:pt x="672" y="128"/>
                </a:lnTo>
                <a:lnTo>
                  <a:pt x="699" y="129"/>
                </a:lnTo>
                <a:lnTo>
                  <a:pt x="701" y="177"/>
                </a:lnTo>
                <a:lnTo>
                  <a:pt x="780" y="176"/>
                </a:lnTo>
                <a:lnTo>
                  <a:pt x="780" y="192"/>
                </a:lnTo>
                <a:lnTo>
                  <a:pt x="869" y="192"/>
                </a:lnTo>
                <a:lnTo>
                  <a:pt x="869" y="203"/>
                </a:lnTo>
                <a:lnTo>
                  <a:pt x="947" y="203"/>
                </a:lnTo>
                <a:lnTo>
                  <a:pt x="947" y="218"/>
                </a:lnTo>
                <a:lnTo>
                  <a:pt x="1014" y="218"/>
                </a:lnTo>
                <a:lnTo>
                  <a:pt x="1014" y="263"/>
                </a:lnTo>
                <a:lnTo>
                  <a:pt x="1061" y="263"/>
                </a:lnTo>
                <a:lnTo>
                  <a:pt x="1061" y="311"/>
                </a:lnTo>
                <a:lnTo>
                  <a:pt x="1235" y="305"/>
                </a:lnTo>
                <a:lnTo>
                  <a:pt x="1235" y="329"/>
                </a:lnTo>
                <a:lnTo>
                  <a:pt x="1353" y="326"/>
                </a:lnTo>
                <a:lnTo>
                  <a:pt x="1352" y="348"/>
                </a:lnTo>
                <a:lnTo>
                  <a:pt x="1539" y="348"/>
                </a:lnTo>
                <a:lnTo>
                  <a:pt x="1539" y="374"/>
                </a:lnTo>
                <a:lnTo>
                  <a:pt x="1584" y="374"/>
                </a:lnTo>
                <a:lnTo>
                  <a:pt x="1586" y="392"/>
                </a:lnTo>
                <a:lnTo>
                  <a:pt x="1749" y="392"/>
                </a:lnTo>
                <a:lnTo>
                  <a:pt x="1749" y="437"/>
                </a:lnTo>
                <a:lnTo>
                  <a:pt x="1953" y="438"/>
                </a:lnTo>
                <a:lnTo>
                  <a:pt x="1950" y="453"/>
                </a:lnTo>
                <a:lnTo>
                  <a:pt x="1983" y="456"/>
                </a:lnTo>
                <a:lnTo>
                  <a:pt x="1983" y="473"/>
                </a:lnTo>
                <a:lnTo>
                  <a:pt x="2027" y="473"/>
                </a:lnTo>
                <a:lnTo>
                  <a:pt x="2027" y="500"/>
                </a:lnTo>
                <a:lnTo>
                  <a:pt x="2058" y="498"/>
                </a:lnTo>
                <a:lnTo>
                  <a:pt x="2061" y="537"/>
                </a:lnTo>
                <a:lnTo>
                  <a:pt x="2106" y="537"/>
                </a:lnTo>
                <a:lnTo>
                  <a:pt x="2106" y="564"/>
                </a:lnTo>
                <a:lnTo>
                  <a:pt x="2178" y="561"/>
                </a:lnTo>
                <a:lnTo>
                  <a:pt x="2178" y="581"/>
                </a:lnTo>
                <a:lnTo>
                  <a:pt x="2262" y="581"/>
                </a:lnTo>
                <a:lnTo>
                  <a:pt x="2261" y="600"/>
                </a:lnTo>
                <a:lnTo>
                  <a:pt x="2339" y="600"/>
                </a:lnTo>
                <a:lnTo>
                  <a:pt x="2342" y="635"/>
                </a:lnTo>
                <a:lnTo>
                  <a:pt x="2424" y="633"/>
                </a:lnTo>
                <a:lnTo>
                  <a:pt x="2424" y="666"/>
                </a:lnTo>
              </a:path>
            </a:pathLst>
          </a:custGeom>
          <a:noFill/>
          <a:ln w="25400">
            <a:solidFill>
              <a:srgbClr val="FBA9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4820" name="Freeform 36"/>
          <p:cNvSpPr>
            <a:spLocks/>
          </p:cNvSpPr>
          <p:nvPr/>
        </p:nvSpPr>
        <p:spPr bwMode="auto">
          <a:xfrm>
            <a:off x="1181100" y="1635125"/>
            <a:ext cx="3843338" cy="2433638"/>
          </a:xfrm>
          <a:custGeom>
            <a:avLst/>
            <a:gdLst>
              <a:gd name="T0" fmla="*/ 0 w 2421"/>
              <a:gd name="T1" fmla="*/ 0 h 1533"/>
              <a:gd name="T2" fmla="*/ 249237 w 2421"/>
              <a:gd name="T3" fmla="*/ 1588 h 1533"/>
              <a:gd name="T4" fmla="*/ 249237 w 2421"/>
              <a:gd name="T5" fmla="*/ 177800 h 1533"/>
              <a:gd name="T6" fmla="*/ 277812 w 2421"/>
              <a:gd name="T7" fmla="*/ 176213 h 1533"/>
              <a:gd name="T8" fmla="*/ 276225 w 2421"/>
              <a:gd name="T9" fmla="*/ 219075 h 1533"/>
              <a:gd name="T10" fmla="*/ 390525 w 2421"/>
              <a:gd name="T11" fmla="*/ 215900 h 1533"/>
              <a:gd name="T12" fmla="*/ 395287 w 2421"/>
              <a:gd name="T13" fmla="*/ 328613 h 1533"/>
              <a:gd name="T14" fmla="*/ 468312 w 2421"/>
              <a:gd name="T15" fmla="*/ 328613 h 1533"/>
              <a:gd name="T16" fmla="*/ 468312 w 2421"/>
              <a:gd name="T17" fmla="*/ 376238 h 1533"/>
              <a:gd name="T18" fmla="*/ 771525 w 2421"/>
              <a:gd name="T19" fmla="*/ 376238 h 1533"/>
              <a:gd name="T20" fmla="*/ 773112 w 2421"/>
              <a:gd name="T21" fmla="*/ 452438 h 1533"/>
              <a:gd name="T22" fmla="*/ 973137 w 2421"/>
              <a:gd name="T23" fmla="*/ 447675 h 1533"/>
              <a:gd name="T24" fmla="*/ 973137 w 2421"/>
              <a:gd name="T25" fmla="*/ 623888 h 1533"/>
              <a:gd name="T26" fmla="*/ 1042987 w 2421"/>
              <a:gd name="T27" fmla="*/ 625475 h 1533"/>
              <a:gd name="T28" fmla="*/ 1042987 w 2421"/>
              <a:gd name="T29" fmla="*/ 701675 h 1533"/>
              <a:gd name="T30" fmla="*/ 1281112 w 2421"/>
              <a:gd name="T31" fmla="*/ 700088 h 1533"/>
              <a:gd name="T32" fmla="*/ 1285875 w 2421"/>
              <a:gd name="T33" fmla="*/ 839788 h 1533"/>
              <a:gd name="T34" fmla="*/ 1362075 w 2421"/>
              <a:gd name="T35" fmla="*/ 839788 h 1533"/>
              <a:gd name="T36" fmla="*/ 1362075 w 2421"/>
              <a:gd name="T37" fmla="*/ 914400 h 1533"/>
              <a:gd name="T38" fmla="*/ 1416050 w 2421"/>
              <a:gd name="T39" fmla="*/ 914400 h 1533"/>
              <a:gd name="T40" fmla="*/ 1419225 w 2421"/>
              <a:gd name="T41" fmla="*/ 1025525 h 1533"/>
              <a:gd name="T42" fmla="*/ 1466850 w 2421"/>
              <a:gd name="T43" fmla="*/ 1023938 h 1533"/>
              <a:gd name="T44" fmla="*/ 1466850 w 2421"/>
              <a:gd name="T45" fmla="*/ 1090613 h 1533"/>
              <a:gd name="T46" fmla="*/ 1533525 w 2421"/>
              <a:gd name="T47" fmla="*/ 1090613 h 1533"/>
              <a:gd name="T48" fmla="*/ 1535112 w 2421"/>
              <a:gd name="T49" fmla="*/ 1157288 h 1533"/>
              <a:gd name="T50" fmla="*/ 1595437 w 2421"/>
              <a:gd name="T51" fmla="*/ 1158875 h 1533"/>
              <a:gd name="T52" fmla="*/ 1595437 w 2421"/>
              <a:gd name="T53" fmla="*/ 1347788 h 1533"/>
              <a:gd name="T54" fmla="*/ 1743075 w 2421"/>
              <a:gd name="T55" fmla="*/ 1347788 h 1533"/>
              <a:gd name="T56" fmla="*/ 1744662 w 2421"/>
              <a:gd name="T57" fmla="*/ 1423988 h 1533"/>
              <a:gd name="T58" fmla="*/ 1797050 w 2421"/>
              <a:gd name="T59" fmla="*/ 1425575 h 1533"/>
              <a:gd name="T60" fmla="*/ 1797050 w 2421"/>
              <a:gd name="T61" fmla="*/ 1549400 h 1533"/>
              <a:gd name="T62" fmla="*/ 2063750 w 2421"/>
              <a:gd name="T63" fmla="*/ 1547813 h 1533"/>
              <a:gd name="T64" fmla="*/ 2066925 w 2421"/>
              <a:gd name="T65" fmla="*/ 1616075 h 1533"/>
              <a:gd name="T66" fmla="*/ 2178050 w 2421"/>
              <a:gd name="T67" fmla="*/ 1619250 h 1533"/>
              <a:gd name="T68" fmla="*/ 2178050 w 2421"/>
              <a:gd name="T69" fmla="*/ 1752601 h 1533"/>
              <a:gd name="T70" fmla="*/ 2371725 w 2421"/>
              <a:gd name="T71" fmla="*/ 1752601 h 1533"/>
              <a:gd name="T72" fmla="*/ 2371725 w 2421"/>
              <a:gd name="T73" fmla="*/ 1809751 h 1533"/>
              <a:gd name="T74" fmla="*/ 2695574 w 2421"/>
              <a:gd name="T75" fmla="*/ 1809751 h 1533"/>
              <a:gd name="T76" fmla="*/ 2701924 w 2421"/>
              <a:gd name="T77" fmla="*/ 1892301 h 1533"/>
              <a:gd name="T78" fmla="*/ 2925762 w 2421"/>
              <a:gd name="T79" fmla="*/ 1892301 h 1533"/>
              <a:gd name="T80" fmla="*/ 2925762 w 2421"/>
              <a:gd name="T81" fmla="*/ 1966913 h 1533"/>
              <a:gd name="T82" fmla="*/ 3297237 w 2421"/>
              <a:gd name="T83" fmla="*/ 1968501 h 1533"/>
              <a:gd name="T84" fmla="*/ 3297237 w 2421"/>
              <a:gd name="T85" fmla="*/ 2035176 h 1533"/>
              <a:gd name="T86" fmla="*/ 3387725 w 2421"/>
              <a:gd name="T87" fmla="*/ 2038351 h 1533"/>
              <a:gd name="T88" fmla="*/ 3390900 w 2421"/>
              <a:gd name="T89" fmla="*/ 2171701 h 1533"/>
              <a:gd name="T90" fmla="*/ 3843337 w 2421"/>
              <a:gd name="T91" fmla="*/ 2176463 h 1533"/>
              <a:gd name="T92" fmla="*/ 3843337 w 2421"/>
              <a:gd name="T93" fmla="*/ 2433638 h 153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21"/>
              <a:gd name="T142" fmla="*/ 0 h 1533"/>
              <a:gd name="T143" fmla="*/ 2421 w 2421"/>
              <a:gd name="T144" fmla="*/ 1533 h 153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21" h="1533">
                <a:moveTo>
                  <a:pt x="0" y="0"/>
                </a:moveTo>
                <a:lnTo>
                  <a:pt x="157" y="1"/>
                </a:lnTo>
                <a:lnTo>
                  <a:pt x="157" y="112"/>
                </a:lnTo>
                <a:lnTo>
                  <a:pt x="175" y="111"/>
                </a:lnTo>
                <a:lnTo>
                  <a:pt x="174" y="138"/>
                </a:lnTo>
                <a:lnTo>
                  <a:pt x="246" y="136"/>
                </a:lnTo>
                <a:lnTo>
                  <a:pt x="249" y="207"/>
                </a:lnTo>
                <a:lnTo>
                  <a:pt x="295" y="207"/>
                </a:lnTo>
                <a:lnTo>
                  <a:pt x="295" y="237"/>
                </a:lnTo>
                <a:lnTo>
                  <a:pt x="486" y="237"/>
                </a:lnTo>
                <a:lnTo>
                  <a:pt x="487" y="285"/>
                </a:lnTo>
                <a:lnTo>
                  <a:pt x="613" y="282"/>
                </a:lnTo>
                <a:lnTo>
                  <a:pt x="613" y="393"/>
                </a:lnTo>
                <a:lnTo>
                  <a:pt x="657" y="394"/>
                </a:lnTo>
                <a:lnTo>
                  <a:pt x="657" y="442"/>
                </a:lnTo>
                <a:lnTo>
                  <a:pt x="807" y="441"/>
                </a:lnTo>
                <a:lnTo>
                  <a:pt x="810" y="529"/>
                </a:lnTo>
                <a:lnTo>
                  <a:pt x="858" y="529"/>
                </a:lnTo>
                <a:lnTo>
                  <a:pt x="858" y="576"/>
                </a:lnTo>
                <a:lnTo>
                  <a:pt x="892" y="576"/>
                </a:lnTo>
                <a:lnTo>
                  <a:pt x="894" y="646"/>
                </a:lnTo>
                <a:lnTo>
                  <a:pt x="924" y="645"/>
                </a:lnTo>
                <a:lnTo>
                  <a:pt x="924" y="687"/>
                </a:lnTo>
                <a:lnTo>
                  <a:pt x="966" y="687"/>
                </a:lnTo>
                <a:lnTo>
                  <a:pt x="967" y="729"/>
                </a:lnTo>
                <a:lnTo>
                  <a:pt x="1005" y="730"/>
                </a:lnTo>
                <a:lnTo>
                  <a:pt x="1005" y="849"/>
                </a:lnTo>
                <a:lnTo>
                  <a:pt x="1098" y="849"/>
                </a:lnTo>
                <a:lnTo>
                  <a:pt x="1099" y="897"/>
                </a:lnTo>
                <a:lnTo>
                  <a:pt x="1132" y="898"/>
                </a:lnTo>
                <a:lnTo>
                  <a:pt x="1132" y="976"/>
                </a:lnTo>
                <a:lnTo>
                  <a:pt x="1300" y="975"/>
                </a:lnTo>
                <a:lnTo>
                  <a:pt x="1302" y="1018"/>
                </a:lnTo>
                <a:lnTo>
                  <a:pt x="1372" y="1020"/>
                </a:lnTo>
                <a:lnTo>
                  <a:pt x="1372" y="1104"/>
                </a:lnTo>
                <a:lnTo>
                  <a:pt x="1494" y="1104"/>
                </a:lnTo>
                <a:lnTo>
                  <a:pt x="1494" y="1140"/>
                </a:lnTo>
                <a:lnTo>
                  <a:pt x="1698" y="1140"/>
                </a:lnTo>
                <a:lnTo>
                  <a:pt x="1702" y="1192"/>
                </a:lnTo>
                <a:lnTo>
                  <a:pt x="1843" y="1192"/>
                </a:lnTo>
                <a:lnTo>
                  <a:pt x="1843" y="1239"/>
                </a:lnTo>
                <a:lnTo>
                  <a:pt x="2077" y="1240"/>
                </a:lnTo>
                <a:lnTo>
                  <a:pt x="2077" y="1282"/>
                </a:lnTo>
                <a:lnTo>
                  <a:pt x="2134" y="1284"/>
                </a:lnTo>
                <a:lnTo>
                  <a:pt x="2136" y="1368"/>
                </a:lnTo>
                <a:lnTo>
                  <a:pt x="2421" y="1371"/>
                </a:lnTo>
                <a:lnTo>
                  <a:pt x="2421" y="1533"/>
                </a:lnTo>
              </a:path>
            </a:pathLst>
          </a:custGeom>
          <a:noFill/>
          <a:ln w="25400">
            <a:solidFill>
              <a:srgbClr val="8E9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4821" name="Freeform 37"/>
          <p:cNvSpPr>
            <a:spLocks/>
          </p:cNvSpPr>
          <p:nvPr/>
        </p:nvSpPr>
        <p:spPr bwMode="auto">
          <a:xfrm>
            <a:off x="1173163" y="1641475"/>
            <a:ext cx="3832225" cy="1393825"/>
          </a:xfrm>
          <a:custGeom>
            <a:avLst/>
            <a:gdLst>
              <a:gd name="T0" fmla="*/ 0 w 2414"/>
              <a:gd name="T1" fmla="*/ 0 h 878"/>
              <a:gd name="T2" fmla="*/ 147637 w 2414"/>
              <a:gd name="T3" fmla="*/ 0 h 878"/>
              <a:gd name="T4" fmla="*/ 147637 w 2414"/>
              <a:gd name="T5" fmla="*/ 95250 h 878"/>
              <a:gd name="T6" fmla="*/ 328612 w 2414"/>
              <a:gd name="T7" fmla="*/ 100012 h 878"/>
              <a:gd name="T8" fmla="*/ 328612 w 2414"/>
              <a:gd name="T9" fmla="*/ 142875 h 878"/>
              <a:gd name="T10" fmla="*/ 966787 w 2414"/>
              <a:gd name="T11" fmla="*/ 133350 h 878"/>
              <a:gd name="T12" fmla="*/ 965200 w 2414"/>
              <a:gd name="T13" fmla="*/ 241300 h 878"/>
              <a:gd name="T14" fmla="*/ 1033462 w 2414"/>
              <a:gd name="T15" fmla="*/ 238125 h 878"/>
              <a:gd name="T16" fmla="*/ 1031875 w 2414"/>
              <a:gd name="T17" fmla="*/ 303213 h 878"/>
              <a:gd name="T18" fmla="*/ 1090612 w 2414"/>
              <a:gd name="T19" fmla="*/ 304800 h 878"/>
              <a:gd name="T20" fmla="*/ 1090612 w 2414"/>
              <a:gd name="T21" fmla="*/ 390525 h 878"/>
              <a:gd name="T22" fmla="*/ 1236662 w 2414"/>
              <a:gd name="T23" fmla="*/ 390525 h 878"/>
              <a:gd name="T24" fmla="*/ 1238250 w 2414"/>
              <a:gd name="T25" fmla="*/ 471488 h 878"/>
              <a:gd name="T26" fmla="*/ 1423987 w 2414"/>
              <a:gd name="T27" fmla="*/ 471488 h 878"/>
              <a:gd name="T28" fmla="*/ 1427162 w 2414"/>
              <a:gd name="T29" fmla="*/ 612775 h 878"/>
              <a:gd name="T30" fmla="*/ 1866900 w 2414"/>
              <a:gd name="T31" fmla="*/ 609600 h 878"/>
              <a:gd name="T32" fmla="*/ 1866900 w 2414"/>
              <a:gd name="T33" fmla="*/ 685800 h 878"/>
              <a:gd name="T34" fmla="*/ 2114550 w 2414"/>
              <a:gd name="T35" fmla="*/ 685800 h 878"/>
              <a:gd name="T36" fmla="*/ 2112962 w 2414"/>
              <a:gd name="T37" fmla="*/ 769937 h 878"/>
              <a:gd name="T38" fmla="*/ 2759075 w 2414"/>
              <a:gd name="T39" fmla="*/ 766762 h 878"/>
              <a:gd name="T40" fmla="*/ 2762250 w 2414"/>
              <a:gd name="T41" fmla="*/ 852488 h 878"/>
              <a:gd name="T42" fmla="*/ 3314700 w 2414"/>
              <a:gd name="T43" fmla="*/ 852488 h 878"/>
              <a:gd name="T44" fmla="*/ 3314700 w 2414"/>
              <a:gd name="T45" fmla="*/ 942975 h 878"/>
              <a:gd name="T46" fmla="*/ 3446463 w 2414"/>
              <a:gd name="T47" fmla="*/ 938213 h 878"/>
              <a:gd name="T48" fmla="*/ 3451225 w 2414"/>
              <a:gd name="T49" fmla="*/ 1027113 h 878"/>
              <a:gd name="T50" fmla="*/ 3509963 w 2414"/>
              <a:gd name="T51" fmla="*/ 1023938 h 878"/>
              <a:gd name="T52" fmla="*/ 3509963 w 2414"/>
              <a:gd name="T53" fmla="*/ 1185863 h 878"/>
              <a:gd name="T54" fmla="*/ 3832225 w 2414"/>
              <a:gd name="T55" fmla="*/ 1184275 h 878"/>
              <a:gd name="T56" fmla="*/ 3832225 w 2414"/>
              <a:gd name="T57" fmla="*/ 1393825 h 8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414"/>
              <a:gd name="T88" fmla="*/ 0 h 878"/>
              <a:gd name="T89" fmla="*/ 2414 w 2414"/>
              <a:gd name="T90" fmla="*/ 878 h 8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414" h="878">
                <a:moveTo>
                  <a:pt x="0" y="0"/>
                </a:moveTo>
                <a:lnTo>
                  <a:pt x="93" y="0"/>
                </a:lnTo>
                <a:lnTo>
                  <a:pt x="93" y="60"/>
                </a:lnTo>
                <a:lnTo>
                  <a:pt x="207" y="63"/>
                </a:lnTo>
                <a:lnTo>
                  <a:pt x="207" y="90"/>
                </a:lnTo>
                <a:lnTo>
                  <a:pt x="609" y="84"/>
                </a:lnTo>
                <a:lnTo>
                  <a:pt x="608" y="152"/>
                </a:lnTo>
                <a:lnTo>
                  <a:pt x="651" y="150"/>
                </a:lnTo>
                <a:lnTo>
                  <a:pt x="650" y="191"/>
                </a:lnTo>
                <a:lnTo>
                  <a:pt x="687" y="192"/>
                </a:lnTo>
                <a:lnTo>
                  <a:pt x="687" y="246"/>
                </a:lnTo>
                <a:lnTo>
                  <a:pt x="779" y="246"/>
                </a:lnTo>
                <a:lnTo>
                  <a:pt x="780" y="297"/>
                </a:lnTo>
                <a:lnTo>
                  <a:pt x="897" y="297"/>
                </a:lnTo>
                <a:lnTo>
                  <a:pt x="899" y="386"/>
                </a:lnTo>
                <a:lnTo>
                  <a:pt x="1176" y="384"/>
                </a:lnTo>
                <a:lnTo>
                  <a:pt x="1176" y="432"/>
                </a:lnTo>
                <a:lnTo>
                  <a:pt x="1332" y="432"/>
                </a:lnTo>
                <a:lnTo>
                  <a:pt x="1331" y="485"/>
                </a:lnTo>
                <a:lnTo>
                  <a:pt x="1738" y="483"/>
                </a:lnTo>
                <a:lnTo>
                  <a:pt x="1740" y="537"/>
                </a:lnTo>
                <a:lnTo>
                  <a:pt x="2088" y="537"/>
                </a:lnTo>
                <a:lnTo>
                  <a:pt x="2088" y="594"/>
                </a:lnTo>
                <a:lnTo>
                  <a:pt x="2171" y="591"/>
                </a:lnTo>
                <a:lnTo>
                  <a:pt x="2174" y="647"/>
                </a:lnTo>
                <a:lnTo>
                  <a:pt x="2211" y="645"/>
                </a:lnTo>
                <a:lnTo>
                  <a:pt x="2211" y="747"/>
                </a:lnTo>
                <a:lnTo>
                  <a:pt x="2414" y="746"/>
                </a:lnTo>
                <a:lnTo>
                  <a:pt x="2414" y="878"/>
                </a:lnTo>
              </a:path>
            </a:pathLst>
          </a:custGeom>
          <a:noFill/>
          <a:ln w="25400">
            <a:solidFill>
              <a:schemeClr val="accent4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34822" name="Freeform 38"/>
          <p:cNvSpPr>
            <a:spLocks/>
          </p:cNvSpPr>
          <p:nvPr/>
        </p:nvSpPr>
        <p:spPr bwMode="auto">
          <a:xfrm>
            <a:off x="1169988" y="1636713"/>
            <a:ext cx="3822700" cy="3057525"/>
          </a:xfrm>
          <a:custGeom>
            <a:avLst/>
            <a:gdLst>
              <a:gd name="T0" fmla="*/ 0 w 2408"/>
              <a:gd name="T1" fmla="*/ 0 h 1926"/>
              <a:gd name="T2" fmla="*/ 250825 w 2408"/>
              <a:gd name="T3" fmla="*/ 4763 h 1926"/>
              <a:gd name="T4" fmla="*/ 250825 w 2408"/>
              <a:gd name="T5" fmla="*/ 133350 h 1926"/>
              <a:gd name="T6" fmla="*/ 327025 w 2408"/>
              <a:gd name="T7" fmla="*/ 138113 h 1926"/>
              <a:gd name="T8" fmla="*/ 331787 w 2408"/>
              <a:gd name="T9" fmla="*/ 409575 h 1926"/>
              <a:gd name="T10" fmla="*/ 574675 w 2408"/>
              <a:gd name="T11" fmla="*/ 409575 h 1926"/>
              <a:gd name="T12" fmla="*/ 579437 w 2408"/>
              <a:gd name="T13" fmla="*/ 547688 h 1926"/>
              <a:gd name="T14" fmla="*/ 636587 w 2408"/>
              <a:gd name="T15" fmla="*/ 552450 h 1926"/>
              <a:gd name="T16" fmla="*/ 641350 w 2408"/>
              <a:gd name="T17" fmla="*/ 685800 h 1926"/>
              <a:gd name="T18" fmla="*/ 841375 w 2408"/>
              <a:gd name="T19" fmla="*/ 685800 h 1926"/>
              <a:gd name="T20" fmla="*/ 836613 w 2408"/>
              <a:gd name="T21" fmla="*/ 828675 h 1926"/>
              <a:gd name="T22" fmla="*/ 969962 w 2408"/>
              <a:gd name="T23" fmla="*/ 828675 h 1926"/>
              <a:gd name="T24" fmla="*/ 969962 w 2408"/>
              <a:gd name="T25" fmla="*/ 1100138 h 1926"/>
              <a:gd name="T26" fmla="*/ 1089025 w 2408"/>
              <a:gd name="T27" fmla="*/ 1100138 h 1926"/>
              <a:gd name="T28" fmla="*/ 1093787 w 2408"/>
              <a:gd name="T29" fmla="*/ 1223963 h 1926"/>
              <a:gd name="T30" fmla="*/ 1408112 w 2408"/>
              <a:gd name="T31" fmla="*/ 1228725 h 1926"/>
              <a:gd name="T32" fmla="*/ 1403350 w 2408"/>
              <a:gd name="T33" fmla="*/ 1366838 h 1926"/>
              <a:gd name="T34" fmla="*/ 1450975 w 2408"/>
              <a:gd name="T35" fmla="*/ 1362075 h 1926"/>
              <a:gd name="T36" fmla="*/ 1455737 w 2408"/>
              <a:gd name="T37" fmla="*/ 1504950 h 1926"/>
              <a:gd name="T38" fmla="*/ 1970087 w 2408"/>
              <a:gd name="T39" fmla="*/ 1509713 h 1926"/>
              <a:gd name="T40" fmla="*/ 1970087 w 2408"/>
              <a:gd name="T41" fmla="*/ 1657350 h 1926"/>
              <a:gd name="T42" fmla="*/ 2036762 w 2408"/>
              <a:gd name="T43" fmla="*/ 1662113 h 1926"/>
              <a:gd name="T44" fmla="*/ 2041525 w 2408"/>
              <a:gd name="T45" fmla="*/ 1909763 h 1926"/>
              <a:gd name="T46" fmla="*/ 2227262 w 2408"/>
              <a:gd name="T47" fmla="*/ 1909763 h 1926"/>
              <a:gd name="T48" fmla="*/ 2227262 w 2408"/>
              <a:gd name="T49" fmla="*/ 2062163 h 1926"/>
              <a:gd name="T50" fmla="*/ 2684462 w 2408"/>
              <a:gd name="T51" fmla="*/ 2057400 h 1926"/>
              <a:gd name="T52" fmla="*/ 2684462 w 2408"/>
              <a:gd name="T53" fmla="*/ 2200275 h 1926"/>
              <a:gd name="T54" fmla="*/ 2994025 w 2408"/>
              <a:gd name="T55" fmla="*/ 2205038 h 1926"/>
              <a:gd name="T56" fmla="*/ 2994025 w 2408"/>
              <a:gd name="T57" fmla="*/ 2352675 h 1926"/>
              <a:gd name="T58" fmla="*/ 3127375 w 2408"/>
              <a:gd name="T59" fmla="*/ 2352675 h 1926"/>
              <a:gd name="T60" fmla="*/ 3132137 w 2408"/>
              <a:gd name="T61" fmla="*/ 2486025 h 1926"/>
              <a:gd name="T62" fmla="*/ 3198812 w 2408"/>
              <a:gd name="T63" fmla="*/ 2490788 h 1926"/>
              <a:gd name="T64" fmla="*/ 3203574 w 2408"/>
              <a:gd name="T65" fmla="*/ 2605088 h 1926"/>
              <a:gd name="T66" fmla="*/ 3255963 w 2408"/>
              <a:gd name="T67" fmla="*/ 2614613 h 1926"/>
              <a:gd name="T68" fmla="*/ 3255963 w 2408"/>
              <a:gd name="T69" fmla="*/ 2767013 h 1926"/>
              <a:gd name="T70" fmla="*/ 3313113 w 2408"/>
              <a:gd name="T71" fmla="*/ 2771775 h 1926"/>
              <a:gd name="T72" fmla="*/ 3313113 w 2408"/>
              <a:gd name="T73" fmla="*/ 2909888 h 1926"/>
              <a:gd name="T74" fmla="*/ 3660775 w 2408"/>
              <a:gd name="T75" fmla="*/ 2909888 h 1926"/>
              <a:gd name="T76" fmla="*/ 3665538 w 2408"/>
              <a:gd name="T77" fmla="*/ 3057525 h 1926"/>
              <a:gd name="T78" fmla="*/ 3822700 w 2408"/>
              <a:gd name="T79" fmla="*/ 3057525 h 19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408"/>
              <a:gd name="T121" fmla="*/ 0 h 1926"/>
              <a:gd name="T122" fmla="*/ 2408 w 2408"/>
              <a:gd name="T123" fmla="*/ 1926 h 19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408" h="1926">
                <a:moveTo>
                  <a:pt x="0" y="0"/>
                </a:moveTo>
                <a:lnTo>
                  <a:pt x="158" y="3"/>
                </a:lnTo>
                <a:lnTo>
                  <a:pt x="158" y="84"/>
                </a:lnTo>
                <a:lnTo>
                  <a:pt x="206" y="87"/>
                </a:lnTo>
                <a:lnTo>
                  <a:pt x="209" y="258"/>
                </a:lnTo>
                <a:lnTo>
                  <a:pt x="362" y="258"/>
                </a:lnTo>
                <a:lnTo>
                  <a:pt x="365" y="345"/>
                </a:lnTo>
                <a:lnTo>
                  <a:pt x="401" y="348"/>
                </a:lnTo>
                <a:lnTo>
                  <a:pt x="404" y="432"/>
                </a:lnTo>
                <a:lnTo>
                  <a:pt x="530" y="432"/>
                </a:lnTo>
                <a:lnTo>
                  <a:pt x="527" y="522"/>
                </a:lnTo>
                <a:lnTo>
                  <a:pt x="611" y="522"/>
                </a:lnTo>
                <a:lnTo>
                  <a:pt x="611" y="693"/>
                </a:lnTo>
                <a:lnTo>
                  <a:pt x="686" y="693"/>
                </a:lnTo>
                <a:lnTo>
                  <a:pt x="689" y="771"/>
                </a:lnTo>
                <a:lnTo>
                  <a:pt x="887" y="774"/>
                </a:lnTo>
                <a:lnTo>
                  <a:pt x="884" y="861"/>
                </a:lnTo>
                <a:lnTo>
                  <a:pt x="914" y="858"/>
                </a:lnTo>
                <a:lnTo>
                  <a:pt x="917" y="948"/>
                </a:lnTo>
                <a:lnTo>
                  <a:pt x="1241" y="951"/>
                </a:lnTo>
                <a:lnTo>
                  <a:pt x="1241" y="1044"/>
                </a:lnTo>
                <a:lnTo>
                  <a:pt x="1283" y="1047"/>
                </a:lnTo>
                <a:lnTo>
                  <a:pt x="1286" y="1203"/>
                </a:lnTo>
                <a:lnTo>
                  <a:pt x="1403" y="1203"/>
                </a:lnTo>
                <a:lnTo>
                  <a:pt x="1403" y="1299"/>
                </a:lnTo>
                <a:lnTo>
                  <a:pt x="1691" y="1296"/>
                </a:lnTo>
                <a:lnTo>
                  <a:pt x="1691" y="1386"/>
                </a:lnTo>
                <a:lnTo>
                  <a:pt x="1886" y="1389"/>
                </a:lnTo>
                <a:lnTo>
                  <a:pt x="1886" y="1482"/>
                </a:lnTo>
                <a:lnTo>
                  <a:pt x="1970" y="1482"/>
                </a:lnTo>
                <a:lnTo>
                  <a:pt x="1973" y="1566"/>
                </a:lnTo>
                <a:lnTo>
                  <a:pt x="2015" y="1569"/>
                </a:lnTo>
                <a:lnTo>
                  <a:pt x="2018" y="1641"/>
                </a:lnTo>
                <a:lnTo>
                  <a:pt x="2051" y="1647"/>
                </a:lnTo>
                <a:lnTo>
                  <a:pt x="2051" y="1743"/>
                </a:lnTo>
                <a:lnTo>
                  <a:pt x="2087" y="1746"/>
                </a:lnTo>
                <a:lnTo>
                  <a:pt x="2087" y="1833"/>
                </a:lnTo>
                <a:lnTo>
                  <a:pt x="2306" y="1833"/>
                </a:lnTo>
                <a:lnTo>
                  <a:pt x="2309" y="1926"/>
                </a:lnTo>
                <a:lnTo>
                  <a:pt x="2408" y="1926"/>
                </a:lnTo>
              </a:path>
            </a:pathLst>
          </a:custGeom>
          <a:noFill/>
          <a:ln w="25400">
            <a:solidFill>
              <a:srgbClr val="EF46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372100" y="2706688"/>
            <a:ext cx="228600" cy="379412"/>
            <a:chOff x="4007" y="1649"/>
            <a:chExt cx="136" cy="507"/>
          </a:xfrm>
        </p:grpSpPr>
        <p:sp>
          <p:nvSpPr>
            <p:cNvPr id="34854" name="Line 35"/>
            <p:cNvSpPr>
              <a:spLocks noChangeShapeType="1"/>
            </p:cNvSpPr>
            <p:nvPr/>
          </p:nvSpPr>
          <p:spPr bwMode="auto">
            <a:xfrm>
              <a:off x="4143" y="1649"/>
              <a:ext cx="0" cy="5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55" name="Line 36"/>
            <p:cNvSpPr>
              <a:spLocks noChangeShapeType="1"/>
            </p:cNvSpPr>
            <p:nvPr/>
          </p:nvSpPr>
          <p:spPr bwMode="auto">
            <a:xfrm>
              <a:off x="4007" y="215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56" name="Line 37"/>
            <p:cNvSpPr>
              <a:spLocks noChangeShapeType="1"/>
            </p:cNvSpPr>
            <p:nvPr/>
          </p:nvSpPr>
          <p:spPr bwMode="auto">
            <a:xfrm>
              <a:off x="4007" y="1649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5376863" y="3176588"/>
            <a:ext cx="228600" cy="760412"/>
            <a:chOff x="4007" y="1649"/>
            <a:chExt cx="136" cy="507"/>
          </a:xfrm>
        </p:grpSpPr>
        <p:sp>
          <p:nvSpPr>
            <p:cNvPr id="34851" name="Line 35"/>
            <p:cNvSpPr>
              <a:spLocks noChangeShapeType="1"/>
            </p:cNvSpPr>
            <p:nvPr/>
          </p:nvSpPr>
          <p:spPr bwMode="auto">
            <a:xfrm>
              <a:off x="4143" y="1649"/>
              <a:ext cx="0" cy="5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52" name="Line 36"/>
            <p:cNvSpPr>
              <a:spLocks noChangeShapeType="1"/>
            </p:cNvSpPr>
            <p:nvPr/>
          </p:nvSpPr>
          <p:spPr bwMode="auto">
            <a:xfrm>
              <a:off x="4007" y="215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53" name="Line 37"/>
            <p:cNvSpPr>
              <a:spLocks noChangeShapeType="1"/>
            </p:cNvSpPr>
            <p:nvPr/>
          </p:nvSpPr>
          <p:spPr bwMode="auto">
            <a:xfrm>
              <a:off x="4007" y="1649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692775" y="2705100"/>
            <a:ext cx="228600" cy="1255713"/>
            <a:chOff x="4007" y="1649"/>
            <a:chExt cx="136" cy="507"/>
          </a:xfrm>
        </p:grpSpPr>
        <p:sp>
          <p:nvSpPr>
            <p:cNvPr id="34848" name="Line 35"/>
            <p:cNvSpPr>
              <a:spLocks noChangeShapeType="1"/>
            </p:cNvSpPr>
            <p:nvPr/>
          </p:nvSpPr>
          <p:spPr bwMode="auto">
            <a:xfrm>
              <a:off x="4143" y="1649"/>
              <a:ext cx="0" cy="5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49" name="Line 36"/>
            <p:cNvSpPr>
              <a:spLocks noChangeShapeType="1"/>
            </p:cNvSpPr>
            <p:nvPr/>
          </p:nvSpPr>
          <p:spPr bwMode="auto">
            <a:xfrm>
              <a:off x="4007" y="215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50" name="Line 37"/>
            <p:cNvSpPr>
              <a:spLocks noChangeShapeType="1"/>
            </p:cNvSpPr>
            <p:nvPr/>
          </p:nvSpPr>
          <p:spPr bwMode="auto">
            <a:xfrm>
              <a:off x="4007" y="1649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26" name="Line 36"/>
          <p:cNvSpPr>
            <a:spLocks noChangeShapeType="1"/>
          </p:cNvSpPr>
          <p:nvPr/>
        </p:nvSpPr>
        <p:spPr bwMode="auto">
          <a:xfrm>
            <a:off x="6046788" y="465772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4827" name="Line 37"/>
          <p:cNvSpPr>
            <a:spLocks noChangeShapeType="1"/>
          </p:cNvSpPr>
          <p:nvPr/>
        </p:nvSpPr>
        <p:spPr bwMode="auto">
          <a:xfrm>
            <a:off x="6046788" y="270986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5378450" y="4073525"/>
            <a:ext cx="228600" cy="588963"/>
            <a:chOff x="4007" y="1649"/>
            <a:chExt cx="136" cy="507"/>
          </a:xfrm>
        </p:grpSpPr>
        <p:sp>
          <p:nvSpPr>
            <p:cNvPr id="34845" name="Line 35"/>
            <p:cNvSpPr>
              <a:spLocks noChangeShapeType="1"/>
            </p:cNvSpPr>
            <p:nvPr/>
          </p:nvSpPr>
          <p:spPr bwMode="auto">
            <a:xfrm>
              <a:off x="4143" y="1649"/>
              <a:ext cx="0" cy="5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46" name="Line 36"/>
            <p:cNvSpPr>
              <a:spLocks noChangeShapeType="1"/>
            </p:cNvSpPr>
            <p:nvPr/>
          </p:nvSpPr>
          <p:spPr bwMode="auto">
            <a:xfrm>
              <a:off x="4007" y="2156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47" name="Line 37"/>
            <p:cNvSpPr>
              <a:spLocks noChangeShapeType="1"/>
            </p:cNvSpPr>
            <p:nvPr/>
          </p:nvSpPr>
          <p:spPr bwMode="auto">
            <a:xfrm>
              <a:off x="4007" y="1649"/>
              <a:ext cx="1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29" name="Text Box 41"/>
          <p:cNvSpPr txBox="1">
            <a:spLocks noChangeArrowheads="1"/>
          </p:cNvSpPr>
          <p:nvPr/>
        </p:nvSpPr>
        <p:spPr bwMode="auto">
          <a:xfrm>
            <a:off x="473075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solidFill>
                  <a:prstClr val="white"/>
                </a:solidFill>
              </a:rPr>
              <a:t>NS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4830" name="Text Box 41"/>
          <p:cNvSpPr txBox="1">
            <a:spLocks noChangeArrowheads="1"/>
          </p:cNvSpPr>
          <p:nvPr/>
        </p:nvSpPr>
        <p:spPr bwMode="auto">
          <a:xfrm>
            <a:off x="4735513" y="41529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solidFill>
                  <a:prstClr val="white"/>
                </a:solidFill>
              </a:rPr>
              <a:t>NS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4831" name="Text Box 41"/>
          <p:cNvSpPr txBox="1">
            <a:spLocks noChangeArrowheads="1"/>
          </p:cNvSpPr>
          <p:nvPr/>
        </p:nvSpPr>
        <p:spPr bwMode="auto">
          <a:xfrm>
            <a:off x="4441825" y="3344863"/>
            <a:ext cx="119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solidFill>
                  <a:prstClr val="white"/>
                </a:solidFill>
              </a:rPr>
              <a:t>P=0.005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4832" name="Text Box 41"/>
          <p:cNvSpPr txBox="1">
            <a:spLocks noChangeArrowheads="1"/>
          </p:cNvSpPr>
          <p:nvPr/>
        </p:nvSpPr>
        <p:spPr bwMode="auto">
          <a:xfrm>
            <a:off x="6124575" y="3678238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solidFill>
                  <a:prstClr val="white"/>
                </a:solidFill>
              </a:rPr>
              <a:t>P&lt;0.0001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5730875" y="333057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b="1">
                <a:solidFill>
                  <a:prstClr val="white"/>
                </a:solidFill>
              </a:rPr>
              <a:t>P&lt;0.0001</a:t>
            </a: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4834" name="Rectangle 62"/>
          <p:cNvSpPr>
            <a:spLocks noChangeArrowheads="1"/>
          </p:cNvSpPr>
          <p:nvPr/>
        </p:nvSpPr>
        <p:spPr bwMode="auto">
          <a:xfrm>
            <a:off x="6302375" y="23876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BA927"/>
                </a:solidFill>
              </a:rPr>
              <a:t>No exacerbations </a:t>
            </a:r>
            <a:endParaRPr lang="en-US" b="1">
              <a:solidFill>
                <a:srgbClr val="FBA927"/>
              </a:solidFill>
            </a:endParaRPr>
          </a:p>
        </p:txBody>
      </p:sp>
      <p:sp>
        <p:nvSpPr>
          <p:cNvPr id="34835" name="Rectangle 63"/>
          <p:cNvSpPr>
            <a:spLocks noChangeArrowheads="1"/>
          </p:cNvSpPr>
          <p:nvPr/>
        </p:nvSpPr>
        <p:spPr bwMode="auto">
          <a:xfrm>
            <a:off x="6302375" y="2719388"/>
            <a:ext cx="2439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Exacerbations </a:t>
            </a:r>
            <a:b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requiring ER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836" name="Rectangle 64"/>
          <p:cNvSpPr>
            <a:spLocks noChangeArrowheads="1"/>
          </p:cNvSpPr>
          <p:nvPr/>
        </p:nvSpPr>
        <p:spPr bwMode="auto">
          <a:xfrm>
            <a:off x="6302375" y="4027488"/>
            <a:ext cx="286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8E9300"/>
                </a:solidFill>
              </a:rPr>
              <a:t>Exacerbations requiring </a:t>
            </a:r>
            <a:br>
              <a:rPr lang="en-GB" b="1">
                <a:solidFill>
                  <a:srgbClr val="8E9300"/>
                </a:solidFill>
              </a:rPr>
            </a:br>
            <a:r>
              <a:rPr lang="en-GB" b="1">
                <a:solidFill>
                  <a:srgbClr val="8E9300"/>
                </a:solidFill>
              </a:rPr>
              <a:t>hospitalization</a:t>
            </a:r>
            <a:endParaRPr lang="en-US" b="1">
              <a:solidFill>
                <a:srgbClr val="8E9300"/>
              </a:solidFill>
            </a:endParaRPr>
          </a:p>
        </p:txBody>
      </p:sp>
      <p:sp>
        <p:nvSpPr>
          <p:cNvPr id="34837" name="Rectangle 65"/>
          <p:cNvSpPr>
            <a:spLocks noChangeArrowheads="1"/>
          </p:cNvSpPr>
          <p:nvPr/>
        </p:nvSpPr>
        <p:spPr bwMode="auto">
          <a:xfrm>
            <a:off x="6310313" y="4695825"/>
            <a:ext cx="2800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EF4638"/>
                </a:solidFill>
              </a:rPr>
              <a:t>Exacerbations requiring</a:t>
            </a:r>
            <a:br>
              <a:rPr lang="en-GB" b="1">
                <a:solidFill>
                  <a:srgbClr val="EF4638"/>
                </a:solidFill>
              </a:rPr>
            </a:br>
            <a:r>
              <a:rPr lang="en-GB" b="1">
                <a:solidFill>
                  <a:srgbClr val="EF4638"/>
                </a:solidFill>
              </a:rPr>
              <a:t>re-hospitalization</a:t>
            </a:r>
            <a:endParaRPr lang="en-US" b="1">
              <a:solidFill>
                <a:srgbClr val="EF4638"/>
              </a:solidFill>
            </a:endParaRPr>
          </a:p>
        </p:txBody>
      </p: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275388" y="2709863"/>
            <a:ext cx="0" cy="1952625"/>
            <a:chOff x="4120" y="1627"/>
            <a:chExt cx="0" cy="1230"/>
          </a:xfrm>
        </p:grpSpPr>
        <p:sp>
          <p:nvSpPr>
            <p:cNvPr id="34843" name="Line 35"/>
            <p:cNvSpPr>
              <a:spLocks noChangeShapeType="1"/>
            </p:cNvSpPr>
            <p:nvPr/>
          </p:nvSpPr>
          <p:spPr bwMode="auto">
            <a:xfrm>
              <a:off x="4120" y="1627"/>
              <a:ext cx="0" cy="3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844" name="Line 35"/>
            <p:cNvSpPr>
              <a:spLocks noChangeShapeType="1"/>
            </p:cNvSpPr>
            <p:nvPr/>
          </p:nvSpPr>
          <p:spPr bwMode="auto">
            <a:xfrm>
              <a:off x="4120" y="2238"/>
              <a:ext cx="0" cy="6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4839" name="Text Box 69"/>
          <p:cNvSpPr txBox="1">
            <a:spLocks noChangeArrowheads="1"/>
          </p:cNvSpPr>
          <p:nvPr/>
        </p:nvSpPr>
        <p:spPr bwMode="auto">
          <a:xfrm>
            <a:off x="182563" y="6130925"/>
            <a:ext cx="21764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>
                <a:solidFill>
                  <a:prstClr val="white"/>
                </a:solidFill>
              </a:rPr>
              <a:t>ER=emergency room.</a:t>
            </a:r>
          </a:p>
        </p:txBody>
      </p:sp>
      <p:sp>
        <p:nvSpPr>
          <p:cNvPr id="34841" name="Rectangle 74"/>
          <p:cNvSpPr>
            <a:spLocks noChangeArrowheads="1"/>
          </p:cNvSpPr>
          <p:nvPr/>
        </p:nvSpPr>
        <p:spPr bwMode="auto">
          <a:xfrm>
            <a:off x="5235575" y="6484938"/>
            <a:ext cx="3641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defTabSz="8610600" eaLnBrk="0" hangingPunct="0">
              <a:spcBef>
                <a:spcPct val="60000"/>
              </a:spcBef>
              <a:buClr>
                <a:prstClr val="white"/>
              </a:buClr>
              <a:buFont typeface="Arial" charset="0"/>
              <a:buNone/>
            </a:pPr>
            <a:r>
              <a:rPr lang="en-US" sz="1200">
                <a:solidFill>
                  <a:prstClr val="white"/>
                </a:solidFill>
              </a:rPr>
              <a:t> </a:t>
            </a:r>
            <a:r>
              <a:rPr lang="de-DE" sz="1200">
                <a:solidFill>
                  <a:prstClr val="white"/>
                </a:solidFill>
              </a:rPr>
              <a:t>Soler-Cataluña JJ, et al</a:t>
            </a:r>
            <a:r>
              <a:rPr lang="de-DE" sz="1200" i="1">
                <a:solidFill>
                  <a:prstClr val="white"/>
                </a:solidFill>
              </a:rPr>
              <a:t>. </a:t>
            </a:r>
            <a:r>
              <a:rPr lang="en-US" sz="1200" i="1">
                <a:solidFill>
                  <a:prstClr val="white"/>
                </a:solidFill>
              </a:rPr>
              <a:t>Thorax </a:t>
            </a:r>
            <a:r>
              <a:rPr lang="en-US" sz="1200">
                <a:solidFill>
                  <a:prstClr val="white"/>
                </a:solidFill>
              </a:rPr>
              <a:t>2005;60:925-931.</a:t>
            </a:r>
            <a:endParaRPr lang="en-GB" sz="1200">
              <a:solidFill>
                <a:prstClr val="white"/>
              </a:solidFill>
            </a:endParaRP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>
          <a:xfrm>
            <a:off x="341188" y="188640"/>
            <a:ext cx="790322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de-DE" sz="3200" dirty="0" smtClean="0">
                <a:solidFill>
                  <a:srgbClr val="9FA795"/>
                </a:solidFill>
                <a:cs typeface="Arial" charset="0"/>
              </a:rPr>
              <a:t>COPD Exacerbations Increase Mortality: </a:t>
            </a:r>
            <a:br>
              <a:rPr lang="de-DE" sz="3200" dirty="0" smtClean="0">
                <a:solidFill>
                  <a:srgbClr val="9FA795"/>
                </a:solidFill>
                <a:cs typeface="Arial" charset="0"/>
              </a:rPr>
            </a:br>
            <a:r>
              <a:rPr lang="de-DE" sz="3200" dirty="0" smtClean="0">
                <a:solidFill>
                  <a:srgbClr val="9FA795"/>
                </a:solidFill>
                <a:cs typeface="Arial" charset="0"/>
              </a:rPr>
              <a:t>By Severity of Exacerbations</a:t>
            </a:r>
          </a:p>
        </p:txBody>
      </p:sp>
    </p:spTree>
    <p:extLst>
      <p:ext uri="{BB962C8B-B14F-4D97-AF65-F5344CB8AC3E}">
        <p14:creationId xmlns:p14="http://schemas.microsoft.com/office/powerpoint/2010/main" val="32974697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3"/>
          <p:cNvSpPr>
            <a:spLocks noChangeArrowheads="1"/>
          </p:cNvSpPr>
          <p:nvPr/>
        </p:nvSpPr>
        <p:spPr bwMode="auto">
          <a:xfrm>
            <a:off x="1936662" y="1643050"/>
            <a:ext cx="2256305" cy="511489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Insulto</a:t>
            </a:r>
            <a:endParaRPr lang="es-ES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1714480" y="2278323"/>
            <a:ext cx="2700669" cy="1187440"/>
            <a:chOff x="1714480" y="2278323"/>
            <a:chExt cx="2700669" cy="1187440"/>
          </a:xfrm>
        </p:grpSpPr>
        <p:sp>
          <p:nvSpPr>
            <p:cNvPr id="87" name="86 Flecha abajo"/>
            <p:cNvSpPr/>
            <p:nvPr/>
          </p:nvSpPr>
          <p:spPr>
            <a:xfrm>
              <a:off x="2850500" y="2278323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1714480" y="2757877"/>
              <a:ext cx="2700669" cy="707886"/>
            </a:xfrm>
            <a:prstGeom prst="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Mediadores Inflamatorios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Agentes Oxidantes</a:t>
              </a:r>
              <a:endParaRPr lang="es-E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857356" y="3643314"/>
            <a:ext cx="2500330" cy="1348740"/>
            <a:chOff x="1857356" y="3643314"/>
            <a:chExt cx="2500330" cy="1348740"/>
          </a:xfrm>
        </p:grpSpPr>
        <p:sp>
          <p:nvSpPr>
            <p:cNvPr id="90" name="89 Flecha abajo"/>
            <p:cNvSpPr/>
            <p:nvPr/>
          </p:nvSpPr>
          <p:spPr>
            <a:xfrm>
              <a:off x="2881919" y="3643314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1857356" y="4071943"/>
              <a:ext cx="2500330" cy="920111"/>
            </a:xfrm>
            <a:prstGeom prst="roundRect">
              <a:avLst/>
            </a:prstGeom>
            <a:solidFill>
              <a:srgbClr val="78816C"/>
            </a:solidFill>
            <a:ln>
              <a:noFill/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4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Efectos Respiratorios</a:t>
              </a:r>
              <a:endParaRPr lang="es-E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4572000" y="2651765"/>
            <a:ext cx="2949822" cy="920111"/>
            <a:chOff x="4572000" y="2651765"/>
            <a:chExt cx="2949822" cy="920111"/>
          </a:xfrm>
        </p:grpSpPr>
        <p:sp>
          <p:nvSpPr>
            <p:cNvPr id="19" name="18 Flecha abajo"/>
            <p:cNvSpPr/>
            <p:nvPr/>
          </p:nvSpPr>
          <p:spPr>
            <a:xfrm rot="16200000">
              <a:off x="4536281" y="2933225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20" name="Rectangle 103"/>
            <p:cNvSpPr>
              <a:spLocks noChangeArrowheads="1"/>
            </p:cNvSpPr>
            <p:nvPr/>
          </p:nvSpPr>
          <p:spPr bwMode="auto">
            <a:xfrm>
              <a:off x="5265517" y="2651765"/>
              <a:ext cx="2256305" cy="920111"/>
            </a:xfrm>
            <a:prstGeom prst="roundRect">
              <a:avLst/>
            </a:prstGeom>
            <a:solidFill>
              <a:srgbClr val="4A80CD"/>
            </a:solidFill>
            <a:ln>
              <a:noFill/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4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Efectos Sistémicos</a:t>
              </a:r>
              <a:endParaRPr lang="es-E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23" name="22 Flecha abajo"/>
          <p:cNvSpPr/>
          <p:nvPr/>
        </p:nvSpPr>
        <p:spPr>
          <a:xfrm>
            <a:off x="6179355" y="3643314"/>
            <a:ext cx="428628" cy="357190"/>
          </a:xfrm>
          <a:prstGeom prst="downArrow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6" name="26 Grupo"/>
          <p:cNvGrpSpPr/>
          <p:nvPr/>
        </p:nvGrpSpPr>
        <p:grpSpPr>
          <a:xfrm>
            <a:off x="4572000" y="4140045"/>
            <a:ext cx="3143272" cy="783904"/>
            <a:chOff x="4572000" y="4354359"/>
            <a:chExt cx="3143272" cy="783904"/>
          </a:xfrm>
        </p:grpSpPr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5072066" y="4354359"/>
              <a:ext cx="2643206" cy="783904"/>
            </a:xfrm>
            <a:prstGeom prst="round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Síntomas Respiratorios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Capacidad de Ejercicio</a:t>
              </a:r>
              <a:endParaRPr lang="es-ES" sz="20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4" name="23 Flecha abajo"/>
            <p:cNvSpPr/>
            <p:nvPr/>
          </p:nvSpPr>
          <p:spPr>
            <a:xfrm rot="16200000">
              <a:off x="4536281" y="4567717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5265517" y="5000636"/>
            <a:ext cx="2256305" cy="928694"/>
            <a:chOff x="5265517" y="5000636"/>
            <a:chExt cx="2256305" cy="928694"/>
          </a:xfrm>
        </p:grpSpPr>
        <p:sp>
          <p:nvSpPr>
            <p:cNvPr id="21" name="Rectangle 103"/>
            <p:cNvSpPr>
              <a:spLocks noChangeArrowheads="1"/>
            </p:cNvSpPr>
            <p:nvPr/>
          </p:nvSpPr>
          <p:spPr bwMode="auto">
            <a:xfrm>
              <a:off x="5265517" y="5417841"/>
              <a:ext cx="2256305" cy="511489"/>
            </a:xfrm>
            <a:prstGeom prst="round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sym typeface="Wingdings 3"/>
                </a:rPr>
                <a:t> </a:t>
              </a:r>
              <a:r>
                <a:rPr lang="es-MX" sz="24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Calidad de Vida</a:t>
              </a:r>
              <a:endParaRPr lang="es-E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5" name="24 Flecha abajo"/>
            <p:cNvSpPr/>
            <p:nvPr/>
          </p:nvSpPr>
          <p:spPr>
            <a:xfrm>
              <a:off x="6215074" y="5000636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6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/>
          <a:lstStyle/>
          <a:p>
            <a:r>
              <a:rPr lang="es-CO" dirty="0" smtClean="0"/>
              <a:t>EPOC: Impacto Clínico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54686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7463" y="6562725"/>
            <a:ext cx="3227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s-MX" sz="1200" b="1" dirty="0" err="1">
                <a:latin typeface="Arial Narrow" pitchFamily="34" charset="0"/>
              </a:rPr>
              <a:t>Augusti</a:t>
            </a:r>
            <a:r>
              <a:rPr lang="es-MX" sz="1200" b="1" dirty="0">
                <a:latin typeface="Arial Narrow" pitchFamily="34" charset="0"/>
              </a:rPr>
              <a:t> AGN. </a:t>
            </a:r>
            <a:r>
              <a:rPr lang="es-MX" sz="1200" b="1" i="1" dirty="0" err="1">
                <a:latin typeface="Arial Narrow" pitchFamily="34" charset="0"/>
              </a:rPr>
              <a:t>Proc</a:t>
            </a:r>
            <a:r>
              <a:rPr lang="es-MX" sz="1200" b="1" i="1" dirty="0">
                <a:latin typeface="Arial Narrow" pitchFamily="34" charset="0"/>
              </a:rPr>
              <a:t> Am </a:t>
            </a:r>
            <a:r>
              <a:rPr lang="es-MX" sz="1200" b="1" i="1" dirty="0" err="1">
                <a:latin typeface="Arial Narrow" pitchFamily="34" charset="0"/>
              </a:rPr>
              <a:t>Thorac</a:t>
            </a:r>
            <a:r>
              <a:rPr lang="es-MX" sz="1200" b="1" i="1" dirty="0">
                <a:latin typeface="Arial Narrow" pitchFamily="34" charset="0"/>
              </a:rPr>
              <a:t> </a:t>
            </a:r>
            <a:r>
              <a:rPr lang="es-MX" sz="1200" b="1" i="1" dirty="0" err="1">
                <a:latin typeface="Arial Narrow" pitchFamily="34" charset="0"/>
              </a:rPr>
              <a:t>Soc</a:t>
            </a:r>
            <a:r>
              <a:rPr lang="es-MX" sz="1200" b="1" dirty="0">
                <a:latin typeface="Arial Narrow" pitchFamily="34" charset="0"/>
              </a:rPr>
              <a:t> 2005; 2:367-370</a:t>
            </a:r>
          </a:p>
        </p:txBody>
      </p:sp>
      <p:sp>
        <p:nvSpPr>
          <p:cNvPr id="38916" name="Rectangle 42"/>
          <p:cNvSpPr>
            <a:spLocks noChangeArrowheads="1"/>
          </p:cNvSpPr>
          <p:nvPr/>
        </p:nvSpPr>
        <p:spPr bwMode="auto">
          <a:xfrm>
            <a:off x="3568700" y="1911350"/>
            <a:ext cx="15875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7" name="Rectangle 43"/>
          <p:cNvSpPr>
            <a:spLocks noChangeArrowheads="1"/>
          </p:cNvSpPr>
          <p:nvPr/>
        </p:nvSpPr>
        <p:spPr bwMode="auto">
          <a:xfrm>
            <a:off x="1493838" y="2703513"/>
            <a:ext cx="15875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8" name="Rectangle 44"/>
          <p:cNvSpPr>
            <a:spLocks noChangeArrowheads="1"/>
          </p:cNvSpPr>
          <p:nvPr/>
        </p:nvSpPr>
        <p:spPr bwMode="auto">
          <a:xfrm>
            <a:off x="5614988" y="2703513"/>
            <a:ext cx="15875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9" name="Oval 45"/>
          <p:cNvSpPr>
            <a:spLocks noChangeArrowheads="1"/>
          </p:cNvSpPr>
          <p:nvPr/>
        </p:nvSpPr>
        <p:spPr bwMode="auto">
          <a:xfrm>
            <a:off x="3567113" y="3495675"/>
            <a:ext cx="1585912" cy="1050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0" name="Rectangle 46"/>
          <p:cNvSpPr>
            <a:spLocks noChangeArrowheads="1"/>
          </p:cNvSpPr>
          <p:nvPr/>
        </p:nvSpPr>
        <p:spPr bwMode="auto">
          <a:xfrm>
            <a:off x="5614988" y="4271963"/>
            <a:ext cx="15875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1" name="Rectangle 47"/>
          <p:cNvSpPr>
            <a:spLocks noChangeArrowheads="1"/>
          </p:cNvSpPr>
          <p:nvPr/>
        </p:nvSpPr>
        <p:spPr bwMode="auto">
          <a:xfrm>
            <a:off x="1493838" y="4271963"/>
            <a:ext cx="15875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22" name="Rectangle 48"/>
          <p:cNvSpPr>
            <a:spLocks noChangeArrowheads="1"/>
          </p:cNvSpPr>
          <p:nvPr/>
        </p:nvSpPr>
        <p:spPr bwMode="auto">
          <a:xfrm>
            <a:off x="3567113" y="5081588"/>
            <a:ext cx="158591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88" name="Rectangle 68"/>
          <p:cNvSpPr>
            <a:spLocks noChangeArrowheads="1"/>
          </p:cNvSpPr>
          <p:nvPr/>
        </p:nvSpPr>
        <p:spPr bwMode="auto">
          <a:xfrm>
            <a:off x="3573463" y="3600450"/>
            <a:ext cx="1600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4800" b="1" i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EPOC</a:t>
            </a:r>
            <a:endParaRPr lang="es-ES" sz="4800" b="1" i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497263" y="1484784"/>
            <a:ext cx="3063875" cy="2022475"/>
            <a:chOff x="2203" y="928"/>
            <a:chExt cx="1930" cy="1274"/>
          </a:xfrm>
        </p:grpSpPr>
        <p:cxnSp>
          <p:nvCxnSpPr>
            <p:cNvPr id="286770" name="AutoShape 50"/>
            <p:cNvCxnSpPr>
              <a:cxnSpLocks noChangeShapeType="1"/>
              <a:stCxn id="38919" idx="0"/>
              <a:endCxn id="38916" idx="2"/>
            </p:cNvCxnSpPr>
            <p:nvPr/>
          </p:nvCxnSpPr>
          <p:spPr bwMode="auto">
            <a:xfrm flipV="1">
              <a:off x="2746" y="1866"/>
              <a:ext cx="2" cy="336"/>
            </a:xfrm>
            <a:prstGeom prst="straightConnector1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86780" name="Picture 6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3" y="1065"/>
              <a:ext cx="1061" cy="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789" name="Text Box 69"/>
            <p:cNvSpPr txBox="1">
              <a:spLocks noChangeArrowheads="1"/>
            </p:cNvSpPr>
            <p:nvPr/>
          </p:nvSpPr>
          <p:spPr bwMode="auto">
            <a:xfrm>
              <a:off x="3060" y="928"/>
              <a:ext cx="1073" cy="233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Pérdida de Peso</a:t>
              </a:r>
              <a:endPara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4921251" y="2448397"/>
            <a:ext cx="3422651" cy="1409700"/>
            <a:chOff x="3100" y="1535"/>
            <a:chExt cx="2156" cy="888"/>
          </a:xfrm>
        </p:grpSpPr>
        <p:cxnSp>
          <p:nvCxnSpPr>
            <p:cNvPr id="286774" name="AutoShape 54"/>
            <p:cNvCxnSpPr>
              <a:cxnSpLocks noChangeShapeType="1"/>
              <a:stCxn id="38919" idx="7"/>
              <a:endCxn id="38918" idx="1"/>
            </p:cNvCxnSpPr>
            <p:nvPr/>
          </p:nvCxnSpPr>
          <p:spPr bwMode="auto">
            <a:xfrm flipV="1">
              <a:off x="3100" y="2034"/>
              <a:ext cx="437" cy="265"/>
            </a:xfrm>
            <a:prstGeom prst="straightConnector1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86784" name="Picture 64" descr="debout7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" y="1621"/>
              <a:ext cx="705" cy="8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790" name="Text Box 70"/>
            <p:cNvSpPr txBox="1">
              <a:spLocks noChangeArrowheads="1"/>
            </p:cNvSpPr>
            <p:nvPr/>
          </p:nvSpPr>
          <p:spPr bwMode="auto">
            <a:xfrm>
              <a:off x="4167" y="1535"/>
              <a:ext cx="1089" cy="233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Atrofia Muscular</a:t>
              </a:r>
              <a:endPara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921251" y="4126384"/>
            <a:ext cx="3643313" cy="1422400"/>
            <a:chOff x="3100" y="2592"/>
            <a:chExt cx="2295" cy="896"/>
          </a:xfrm>
        </p:grpSpPr>
        <p:cxnSp>
          <p:nvCxnSpPr>
            <p:cNvPr id="286775" name="AutoShape 55"/>
            <p:cNvCxnSpPr>
              <a:cxnSpLocks noChangeShapeType="1"/>
              <a:stCxn id="38919" idx="5"/>
              <a:endCxn id="38920" idx="1"/>
            </p:cNvCxnSpPr>
            <p:nvPr/>
          </p:nvCxnSpPr>
          <p:spPr bwMode="auto">
            <a:xfrm>
              <a:off x="3100" y="2767"/>
              <a:ext cx="437" cy="256"/>
            </a:xfrm>
            <a:prstGeom prst="straightConnector1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86782" name="Picture 62" descr="heartstructur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" y="2592"/>
              <a:ext cx="815" cy="8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791" name="Text Box 71"/>
            <p:cNvSpPr txBox="1">
              <a:spLocks noChangeArrowheads="1"/>
            </p:cNvSpPr>
            <p:nvPr/>
          </p:nvSpPr>
          <p:spPr bwMode="auto">
            <a:xfrm>
              <a:off x="4362" y="2714"/>
              <a:ext cx="1033" cy="233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Enfermedad CV</a:t>
              </a:r>
              <a:endPara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3698876" y="4558184"/>
            <a:ext cx="3743326" cy="2020888"/>
            <a:chOff x="2330" y="2864"/>
            <a:chExt cx="2358" cy="1273"/>
          </a:xfrm>
        </p:grpSpPr>
        <p:cxnSp>
          <p:nvCxnSpPr>
            <p:cNvPr id="286771" name="AutoShape 51"/>
            <p:cNvCxnSpPr>
              <a:cxnSpLocks noChangeShapeType="1"/>
              <a:stCxn id="38919" idx="4"/>
              <a:endCxn id="38922" idx="0"/>
            </p:cNvCxnSpPr>
            <p:nvPr/>
          </p:nvCxnSpPr>
          <p:spPr bwMode="auto">
            <a:xfrm>
              <a:off x="2746" y="2864"/>
              <a:ext cx="0" cy="337"/>
            </a:xfrm>
            <a:prstGeom prst="straightConnector1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86786" name="Picture 66" descr="1972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0" y="3203"/>
              <a:ext cx="828" cy="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792" name="Text Box 72"/>
            <p:cNvSpPr txBox="1">
              <a:spLocks noChangeArrowheads="1"/>
            </p:cNvSpPr>
            <p:nvPr/>
          </p:nvSpPr>
          <p:spPr bwMode="auto">
            <a:xfrm>
              <a:off x="2996" y="3904"/>
              <a:ext cx="1692" cy="233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Anomalías de Medula </a:t>
              </a:r>
              <a:r>
                <a:rPr lang="es-MX" b="1" i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Osea</a:t>
              </a:r>
              <a:endPara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6" name="Group 79"/>
          <p:cNvGrpSpPr>
            <a:grpSpLocks/>
          </p:cNvGrpSpPr>
          <p:nvPr/>
        </p:nvGrpSpPr>
        <p:grpSpPr bwMode="auto">
          <a:xfrm>
            <a:off x="523875" y="4126384"/>
            <a:ext cx="3275013" cy="1439863"/>
            <a:chOff x="330" y="2592"/>
            <a:chExt cx="2063" cy="907"/>
          </a:xfrm>
        </p:grpSpPr>
        <p:cxnSp>
          <p:nvCxnSpPr>
            <p:cNvPr id="286776" name="AutoShape 56"/>
            <p:cNvCxnSpPr>
              <a:cxnSpLocks noChangeShapeType="1"/>
              <a:stCxn id="38919" idx="3"/>
              <a:endCxn id="38921" idx="3"/>
            </p:cNvCxnSpPr>
            <p:nvPr/>
          </p:nvCxnSpPr>
          <p:spPr bwMode="auto">
            <a:xfrm flipH="1">
              <a:off x="1941" y="2767"/>
              <a:ext cx="452" cy="256"/>
            </a:xfrm>
            <a:prstGeom prst="straightConnector1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86785" name="Picture 65" descr="w7_osteoporosis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" y="2592"/>
              <a:ext cx="820" cy="9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793" name="Text Box 73"/>
            <p:cNvSpPr txBox="1">
              <a:spLocks noChangeArrowheads="1"/>
            </p:cNvSpPr>
            <p:nvPr/>
          </p:nvSpPr>
          <p:spPr bwMode="auto">
            <a:xfrm>
              <a:off x="330" y="2702"/>
              <a:ext cx="914" cy="233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s-MX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Osteoporosis</a:t>
              </a:r>
              <a:endPara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822325" y="2386484"/>
            <a:ext cx="2976563" cy="1509713"/>
            <a:chOff x="518" y="1496"/>
            <a:chExt cx="1875" cy="951"/>
          </a:xfrm>
        </p:grpSpPr>
        <p:cxnSp>
          <p:nvCxnSpPr>
            <p:cNvPr id="286777" name="AutoShape 57"/>
            <p:cNvCxnSpPr>
              <a:cxnSpLocks noChangeShapeType="1"/>
              <a:stCxn id="38919" idx="1"/>
              <a:endCxn id="38917" idx="3"/>
            </p:cNvCxnSpPr>
            <p:nvPr/>
          </p:nvCxnSpPr>
          <p:spPr bwMode="auto">
            <a:xfrm flipH="1" flipV="1">
              <a:off x="1941" y="2034"/>
              <a:ext cx="452" cy="265"/>
            </a:xfrm>
            <a:prstGeom prst="straightConnector1">
              <a:avLst/>
            </a:prstGeom>
            <a:noFill/>
            <a:ln w="57150">
              <a:solidFill>
                <a:srgbClr val="666699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pic>
          <p:nvPicPr>
            <p:cNvPr id="286783" name="Picture 63" descr="istockphoto_2785829_smoker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1580"/>
              <a:ext cx="810" cy="8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794" name="Text Box 74"/>
            <p:cNvSpPr txBox="1">
              <a:spLocks noChangeArrowheads="1"/>
            </p:cNvSpPr>
            <p:nvPr/>
          </p:nvSpPr>
          <p:spPr bwMode="auto">
            <a:xfrm>
              <a:off x="518" y="1496"/>
              <a:ext cx="728" cy="233"/>
            </a:xfrm>
            <a:prstGeom prst="rect">
              <a:avLst/>
            </a:prstGeom>
            <a:solidFill>
              <a:srgbClr val="4C4C4C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s-MX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Depresión</a:t>
              </a:r>
              <a:endPara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286781" name="Picture 61" descr="humo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525" y="3495675"/>
            <a:ext cx="1665288" cy="11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26 Título"/>
          <p:cNvSpPr txBox="1">
            <a:spLocks/>
          </p:cNvSpPr>
          <p:nvPr/>
        </p:nvSpPr>
        <p:spPr>
          <a:xfrm>
            <a:off x="457200" y="285728"/>
            <a:ext cx="82296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9FA79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EPOC: Impacto Clínico</a:t>
            </a:r>
            <a:endParaRPr kumimoji="0" lang="es-ES" sz="4000" b="0" i="0" u="none" strike="noStrike" kern="1200" cap="none" spc="-100" normalizeH="0" baseline="0" noProof="0" dirty="0">
              <a:ln>
                <a:noFill/>
              </a:ln>
              <a:solidFill>
                <a:srgbClr val="9FA79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58288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tángulo"/>
          <p:cNvSpPr/>
          <p:nvPr/>
        </p:nvSpPr>
        <p:spPr>
          <a:xfrm>
            <a:off x="214282" y="1428736"/>
            <a:ext cx="8715436" cy="2000264"/>
          </a:xfrm>
          <a:prstGeom prst="rect">
            <a:avLst/>
          </a:prstGeom>
          <a:solidFill>
            <a:srgbClr val="86AAD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214282" y="4143380"/>
            <a:ext cx="8715436" cy="2000264"/>
          </a:xfrm>
          <a:prstGeom prst="rect">
            <a:avLst/>
          </a:prstGeom>
          <a:solidFill>
            <a:schemeClr val="bg2">
              <a:lumMod val="40000"/>
              <a:lumOff val="6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grpSp>
        <p:nvGrpSpPr>
          <p:cNvPr id="26" name="48 Grupo"/>
          <p:cNvGrpSpPr/>
          <p:nvPr/>
        </p:nvGrpSpPr>
        <p:grpSpPr>
          <a:xfrm>
            <a:off x="340697" y="1931988"/>
            <a:ext cx="2346941" cy="2036762"/>
            <a:chOff x="340697" y="1931988"/>
            <a:chExt cx="2346941" cy="2036762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340697" y="3573463"/>
              <a:ext cx="1119614" cy="395287"/>
            </a:xfrm>
            <a:prstGeom prst="homePlate">
              <a:avLst>
                <a:gd name="adj" fmla="val 0"/>
              </a:avLst>
            </a:prstGeom>
            <a:solidFill>
              <a:srgbClr val="953735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s-MX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charset="0"/>
                </a:rPr>
                <a:t>Insulto</a:t>
              </a:r>
              <a:endParaRPr lang="es-E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grpSp>
          <p:nvGrpSpPr>
            <p:cNvPr id="29" name="32 Grupo"/>
            <p:cNvGrpSpPr>
              <a:grpSpLocks/>
            </p:cNvGrpSpPr>
            <p:nvPr/>
          </p:nvGrpSpPr>
          <p:grpSpPr bwMode="auto">
            <a:xfrm>
              <a:off x="1460500" y="1931988"/>
              <a:ext cx="1227138" cy="1839912"/>
              <a:chOff x="1460311" y="1931988"/>
              <a:chExt cx="1226709" cy="1839119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491988" y="1931988"/>
                <a:ext cx="1195032" cy="904875"/>
              </a:xfrm>
              <a:prstGeom prst="rect">
                <a:avLst/>
              </a:prstGeom>
              <a:solidFill>
                <a:srgbClr val="4A80CD"/>
              </a:solidFill>
              <a:ln w="9525"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flatTx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s-MX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  <a:cs typeface="Arial" charset="0"/>
                  </a:rPr>
                  <a:t>Inflamación 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r>
                  <a:rPr lang="es-MX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Narrow" pitchFamily="34" charset="0"/>
                    <a:cs typeface="Arial" charset="0"/>
                  </a:rPr>
                  <a:t>pulmonar</a:t>
                </a:r>
                <a:endParaRPr lang="es-E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endParaRPr>
              </a:p>
            </p:txBody>
          </p:sp>
          <p:cxnSp>
            <p:nvCxnSpPr>
              <p:cNvPr id="6" name="AutoShape 5"/>
              <p:cNvCxnSpPr>
                <a:cxnSpLocks noChangeShapeType="1"/>
                <a:stCxn id="4" idx="3"/>
                <a:endCxn id="5" idx="2"/>
              </p:cNvCxnSpPr>
              <p:nvPr/>
            </p:nvCxnSpPr>
            <p:spPr bwMode="auto">
              <a:xfrm flipV="1">
                <a:off x="1460311" y="2836863"/>
                <a:ext cx="629193" cy="934244"/>
              </a:xfrm>
              <a:prstGeom prst="curvedConnector2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med" len="med"/>
                <a:tailEnd type="arrow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</p:cxnSp>
        </p:grpSp>
      </p:grpSp>
      <p:grpSp>
        <p:nvGrpSpPr>
          <p:cNvPr id="30" name="34 Grupo"/>
          <p:cNvGrpSpPr>
            <a:grpSpLocks/>
          </p:cNvGrpSpPr>
          <p:nvPr/>
        </p:nvGrpSpPr>
        <p:grpSpPr bwMode="auto">
          <a:xfrm>
            <a:off x="4845050" y="1931988"/>
            <a:ext cx="1690688" cy="904875"/>
            <a:chOff x="4844955" y="1931988"/>
            <a:chExt cx="1690730" cy="90487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331028" y="1931988"/>
              <a:ext cx="1204657" cy="904875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60000"/>
                </a:lnSpc>
                <a:spcBef>
                  <a:spcPct val="20000"/>
                </a:spcBef>
                <a:defRPr/>
              </a:pPr>
              <a:r>
                <a:rPr lang="es-MX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Disnea</a:t>
              </a:r>
              <a:endParaRPr lang="es-ES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cxnSp>
          <p:nvCxnSpPr>
            <p:cNvPr id="8" name="AutoShape 8"/>
            <p:cNvCxnSpPr>
              <a:cxnSpLocks noChangeShapeType="1"/>
              <a:stCxn id="22" idx="3"/>
              <a:endCxn id="7" idx="1"/>
            </p:cNvCxnSpPr>
            <p:nvPr/>
          </p:nvCxnSpPr>
          <p:spPr bwMode="auto">
            <a:xfrm>
              <a:off x="4844955" y="2384426"/>
              <a:ext cx="486073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31" name="35 Grupo"/>
          <p:cNvGrpSpPr>
            <a:grpSpLocks/>
          </p:cNvGrpSpPr>
          <p:nvPr/>
        </p:nvGrpSpPr>
        <p:grpSpPr bwMode="auto">
          <a:xfrm>
            <a:off x="5934075" y="2836863"/>
            <a:ext cx="1609725" cy="1403350"/>
            <a:chOff x="5933358" y="2836862"/>
            <a:chExt cx="1610495" cy="1403351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6610971" y="3335338"/>
              <a:ext cx="932882" cy="904875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  <a:sym typeface="Wingdings 3" pitchFamily="18" charset="2"/>
                </a:rPr>
                <a:t> Calidad de vida</a:t>
              </a:r>
            </a:p>
          </p:txBody>
        </p:sp>
        <p:cxnSp>
          <p:nvCxnSpPr>
            <p:cNvPr id="10" name="AutoShape 11"/>
            <p:cNvCxnSpPr>
              <a:cxnSpLocks noChangeShapeType="1"/>
              <a:stCxn id="7" idx="2"/>
              <a:endCxn id="9" idx="1"/>
            </p:cNvCxnSpPr>
            <p:nvPr/>
          </p:nvCxnSpPr>
          <p:spPr bwMode="auto">
            <a:xfrm rot="16200000" flipH="1">
              <a:off x="5796708" y="2973512"/>
              <a:ext cx="950913" cy="677614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cxnSp>
        <p:nvCxnSpPr>
          <p:cNvPr id="11" name="AutoShape 12"/>
          <p:cNvCxnSpPr>
            <a:cxnSpLocks noChangeShapeType="1"/>
            <a:stCxn id="19" idx="0"/>
            <a:endCxn id="9" idx="1"/>
          </p:cNvCxnSpPr>
          <p:nvPr/>
        </p:nvCxnSpPr>
        <p:spPr bwMode="auto">
          <a:xfrm rot="5400000" flipH="1" flipV="1">
            <a:off x="5796708" y="3926013"/>
            <a:ext cx="952499" cy="676027"/>
          </a:xfrm>
          <a:prstGeom prst="curvedConnector2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grpSp>
        <p:nvGrpSpPr>
          <p:cNvPr id="32" name="38 Grupo"/>
          <p:cNvGrpSpPr>
            <a:grpSpLocks/>
          </p:cNvGrpSpPr>
          <p:nvPr/>
        </p:nvGrpSpPr>
        <p:grpSpPr bwMode="auto">
          <a:xfrm>
            <a:off x="1460500" y="3771900"/>
            <a:ext cx="1228725" cy="1873250"/>
            <a:chOff x="1460311" y="3771107"/>
            <a:chExt cx="1228296" cy="1874043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493574" y="4740275"/>
              <a:ext cx="1195033" cy="9048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Inflamación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</a:rPr>
                <a:t>sistémica</a:t>
              </a:r>
              <a:endParaRPr lang="es-ES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endParaRPr>
            </a:p>
          </p:txBody>
        </p:sp>
        <p:cxnSp>
          <p:nvCxnSpPr>
            <p:cNvPr id="13" name="AutoShape 15"/>
            <p:cNvCxnSpPr>
              <a:cxnSpLocks noChangeShapeType="1"/>
              <a:stCxn id="4" idx="3"/>
              <a:endCxn id="12" idx="0"/>
            </p:cNvCxnSpPr>
            <p:nvPr/>
          </p:nvCxnSpPr>
          <p:spPr bwMode="auto">
            <a:xfrm>
              <a:off x="1460311" y="3771107"/>
              <a:ext cx="630780" cy="969168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2351856" y="2868158"/>
            <a:ext cx="0" cy="1836737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ES" sz="160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35" name="44 Grupo"/>
          <p:cNvGrpSpPr>
            <a:grpSpLocks/>
          </p:cNvGrpSpPr>
          <p:nvPr/>
        </p:nvGrpSpPr>
        <p:grpSpPr bwMode="auto">
          <a:xfrm>
            <a:off x="4830763" y="4740275"/>
            <a:ext cx="1706562" cy="904875"/>
            <a:chOff x="4831305" y="4740275"/>
            <a:chExt cx="1705967" cy="90487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5332615" y="4740275"/>
              <a:ext cx="1204657" cy="90487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srgbClr val="47473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  <a:sym typeface="Wingdings 3" pitchFamily="18" charset="2"/>
                </a:rPr>
                <a:t> Capacidad ejercicio</a:t>
              </a:r>
            </a:p>
          </p:txBody>
        </p:sp>
        <p:cxnSp>
          <p:nvCxnSpPr>
            <p:cNvPr id="20" name="AutoShape 25"/>
            <p:cNvCxnSpPr>
              <a:cxnSpLocks noChangeShapeType="1"/>
              <a:stCxn id="24" idx="3"/>
              <a:endCxn id="19" idx="1"/>
            </p:cNvCxnSpPr>
            <p:nvPr/>
          </p:nvCxnSpPr>
          <p:spPr bwMode="auto">
            <a:xfrm>
              <a:off x="4831305" y="5192713"/>
              <a:ext cx="501310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5711006" y="2875972"/>
            <a:ext cx="0" cy="1836737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ES" sz="1600">
              <a:solidFill>
                <a:prstClr val="black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36" name="33 Grupo"/>
          <p:cNvGrpSpPr>
            <a:grpSpLocks/>
          </p:cNvGrpSpPr>
          <p:nvPr/>
        </p:nvGrpSpPr>
        <p:grpSpPr bwMode="auto">
          <a:xfrm>
            <a:off x="2687638" y="1592263"/>
            <a:ext cx="2157412" cy="1584325"/>
            <a:chOff x="2687020" y="1592263"/>
            <a:chExt cx="2157935" cy="158432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3165279" y="1592263"/>
              <a:ext cx="1679676" cy="1584325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 3" pitchFamily="18" charset="2"/>
              </a:endParaRPr>
            </a:p>
          </p:txBody>
        </p:sp>
        <p:cxnSp>
          <p:nvCxnSpPr>
            <p:cNvPr id="23" name="AutoShape 29"/>
            <p:cNvCxnSpPr>
              <a:cxnSpLocks noChangeShapeType="1"/>
              <a:stCxn id="5" idx="3"/>
              <a:endCxn id="22" idx="1"/>
            </p:cNvCxnSpPr>
            <p:nvPr/>
          </p:nvCxnSpPr>
          <p:spPr bwMode="auto">
            <a:xfrm>
              <a:off x="2687020" y="2384426"/>
              <a:ext cx="478259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42" name="41 Grupo"/>
          <p:cNvGrpSpPr>
            <a:grpSpLocks/>
          </p:cNvGrpSpPr>
          <p:nvPr/>
        </p:nvGrpSpPr>
        <p:grpSpPr bwMode="auto">
          <a:xfrm>
            <a:off x="2689225" y="4400550"/>
            <a:ext cx="2141538" cy="1584325"/>
            <a:chOff x="2688607" y="4400550"/>
            <a:chExt cx="2142698" cy="1584325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3127181" y="4400550"/>
              <a:ext cx="1704124" cy="1584325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defRPr/>
              </a:pPr>
              <a:endParaRPr lang="es-MX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  <a:sym typeface="Wingdings 3" pitchFamily="18" charset="2"/>
              </a:endParaRPr>
            </a:p>
          </p:txBody>
        </p:sp>
        <p:cxnSp>
          <p:nvCxnSpPr>
            <p:cNvPr id="25" name="AutoShape 32"/>
            <p:cNvCxnSpPr>
              <a:cxnSpLocks noChangeShapeType="1"/>
              <a:stCxn id="12" idx="3"/>
              <a:endCxn id="24" idx="1"/>
            </p:cNvCxnSpPr>
            <p:nvPr/>
          </p:nvCxnSpPr>
          <p:spPr bwMode="auto">
            <a:xfrm>
              <a:off x="2688607" y="5192713"/>
              <a:ext cx="438574" cy="1588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43" name="36 Grupo"/>
          <p:cNvGrpSpPr>
            <a:grpSpLocks/>
          </p:cNvGrpSpPr>
          <p:nvPr/>
        </p:nvGrpSpPr>
        <p:grpSpPr bwMode="auto">
          <a:xfrm>
            <a:off x="7543800" y="3546475"/>
            <a:ext cx="1312863" cy="482600"/>
            <a:chOff x="7543853" y="3545894"/>
            <a:chExt cx="1312480" cy="483763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7923451" y="3545894"/>
              <a:ext cx="932882" cy="483763"/>
            </a:xfrm>
            <a:prstGeom prst="rect">
              <a:avLst/>
            </a:prstGeom>
            <a:solidFill>
              <a:srgbClr val="4A80CD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Arial" charset="0"/>
                  <a:sym typeface="Wingdings 3" pitchFamily="18" charset="2"/>
                </a:rPr>
                <a:t>Muerte</a:t>
              </a:r>
            </a:p>
          </p:txBody>
        </p:sp>
        <p:cxnSp>
          <p:nvCxnSpPr>
            <p:cNvPr id="28" name="27 Conector recto de flecha"/>
            <p:cNvCxnSpPr>
              <a:stCxn id="9" idx="3"/>
              <a:endCxn id="27" idx="1"/>
            </p:cNvCxnSpPr>
            <p:nvPr/>
          </p:nvCxnSpPr>
          <p:spPr>
            <a:xfrm>
              <a:off x="7543853" y="3787776"/>
              <a:ext cx="379598" cy="158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36 Título"/>
          <p:cNvSpPr>
            <a:spLocks noGrp="1"/>
          </p:cNvSpPr>
          <p:nvPr>
            <p:ph type="title"/>
          </p:nvPr>
        </p:nvSpPr>
        <p:spPr>
          <a:xfrm>
            <a:off x="914400" y="186671"/>
            <a:ext cx="7315200" cy="1154097"/>
          </a:xfrm>
        </p:spPr>
        <p:txBody>
          <a:bodyPr anchor="t"/>
          <a:lstStyle/>
          <a:p>
            <a:r>
              <a:rPr lang="es-CO" dirty="0" smtClean="0"/>
              <a:t>EPOC: Impacto Clínico</a:t>
            </a:r>
            <a:endParaRPr lang="es-CO" dirty="0"/>
          </a:p>
        </p:txBody>
      </p:sp>
      <p:grpSp>
        <p:nvGrpSpPr>
          <p:cNvPr id="51" name="50 Grupo"/>
          <p:cNvGrpSpPr/>
          <p:nvPr/>
        </p:nvGrpSpPr>
        <p:grpSpPr>
          <a:xfrm>
            <a:off x="3491880" y="1739792"/>
            <a:ext cx="1152128" cy="1210686"/>
            <a:chOff x="1230313" y="2036083"/>
            <a:chExt cx="1829519" cy="1922506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sp>
          <p:nvSpPr>
            <p:cNvPr id="52" name="Freeform 4"/>
            <p:cNvSpPr>
              <a:spLocks/>
            </p:cNvSpPr>
            <p:nvPr/>
          </p:nvSpPr>
          <p:spPr bwMode="auto">
            <a:xfrm>
              <a:off x="1230313" y="2447877"/>
              <a:ext cx="816340" cy="1510712"/>
            </a:xfrm>
            <a:custGeom>
              <a:avLst/>
              <a:gdLst>
                <a:gd name="T0" fmla="*/ 506 w 676"/>
                <a:gd name="T1" fmla="*/ 0 h 1251"/>
                <a:gd name="T2" fmla="*/ 211 w 676"/>
                <a:gd name="T3" fmla="*/ 136 h 1251"/>
                <a:gd name="T4" fmla="*/ 75 w 676"/>
                <a:gd name="T5" fmla="*/ 431 h 1251"/>
                <a:gd name="T6" fmla="*/ 7 w 676"/>
                <a:gd name="T7" fmla="*/ 725 h 1251"/>
                <a:gd name="T8" fmla="*/ 30 w 676"/>
                <a:gd name="T9" fmla="*/ 1088 h 1251"/>
                <a:gd name="T10" fmla="*/ 75 w 676"/>
                <a:gd name="T11" fmla="*/ 1247 h 1251"/>
                <a:gd name="T12" fmla="*/ 234 w 676"/>
                <a:gd name="T13" fmla="*/ 1111 h 1251"/>
                <a:gd name="T14" fmla="*/ 415 w 676"/>
                <a:gd name="T15" fmla="*/ 1066 h 1251"/>
                <a:gd name="T16" fmla="*/ 642 w 676"/>
                <a:gd name="T17" fmla="*/ 1088 h 1251"/>
                <a:gd name="T18" fmla="*/ 619 w 676"/>
                <a:gd name="T19" fmla="*/ 499 h 1251"/>
                <a:gd name="T20" fmla="*/ 642 w 676"/>
                <a:gd name="T21" fmla="*/ 158 h 1251"/>
                <a:gd name="T22" fmla="*/ 597 w 676"/>
                <a:gd name="T23" fmla="*/ 45 h 1251"/>
                <a:gd name="T24" fmla="*/ 438 w 676"/>
                <a:gd name="T25" fmla="*/ 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1251">
                  <a:moveTo>
                    <a:pt x="506" y="0"/>
                  </a:moveTo>
                  <a:cubicBezTo>
                    <a:pt x="394" y="32"/>
                    <a:pt x="283" y="64"/>
                    <a:pt x="211" y="136"/>
                  </a:cubicBezTo>
                  <a:cubicBezTo>
                    <a:pt x="139" y="208"/>
                    <a:pt x="109" y="333"/>
                    <a:pt x="75" y="431"/>
                  </a:cubicBezTo>
                  <a:cubicBezTo>
                    <a:pt x="41" y="529"/>
                    <a:pt x="14" y="616"/>
                    <a:pt x="7" y="725"/>
                  </a:cubicBezTo>
                  <a:cubicBezTo>
                    <a:pt x="0" y="834"/>
                    <a:pt x="19" y="1001"/>
                    <a:pt x="30" y="1088"/>
                  </a:cubicBezTo>
                  <a:cubicBezTo>
                    <a:pt x="41" y="1175"/>
                    <a:pt x="41" y="1243"/>
                    <a:pt x="75" y="1247"/>
                  </a:cubicBezTo>
                  <a:cubicBezTo>
                    <a:pt x="109" y="1251"/>
                    <a:pt x="177" y="1141"/>
                    <a:pt x="234" y="1111"/>
                  </a:cubicBezTo>
                  <a:cubicBezTo>
                    <a:pt x="291" y="1081"/>
                    <a:pt x="347" y="1070"/>
                    <a:pt x="415" y="1066"/>
                  </a:cubicBezTo>
                  <a:cubicBezTo>
                    <a:pt x="483" y="1062"/>
                    <a:pt x="608" y="1183"/>
                    <a:pt x="642" y="1088"/>
                  </a:cubicBezTo>
                  <a:cubicBezTo>
                    <a:pt x="676" y="993"/>
                    <a:pt x="619" y="654"/>
                    <a:pt x="619" y="499"/>
                  </a:cubicBezTo>
                  <a:cubicBezTo>
                    <a:pt x="619" y="344"/>
                    <a:pt x="646" y="234"/>
                    <a:pt x="642" y="158"/>
                  </a:cubicBezTo>
                  <a:cubicBezTo>
                    <a:pt x="638" y="82"/>
                    <a:pt x="631" y="71"/>
                    <a:pt x="597" y="45"/>
                  </a:cubicBezTo>
                  <a:cubicBezTo>
                    <a:pt x="563" y="19"/>
                    <a:pt x="464" y="7"/>
                    <a:pt x="438" y="0"/>
                  </a:cubicBezTo>
                </a:path>
              </a:pathLst>
            </a:custGeom>
            <a:noFill/>
            <a:ln w="571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CO" kern="0" smtClea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flipH="1">
              <a:off x="2243492" y="2447877"/>
              <a:ext cx="816340" cy="1510712"/>
            </a:xfrm>
            <a:custGeom>
              <a:avLst/>
              <a:gdLst>
                <a:gd name="T0" fmla="*/ 506 w 676"/>
                <a:gd name="T1" fmla="*/ 0 h 1251"/>
                <a:gd name="T2" fmla="*/ 211 w 676"/>
                <a:gd name="T3" fmla="*/ 136 h 1251"/>
                <a:gd name="T4" fmla="*/ 75 w 676"/>
                <a:gd name="T5" fmla="*/ 431 h 1251"/>
                <a:gd name="T6" fmla="*/ 7 w 676"/>
                <a:gd name="T7" fmla="*/ 725 h 1251"/>
                <a:gd name="T8" fmla="*/ 30 w 676"/>
                <a:gd name="T9" fmla="*/ 1088 h 1251"/>
                <a:gd name="T10" fmla="*/ 75 w 676"/>
                <a:gd name="T11" fmla="*/ 1247 h 1251"/>
                <a:gd name="T12" fmla="*/ 234 w 676"/>
                <a:gd name="T13" fmla="*/ 1111 h 1251"/>
                <a:gd name="T14" fmla="*/ 415 w 676"/>
                <a:gd name="T15" fmla="*/ 1066 h 1251"/>
                <a:gd name="T16" fmla="*/ 642 w 676"/>
                <a:gd name="T17" fmla="*/ 1088 h 1251"/>
                <a:gd name="T18" fmla="*/ 619 w 676"/>
                <a:gd name="T19" fmla="*/ 499 h 1251"/>
                <a:gd name="T20" fmla="*/ 642 w 676"/>
                <a:gd name="T21" fmla="*/ 158 h 1251"/>
                <a:gd name="T22" fmla="*/ 597 w 676"/>
                <a:gd name="T23" fmla="*/ 45 h 1251"/>
                <a:gd name="T24" fmla="*/ 438 w 676"/>
                <a:gd name="T25" fmla="*/ 0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1251">
                  <a:moveTo>
                    <a:pt x="506" y="0"/>
                  </a:moveTo>
                  <a:cubicBezTo>
                    <a:pt x="394" y="32"/>
                    <a:pt x="283" y="64"/>
                    <a:pt x="211" y="136"/>
                  </a:cubicBezTo>
                  <a:cubicBezTo>
                    <a:pt x="139" y="208"/>
                    <a:pt x="109" y="333"/>
                    <a:pt x="75" y="431"/>
                  </a:cubicBezTo>
                  <a:cubicBezTo>
                    <a:pt x="41" y="529"/>
                    <a:pt x="14" y="616"/>
                    <a:pt x="7" y="725"/>
                  </a:cubicBezTo>
                  <a:cubicBezTo>
                    <a:pt x="0" y="834"/>
                    <a:pt x="19" y="1001"/>
                    <a:pt x="30" y="1088"/>
                  </a:cubicBezTo>
                  <a:cubicBezTo>
                    <a:pt x="41" y="1175"/>
                    <a:pt x="41" y="1243"/>
                    <a:pt x="75" y="1247"/>
                  </a:cubicBezTo>
                  <a:cubicBezTo>
                    <a:pt x="109" y="1251"/>
                    <a:pt x="177" y="1141"/>
                    <a:pt x="234" y="1111"/>
                  </a:cubicBezTo>
                  <a:cubicBezTo>
                    <a:pt x="291" y="1081"/>
                    <a:pt x="347" y="1070"/>
                    <a:pt x="415" y="1066"/>
                  </a:cubicBezTo>
                  <a:cubicBezTo>
                    <a:pt x="483" y="1062"/>
                    <a:pt x="608" y="1183"/>
                    <a:pt x="642" y="1088"/>
                  </a:cubicBezTo>
                  <a:cubicBezTo>
                    <a:pt x="676" y="993"/>
                    <a:pt x="619" y="654"/>
                    <a:pt x="619" y="499"/>
                  </a:cubicBezTo>
                  <a:cubicBezTo>
                    <a:pt x="619" y="344"/>
                    <a:pt x="646" y="234"/>
                    <a:pt x="642" y="158"/>
                  </a:cubicBezTo>
                  <a:cubicBezTo>
                    <a:pt x="638" y="82"/>
                    <a:pt x="631" y="71"/>
                    <a:pt x="597" y="45"/>
                  </a:cubicBezTo>
                  <a:cubicBezTo>
                    <a:pt x="563" y="19"/>
                    <a:pt x="464" y="7"/>
                    <a:pt x="438" y="0"/>
                  </a:cubicBezTo>
                </a:path>
              </a:pathLst>
            </a:custGeom>
            <a:noFill/>
            <a:ln w="57150" cap="flat" cmpd="sng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s-CO" kern="0" smtClea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4" name="Group 6"/>
            <p:cNvGrpSpPr>
              <a:grpSpLocks/>
            </p:cNvGrpSpPr>
            <p:nvPr/>
          </p:nvGrpSpPr>
          <p:grpSpPr bwMode="auto">
            <a:xfrm>
              <a:off x="1854644" y="2036083"/>
              <a:ext cx="602594" cy="1150844"/>
              <a:chOff x="2540" y="459"/>
              <a:chExt cx="499" cy="953"/>
            </a:xfrm>
          </p:grpSpPr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2540" y="459"/>
                <a:ext cx="186" cy="749"/>
              </a:xfrm>
              <a:custGeom>
                <a:avLst/>
                <a:gdLst>
                  <a:gd name="T0" fmla="*/ 159 w 186"/>
                  <a:gd name="T1" fmla="*/ 0 h 749"/>
                  <a:gd name="T2" fmla="*/ 182 w 186"/>
                  <a:gd name="T3" fmla="*/ 499 h 749"/>
                  <a:gd name="T4" fmla="*/ 136 w 186"/>
                  <a:gd name="T5" fmla="*/ 680 h 749"/>
                  <a:gd name="T6" fmla="*/ 0 w 186"/>
                  <a:gd name="T7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749">
                    <a:moveTo>
                      <a:pt x="159" y="0"/>
                    </a:moveTo>
                    <a:cubicBezTo>
                      <a:pt x="172" y="193"/>
                      <a:pt x="186" y="386"/>
                      <a:pt x="182" y="499"/>
                    </a:cubicBezTo>
                    <a:cubicBezTo>
                      <a:pt x="178" y="612"/>
                      <a:pt x="166" y="638"/>
                      <a:pt x="136" y="680"/>
                    </a:cubicBezTo>
                    <a:cubicBezTo>
                      <a:pt x="106" y="722"/>
                      <a:pt x="19" y="741"/>
                      <a:pt x="0" y="749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s-CO" kern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 flipH="1">
                <a:off x="2835" y="459"/>
                <a:ext cx="186" cy="749"/>
              </a:xfrm>
              <a:custGeom>
                <a:avLst/>
                <a:gdLst>
                  <a:gd name="T0" fmla="*/ 159 w 186"/>
                  <a:gd name="T1" fmla="*/ 0 h 749"/>
                  <a:gd name="T2" fmla="*/ 182 w 186"/>
                  <a:gd name="T3" fmla="*/ 499 h 749"/>
                  <a:gd name="T4" fmla="*/ 136 w 186"/>
                  <a:gd name="T5" fmla="*/ 680 h 749"/>
                  <a:gd name="T6" fmla="*/ 0 w 186"/>
                  <a:gd name="T7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749">
                    <a:moveTo>
                      <a:pt x="159" y="0"/>
                    </a:moveTo>
                    <a:cubicBezTo>
                      <a:pt x="172" y="193"/>
                      <a:pt x="186" y="386"/>
                      <a:pt x="182" y="499"/>
                    </a:cubicBezTo>
                    <a:cubicBezTo>
                      <a:pt x="178" y="612"/>
                      <a:pt x="166" y="638"/>
                      <a:pt x="136" y="680"/>
                    </a:cubicBezTo>
                    <a:cubicBezTo>
                      <a:pt x="106" y="722"/>
                      <a:pt x="19" y="741"/>
                      <a:pt x="0" y="749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s-CO" kern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7" name="Freeform 9"/>
              <p:cNvSpPr>
                <a:spLocks/>
              </p:cNvSpPr>
              <p:nvPr/>
            </p:nvSpPr>
            <p:spPr bwMode="auto">
              <a:xfrm rot="1001955">
                <a:off x="2631" y="1204"/>
                <a:ext cx="408" cy="208"/>
              </a:xfrm>
              <a:custGeom>
                <a:avLst/>
                <a:gdLst>
                  <a:gd name="T0" fmla="*/ 0 w 408"/>
                  <a:gd name="T1" fmla="*/ 208 h 208"/>
                  <a:gd name="T2" fmla="*/ 68 w 408"/>
                  <a:gd name="T3" fmla="*/ 50 h 208"/>
                  <a:gd name="T4" fmla="*/ 136 w 408"/>
                  <a:gd name="T5" fmla="*/ 4 h 208"/>
                  <a:gd name="T6" fmla="*/ 227 w 408"/>
                  <a:gd name="T7" fmla="*/ 27 h 208"/>
                  <a:gd name="T8" fmla="*/ 317 w 408"/>
                  <a:gd name="T9" fmla="*/ 95 h 208"/>
                  <a:gd name="T10" fmla="*/ 408 w 408"/>
                  <a:gd name="T11" fmla="*/ 163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8" h="208">
                    <a:moveTo>
                      <a:pt x="0" y="208"/>
                    </a:moveTo>
                    <a:cubicBezTo>
                      <a:pt x="22" y="146"/>
                      <a:pt x="45" y="84"/>
                      <a:pt x="68" y="50"/>
                    </a:cubicBezTo>
                    <a:cubicBezTo>
                      <a:pt x="91" y="16"/>
                      <a:pt x="110" y="8"/>
                      <a:pt x="136" y="4"/>
                    </a:cubicBezTo>
                    <a:cubicBezTo>
                      <a:pt x="162" y="0"/>
                      <a:pt x="197" y="12"/>
                      <a:pt x="227" y="27"/>
                    </a:cubicBezTo>
                    <a:cubicBezTo>
                      <a:pt x="257" y="42"/>
                      <a:pt x="287" y="72"/>
                      <a:pt x="317" y="95"/>
                    </a:cubicBezTo>
                    <a:cubicBezTo>
                      <a:pt x="347" y="118"/>
                      <a:pt x="393" y="152"/>
                      <a:pt x="408" y="163"/>
                    </a:cubicBezTo>
                  </a:path>
                </a:pathLst>
              </a:cu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s-CO" kern="0" smtClea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5" name="14 Grupo"/>
          <p:cNvGrpSpPr/>
          <p:nvPr/>
        </p:nvGrpSpPr>
        <p:grpSpPr>
          <a:xfrm>
            <a:off x="3635896" y="4554268"/>
            <a:ext cx="720080" cy="1323004"/>
            <a:chOff x="3635896" y="4554268"/>
            <a:chExt cx="720080" cy="1323004"/>
          </a:xfrm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</p:grpSpPr>
        <p:grpSp>
          <p:nvGrpSpPr>
            <p:cNvPr id="46" name="Group 8"/>
            <p:cNvGrpSpPr>
              <a:grpSpLocks/>
            </p:cNvGrpSpPr>
            <p:nvPr/>
          </p:nvGrpSpPr>
          <p:grpSpPr bwMode="auto">
            <a:xfrm>
              <a:off x="3635896" y="4554268"/>
              <a:ext cx="720080" cy="1323004"/>
              <a:chOff x="2457" y="891"/>
              <a:chExt cx="1421" cy="278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2457" y="891"/>
                <a:ext cx="718" cy="2789"/>
              </a:xfrm>
              <a:custGeom>
                <a:avLst/>
                <a:gdLst/>
                <a:ahLst/>
                <a:cxnLst>
                  <a:cxn ang="0">
                    <a:pos x="718" y="15"/>
                  </a:cxn>
                  <a:cxn ang="0">
                    <a:pos x="604" y="15"/>
                  </a:cxn>
                  <a:cxn ang="0">
                    <a:pos x="536" y="106"/>
                  </a:cxn>
                  <a:cxn ang="0">
                    <a:pos x="491" y="242"/>
                  </a:cxn>
                  <a:cxn ang="0">
                    <a:pos x="559" y="378"/>
                  </a:cxn>
                  <a:cxn ang="0">
                    <a:pos x="604" y="423"/>
                  </a:cxn>
                  <a:cxn ang="0">
                    <a:pos x="604" y="491"/>
                  </a:cxn>
                  <a:cxn ang="0">
                    <a:pos x="378" y="537"/>
                  </a:cxn>
                  <a:cxn ang="0">
                    <a:pos x="173" y="831"/>
                  </a:cxn>
                  <a:cxn ang="0">
                    <a:pos x="15" y="1081"/>
                  </a:cxn>
                  <a:cxn ang="0">
                    <a:pos x="83" y="1172"/>
                  </a:cxn>
                  <a:cxn ang="0">
                    <a:pos x="196" y="1172"/>
                  </a:cxn>
                  <a:cxn ang="0">
                    <a:pos x="355" y="945"/>
                  </a:cxn>
                  <a:cxn ang="0">
                    <a:pos x="423" y="899"/>
                  </a:cxn>
                  <a:cxn ang="0">
                    <a:pos x="446" y="1285"/>
                  </a:cxn>
                  <a:cxn ang="0">
                    <a:pos x="173" y="2283"/>
                  </a:cxn>
                  <a:cxn ang="0">
                    <a:pos x="105" y="2532"/>
                  </a:cxn>
                  <a:cxn ang="0">
                    <a:pos x="128" y="2668"/>
                  </a:cxn>
                  <a:cxn ang="0">
                    <a:pos x="241" y="2668"/>
                  </a:cxn>
                  <a:cxn ang="0">
                    <a:pos x="491" y="1943"/>
                  </a:cxn>
                  <a:cxn ang="0">
                    <a:pos x="672" y="1603"/>
                  </a:cxn>
                </a:cxnLst>
                <a:rect l="0" t="0" r="r" b="b"/>
                <a:pathLst>
                  <a:path w="718" h="2789">
                    <a:moveTo>
                      <a:pt x="718" y="15"/>
                    </a:moveTo>
                    <a:cubicBezTo>
                      <a:pt x="676" y="7"/>
                      <a:pt x="634" y="0"/>
                      <a:pt x="604" y="15"/>
                    </a:cubicBezTo>
                    <a:cubicBezTo>
                      <a:pt x="574" y="30"/>
                      <a:pt x="555" y="68"/>
                      <a:pt x="536" y="106"/>
                    </a:cubicBezTo>
                    <a:cubicBezTo>
                      <a:pt x="517" y="144"/>
                      <a:pt x="487" y="197"/>
                      <a:pt x="491" y="242"/>
                    </a:cubicBezTo>
                    <a:cubicBezTo>
                      <a:pt x="495" y="287"/>
                      <a:pt x="540" y="348"/>
                      <a:pt x="559" y="378"/>
                    </a:cubicBezTo>
                    <a:cubicBezTo>
                      <a:pt x="578" y="408"/>
                      <a:pt x="596" y="404"/>
                      <a:pt x="604" y="423"/>
                    </a:cubicBezTo>
                    <a:cubicBezTo>
                      <a:pt x="612" y="442"/>
                      <a:pt x="642" y="472"/>
                      <a:pt x="604" y="491"/>
                    </a:cubicBezTo>
                    <a:cubicBezTo>
                      <a:pt x="566" y="510"/>
                      <a:pt x="450" y="480"/>
                      <a:pt x="378" y="537"/>
                    </a:cubicBezTo>
                    <a:cubicBezTo>
                      <a:pt x="306" y="594"/>
                      <a:pt x="233" y="740"/>
                      <a:pt x="173" y="831"/>
                    </a:cubicBezTo>
                    <a:cubicBezTo>
                      <a:pt x="113" y="922"/>
                      <a:pt x="30" y="1024"/>
                      <a:pt x="15" y="1081"/>
                    </a:cubicBezTo>
                    <a:cubicBezTo>
                      <a:pt x="0" y="1138"/>
                      <a:pt x="53" y="1157"/>
                      <a:pt x="83" y="1172"/>
                    </a:cubicBezTo>
                    <a:cubicBezTo>
                      <a:pt x="113" y="1187"/>
                      <a:pt x="151" y="1210"/>
                      <a:pt x="196" y="1172"/>
                    </a:cubicBezTo>
                    <a:cubicBezTo>
                      <a:pt x="241" y="1134"/>
                      <a:pt x="317" y="991"/>
                      <a:pt x="355" y="945"/>
                    </a:cubicBezTo>
                    <a:cubicBezTo>
                      <a:pt x="393" y="899"/>
                      <a:pt x="408" y="842"/>
                      <a:pt x="423" y="899"/>
                    </a:cubicBezTo>
                    <a:cubicBezTo>
                      <a:pt x="438" y="956"/>
                      <a:pt x="488" y="1054"/>
                      <a:pt x="446" y="1285"/>
                    </a:cubicBezTo>
                    <a:cubicBezTo>
                      <a:pt x="404" y="1516"/>
                      <a:pt x="230" y="2075"/>
                      <a:pt x="173" y="2283"/>
                    </a:cubicBezTo>
                    <a:cubicBezTo>
                      <a:pt x="116" y="2491"/>
                      <a:pt x="112" y="2468"/>
                      <a:pt x="105" y="2532"/>
                    </a:cubicBezTo>
                    <a:cubicBezTo>
                      <a:pt x="98" y="2596"/>
                      <a:pt x="105" y="2645"/>
                      <a:pt x="128" y="2668"/>
                    </a:cubicBezTo>
                    <a:cubicBezTo>
                      <a:pt x="151" y="2691"/>
                      <a:pt x="181" y="2789"/>
                      <a:pt x="241" y="2668"/>
                    </a:cubicBezTo>
                    <a:cubicBezTo>
                      <a:pt x="301" y="2547"/>
                      <a:pt x="419" y="2120"/>
                      <a:pt x="491" y="1943"/>
                    </a:cubicBezTo>
                    <a:cubicBezTo>
                      <a:pt x="563" y="1766"/>
                      <a:pt x="642" y="1660"/>
                      <a:pt x="672" y="1603"/>
                    </a:cubicBezTo>
                  </a:path>
                </a:pathLst>
              </a:custGeom>
              <a:noFill/>
              <a:ln w="38100" cmpd="sng">
                <a:solidFill>
                  <a:srgbClr val="D6D7E0"/>
                </a:solidFill>
                <a:round/>
                <a:headEnd/>
                <a:tailEnd/>
              </a:ln>
              <a:effectLst/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es-ES" b="1" kern="0" smtClean="0">
                  <a:ln w="11430"/>
                  <a:gradFill>
                    <a:gsLst>
                      <a:gs pos="0">
                        <a:srgbClr val="438086">
                          <a:tint val="70000"/>
                          <a:satMod val="245000"/>
                        </a:srgbClr>
                      </a:gs>
                      <a:gs pos="75000">
                        <a:srgbClr val="438086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438086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 flipH="1">
                <a:off x="3160" y="891"/>
                <a:ext cx="718" cy="2789"/>
              </a:xfrm>
              <a:custGeom>
                <a:avLst/>
                <a:gdLst/>
                <a:ahLst/>
                <a:cxnLst>
                  <a:cxn ang="0">
                    <a:pos x="718" y="15"/>
                  </a:cxn>
                  <a:cxn ang="0">
                    <a:pos x="604" y="15"/>
                  </a:cxn>
                  <a:cxn ang="0">
                    <a:pos x="536" y="106"/>
                  </a:cxn>
                  <a:cxn ang="0">
                    <a:pos x="491" y="242"/>
                  </a:cxn>
                  <a:cxn ang="0">
                    <a:pos x="559" y="378"/>
                  </a:cxn>
                  <a:cxn ang="0">
                    <a:pos x="604" y="423"/>
                  </a:cxn>
                  <a:cxn ang="0">
                    <a:pos x="604" y="491"/>
                  </a:cxn>
                  <a:cxn ang="0">
                    <a:pos x="378" y="537"/>
                  </a:cxn>
                  <a:cxn ang="0">
                    <a:pos x="173" y="831"/>
                  </a:cxn>
                  <a:cxn ang="0">
                    <a:pos x="15" y="1081"/>
                  </a:cxn>
                  <a:cxn ang="0">
                    <a:pos x="83" y="1172"/>
                  </a:cxn>
                  <a:cxn ang="0">
                    <a:pos x="196" y="1172"/>
                  </a:cxn>
                  <a:cxn ang="0">
                    <a:pos x="355" y="945"/>
                  </a:cxn>
                  <a:cxn ang="0">
                    <a:pos x="423" y="899"/>
                  </a:cxn>
                  <a:cxn ang="0">
                    <a:pos x="446" y="1285"/>
                  </a:cxn>
                  <a:cxn ang="0">
                    <a:pos x="173" y="2283"/>
                  </a:cxn>
                  <a:cxn ang="0">
                    <a:pos x="105" y="2532"/>
                  </a:cxn>
                  <a:cxn ang="0">
                    <a:pos x="128" y="2668"/>
                  </a:cxn>
                  <a:cxn ang="0">
                    <a:pos x="241" y="2668"/>
                  </a:cxn>
                  <a:cxn ang="0">
                    <a:pos x="491" y="1943"/>
                  </a:cxn>
                  <a:cxn ang="0">
                    <a:pos x="672" y="1603"/>
                  </a:cxn>
                </a:cxnLst>
                <a:rect l="0" t="0" r="r" b="b"/>
                <a:pathLst>
                  <a:path w="718" h="2789">
                    <a:moveTo>
                      <a:pt x="718" y="15"/>
                    </a:moveTo>
                    <a:cubicBezTo>
                      <a:pt x="676" y="7"/>
                      <a:pt x="634" y="0"/>
                      <a:pt x="604" y="15"/>
                    </a:cubicBezTo>
                    <a:cubicBezTo>
                      <a:pt x="574" y="30"/>
                      <a:pt x="555" y="68"/>
                      <a:pt x="536" y="106"/>
                    </a:cubicBezTo>
                    <a:cubicBezTo>
                      <a:pt x="517" y="144"/>
                      <a:pt x="487" y="197"/>
                      <a:pt x="491" y="242"/>
                    </a:cubicBezTo>
                    <a:cubicBezTo>
                      <a:pt x="495" y="287"/>
                      <a:pt x="540" y="348"/>
                      <a:pt x="559" y="378"/>
                    </a:cubicBezTo>
                    <a:cubicBezTo>
                      <a:pt x="578" y="408"/>
                      <a:pt x="596" y="404"/>
                      <a:pt x="604" y="423"/>
                    </a:cubicBezTo>
                    <a:cubicBezTo>
                      <a:pt x="612" y="442"/>
                      <a:pt x="642" y="472"/>
                      <a:pt x="604" y="491"/>
                    </a:cubicBezTo>
                    <a:cubicBezTo>
                      <a:pt x="566" y="510"/>
                      <a:pt x="450" y="480"/>
                      <a:pt x="378" y="537"/>
                    </a:cubicBezTo>
                    <a:cubicBezTo>
                      <a:pt x="306" y="594"/>
                      <a:pt x="233" y="740"/>
                      <a:pt x="173" y="831"/>
                    </a:cubicBezTo>
                    <a:cubicBezTo>
                      <a:pt x="113" y="922"/>
                      <a:pt x="30" y="1024"/>
                      <a:pt x="15" y="1081"/>
                    </a:cubicBezTo>
                    <a:cubicBezTo>
                      <a:pt x="0" y="1138"/>
                      <a:pt x="53" y="1157"/>
                      <a:pt x="83" y="1172"/>
                    </a:cubicBezTo>
                    <a:cubicBezTo>
                      <a:pt x="113" y="1187"/>
                      <a:pt x="151" y="1210"/>
                      <a:pt x="196" y="1172"/>
                    </a:cubicBezTo>
                    <a:cubicBezTo>
                      <a:pt x="241" y="1134"/>
                      <a:pt x="317" y="991"/>
                      <a:pt x="355" y="945"/>
                    </a:cubicBezTo>
                    <a:cubicBezTo>
                      <a:pt x="393" y="899"/>
                      <a:pt x="408" y="842"/>
                      <a:pt x="423" y="899"/>
                    </a:cubicBezTo>
                    <a:cubicBezTo>
                      <a:pt x="438" y="956"/>
                      <a:pt x="488" y="1054"/>
                      <a:pt x="446" y="1285"/>
                    </a:cubicBezTo>
                    <a:cubicBezTo>
                      <a:pt x="404" y="1516"/>
                      <a:pt x="230" y="2075"/>
                      <a:pt x="173" y="2283"/>
                    </a:cubicBezTo>
                    <a:cubicBezTo>
                      <a:pt x="116" y="2491"/>
                      <a:pt x="112" y="2468"/>
                      <a:pt x="105" y="2532"/>
                    </a:cubicBezTo>
                    <a:cubicBezTo>
                      <a:pt x="98" y="2596"/>
                      <a:pt x="105" y="2645"/>
                      <a:pt x="128" y="2668"/>
                    </a:cubicBezTo>
                    <a:cubicBezTo>
                      <a:pt x="151" y="2691"/>
                      <a:pt x="181" y="2789"/>
                      <a:pt x="241" y="2668"/>
                    </a:cubicBezTo>
                    <a:cubicBezTo>
                      <a:pt x="301" y="2547"/>
                      <a:pt x="419" y="2120"/>
                      <a:pt x="491" y="1943"/>
                    </a:cubicBezTo>
                    <a:cubicBezTo>
                      <a:pt x="563" y="1766"/>
                      <a:pt x="642" y="1660"/>
                      <a:pt x="672" y="1603"/>
                    </a:cubicBezTo>
                  </a:path>
                </a:pathLst>
              </a:custGeom>
              <a:noFill/>
              <a:ln w="38100" cmpd="sng">
                <a:solidFill>
                  <a:srgbClr val="D6D7E0"/>
                </a:solidFill>
                <a:round/>
                <a:headEnd/>
                <a:tailEnd/>
              </a:ln>
              <a:effectLst/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es-ES" b="1" kern="0" smtClean="0">
                  <a:ln w="11430"/>
                  <a:gradFill>
                    <a:gsLst>
                      <a:gs pos="0">
                        <a:srgbClr val="438086">
                          <a:tint val="70000"/>
                          <a:satMod val="245000"/>
                        </a:srgbClr>
                      </a:gs>
                      <a:gs pos="75000">
                        <a:srgbClr val="438086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438086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Line 12"/>
              <p:cNvSpPr>
                <a:spLocks noChangeShapeType="1"/>
              </p:cNvSpPr>
              <p:nvPr/>
            </p:nvSpPr>
            <p:spPr bwMode="auto">
              <a:xfrm flipV="1">
                <a:off x="3123" y="2455"/>
                <a:ext cx="45" cy="45"/>
              </a:xfrm>
              <a:prstGeom prst="line">
                <a:avLst/>
              </a:prstGeom>
              <a:noFill/>
              <a:ln w="38100">
                <a:solidFill>
                  <a:srgbClr val="D6D7E0"/>
                </a:solidFill>
                <a:round/>
                <a:headEnd/>
                <a:tailEnd/>
              </a:ln>
              <a:effectLst/>
            </p:spPr>
            <p:txBody>
              <a:bodyPr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>
                  <a:defRPr/>
                </a:pPr>
                <a:endParaRPr lang="es-ES" b="1" kern="0" smtClean="0">
                  <a:ln w="11430"/>
                  <a:gradFill>
                    <a:gsLst>
                      <a:gs pos="0">
                        <a:srgbClr val="438086">
                          <a:tint val="70000"/>
                          <a:satMod val="245000"/>
                        </a:srgbClr>
                      </a:gs>
                      <a:gs pos="75000">
                        <a:srgbClr val="438086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438086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58" name="Line 12"/>
            <p:cNvSpPr>
              <a:spLocks noChangeShapeType="1"/>
            </p:cNvSpPr>
            <p:nvPr/>
          </p:nvSpPr>
          <p:spPr bwMode="auto">
            <a:xfrm flipV="1">
              <a:off x="3995936" y="5301208"/>
              <a:ext cx="22803" cy="21346"/>
            </a:xfrm>
            <a:prstGeom prst="line">
              <a:avLst/>
            </a:prstGeom>
            <a:noFill/>
            <a:ln w="73025">
              <a:solidFill>
                <a:srgbClr val="D6D7E0"/>
              </a:solidFill>
              <a:round/>
              <a:headEnd/>
              <a:tailEnd/>
            </a:ln>
            <a:effectLst/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endParaRPr lang="es-ES" b="1" kern="0" smtClean="0">
                <a:ln w="11430"/>
                <a:gradFill>
                  <a:gsLst>
                    <a:gs pos="0">
                      <a:srgbClr val="438086">
                        <a:tint val="70000"/>
                        <a:satMod val="245000"/>
                      </a:srgbClr>
                    </a:gs>
                    <a:gs pos="75000">
                      <a:srgbClr val="438086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38086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49" name="46 Grupo"/>
          <p:cNvGrpSpPr>
            <a:grpSpLocks/>
          </p:cNvGrpSpPr>
          <p:nvPr/>
        </p:nvGrpSpPr>
        <p:grpSpPr bwMode="auto">
          <a:xfrm>
            <a:off x="196850" y="3897313"/>
            <a:ext cx="1584325" cy="660400"/>
            <a:chOff x="196233" y="3897315"/>
            <a:chExt cx="1584325" cy="661036"/>
          </a:xfrm>
          <a:effectLst>
            <a:outerShdw blurRad="381000" dist="381000" dir="2700000" algn="ctr" rotWithShape="0">
              <a:srgbClr val="000000">
                <a:alpha val="50000"/>
              </a:srgbClr>
            </a:outerShdw>
          </a:effectLst>
        </p:grpSpPr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196233" y="4257674"/>
              <a:ext cx="1368425" cy="300677"/>
            </a:xfrm>
            <a:prstGeom prst="rect">
              <a:avLst/>
            </a:prstGeom>
            <a:solidFill>
              <a:srgbClr val="953735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base">
                <a:lnSpc>
                  <a:spcPct val="7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s-MX" sz="1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charset="0"/>
                </a:rPr>
                <a:t>Exacerbaciones</a:t>
              </a:r>
              <a:endParaRPr lang="es-E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cxnSp>
          <p:nvCxnSpPr>
            <p:cNvPr id="60" name="AutoShape 19"/>
            <p:cNvCxnSpPr>
              <a:cxnSpLocks noChangeShapeType="1"/>
            </p:cNvCxnSpPr>
            <p:nvPr/>
          </p:nvCxnSpPr>
          <p:spPr bwMode="auto">
            <a:xfrm flipV="1">
              <a:off x="1564658" y="3897315"/>
              <a:ext cx="215900" cy="510078"/>
            </a:xfrm>
            <a:prstGeom prst="curvedConnector2">
              <a:avLst/>
            </a:prstGeom>
            <a:ln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CuadroTexto 1"/>
          <p:cNvSpPr txBox="1"/>
          <p:nvPr/>
        </p:nvSpPr>
        <p:spPr>
          <a:xfrm>
            <a:off x="7092280" y="1455167"/>
            <a:ext cx="1920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</a:rPr>
              <a:t>Respiratorio</a:t>
            </a:r>
            <a:endParaRPr lang="es-E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7417489" y="5661248"/>
            <a:ext cx="1594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i="1" dirty="0" smtClean="0">
                <a:solidFill>
                  <a:schemeClr val="accent2">
                    <a:lumMod val="75000"/>
                  </a:schemeClr>
                </a:solidFill>
              </a:rPr>
              <a:t>Sistémico</a:t>
            </a:r>
            <a:endParaRPr lang="es-ES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156176" y="3068960"/>
            <a:ext cx="1800200" cy="136815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Elipse 61"/>
          <p:cNvSpPr/>
          <p:nvPr/>
        </p:nvSpPr>
        <p:spPr>
          <a:xfrm>
            <a:off x="35496" y="4005064"/>
            <a:ext cx="1691680" cy="79208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83120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03"/>
          <p:cNvSpPr>
            <a:spLocks noChangeArrowheads="1"/>
          </p:cNvSpPr>
          <p:nvPr/>
        </p:nvSpPr>
        <p:spPr bwMode="auto">
          <a:xfrm>
            <a:off x="1936662" y="1643050"/>
            <a:ext cx="2256305" cy="511489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24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Estímulo</a:t>
            </a:r>
            <a:endParaRPr lang="es-ES" sz="24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1714480" y="2278323"/>
            <a:ext cx="2700669" cy="2449898"/>
            <a:chOff x="1714480" y="2278323"/>
            <a:chExt cx="2700669" cy="2449898"/>
          </a:xfrm>
        </p:grpSpPr>
        <p:sp>
          <p:nvSpPr>
            <p:cNvPr id="87" name="86 Flecha abajo"/>
            <p:cNvSpPr/>
            <p:nvPr/>
          </p:nvSpPr>
          <p:spPr>
            <a:xfrm>
              <a:off x="2850500" y="2278323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90" name="89 Flecha abajo"/>
            <p:cNvSpPr/>
            <p:nvPr/>
          </p:nvSpPr>
          <p:spPr>
            <a:xfrm>
              <a:off x="2881919" y="3286124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88" name="Oval 14"/>
            <p:cNvSpPr>
              <a:spLocks noChangeArrowheads="1"/>
            </p:cNvSpPr>
            <p:nvPr/>
          </p:nvSpPr>
          <p:spPr bwMode="auto">
            <a:xfrm>
              <a:off x="1714480" y="2757877"/>
              <a:ext cx="2700669" cy="400110"/>
            </a:xfrm>
            <a:prstGeom prst="rect">
              <a:avLst/>
            </a:prstGeom>
            <a:gradFill flip="none" rotWithShape="1">
              <a:gsLst>
                <a:gs pos="0">
                  <a:srgbClr val="FF3300">
                    <a:shade val="30000"/>
                    <a:satMod val="115000"/>
                  </a:srgbClr>
                </a:gs>
                <a:gs pos="50000">
                  <a:srgbClr val="FF3300">
                    <a:shade val="67500"/>
                    <a:satMod val="115000"/>
                  </a:srgbClr>
                </a:gs>
                <a:gs pos="100000">
                  <a:srgbClr val="FF330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0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Mediadores Inflamatorios</a:t>
              </a:r>
            </a:p>
          </p:txBody>
        </p:sp>
        <p:sp>
          <p:nvSpPr>
            <p:cNvPr id="18" name="Rectangle 103"/>
            <p:cNvSpPr>
              <a:spLocks noChangeArrowheads="1"/>
            </p:cNvSpPr>
            <p:nvPr/>
          </p:nvSpPr>
          <p:spPr bwMode="auto">
            <a:xfrm>
              <a:off x="1857356" y="3808110"/>
              <a:ext cx="2500330" cy="920111"/>
            </a:xfrm>
            <a:prstGeom prst="roundRect">
              <a:avLst/>
            </a:prstGeom>
            <a:solidFill>
              <a:srgbClr val="6A6A55"/>
            </a:solidFill>
            <a:ln>
              <a:noFill/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MX" sz="2400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Efectos Respiratorios</a:t>
              </a:r>
              <a:endParaRPr lang="es-ES" sz="2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572000" y="3535695"/>
            <a:ext cx="3600400" cy="1737356"/>
            <a:chOff x="4572000" y="3535695"/>
            <a:chExt cx="3600400" cy="1737356"/>
          </a:xfrm>
        </p:grpSpPr>
        <p:sp>
          <p:nvSpPr>
            <p:cNvPr id="22" name="Rectangle 103"/>
            <p:cNvSpPr>
              <a:spLocks noChangeArrowheads="1"/>
            </p:cNvSpPr>
            <p:nvPr/>
          </p:nvSpPr>
          <p:spPr bwMode="auto">
            <a:xfrm>
              <a:off x="5072066" y="3535695"/>
              <a:ext cx="3100334" cy="1737356"/>
            </a:xfrm>
            <a:prstGeom prst="roundRect">
              <a:avLst/>
            </a:prstGeom>
            <a:solidFill>
              <a:srgbClr val="FF6600"/>
            </a:solidFill>
            <a:ln>
              <a:noFil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24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Tos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24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Disnea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24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Ruidos en el pecho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s-MX" sz="24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Opresión</a:t>
              </a:r>
              <a:endParaRPr lang="es-E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4" name="23 Flecha abajo"/>
            <p:cNvSpPr/>
            <p:nvPr/>
          </p:nvSpPr>
          <p:spPr>
            <a:xfrm rot="16200000">
              <a:off x="4536281" y="4089571"/>
              <a:ext cx="428628" cy="357190"/>
            </a:xfrm>
            <a:prstGeom prst="downArrow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6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/>
          <a:lstStyle/>
          <a:p>
            <a:r>
              <a:rPr lang="es-CO" dirty="0" smtClean="0"/>
              <a:t>ASMA: Impacto Clínico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5806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Agenda</a:t>
            </a:r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286248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EPOC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572264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1637" y="2179065"/>
            <a:ext cx="8213767" cy="902435"/>
            <a:chOff x="501637" y="1883623"/>
            <a:chExt cx="8213767" cy="902435"/>
          </a:xfrm>
        </p:grpSpPr>
        <p:sp>
          <p:nvSpPr>
            <p:cNvPr id="5" name="4 Rectángulo redondeado"/>
            <p:cNvSpPr/>
            <p:nvPr/>
          </p:nvSpPr>
          <p:spPr>
            <a:xfrm>
              <a:off x="1285852" y="200024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Patogénesis 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286248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500430" y="214311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01637" y="1883623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6572264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Eosinofílica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00034" y="3436410"/>
            <a:ext cx="8215370" cy="892975"/>
            <a:chOff x="500034" y="3339703"/>
            <a:chExt cx="8215370" cy="892975"/>
          </a:xfrm>
        </p:grpSpPr>
        <p:sp>
          <p:nvSpPr>
            <p:cNvPr id="8" name="7 Rectángulo redondeado"/>
            <p:cNvSpPr/>
            <p:nvPr/>
          </p:nvSpPr>
          <p:spPr>
            <a:xfrm>
              <a:off x="4286248" y="344686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Sistémica</a:t>
              </a:r>
              <a:endParaRPr lang="es-ES" sz="2000" dirty="0">
                <a:solidFill>
                  <a:srgbClr val="505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3500430" y="358973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285852" y="344686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Impacto Clínico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0034" y="333970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6572264" y="344686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Respiratoria</a:t>
              </a:r>
              <a:endParaRPr lang="es-ES" sz="2000" dirty="0">
                <a:solidFill>
                  <a:srgbClr val="505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04041" y="4660546"/>
            <a:ext cx="2782075" cy="928694"/>
            <a:chOff x="504041" y="4786322"/>
            <a:chExt cx="2782075" cy="928694"/>
          </a:xfrm>
        </p:grpSpPr>
        <p:sp>
          <p:nvSpPr>
            <p:cNvPr id="9" name="8 Rectángulo redondeado"/>
            <p:cNvSpPr/>
            <p:nvPr/>
          </p:nvSpPr>
          <p:spPr>
            <a:xfrm>
              <a:off x="1285852" y="4929198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 de Manejo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04041" y="4786322"/>
              <a:ext cx="4844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2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4 Grupo"/>
          <p:cNvGrpSpPr/>
          <p:nvPr/>
        </p:nvGrpSpPr>
        <p:grpSpPr>
          <a:xfrm>
            <a:off x="1223657" y="2158027"/>
            <a:ext cx="5628938" cy="320607"/>
            <a:chOff x="1584325" y="2000241"/>
            <a:chExt cx="6048375" cy="344497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69668" name="Freeform 4"/>
            <p:cNvSpPr>
              <a:spLocks/>
            </p:cNvSpPr>
            <p:nvPr/>
          </p:nvSpPr>
          <p:spPr bwMode="auto">
            <a:xfrm>
              <a:off x="1584325" y="2241550"/>
              <a:ext cx="6048375" cy="103188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49" y="4"/>
                </a:cxn>
                <a:cxn ang="0">
                  <a:pos x="544" y="49"/>
                </a:cxn>
                <a:cxn ang="0">
                  <a:pos x="929" y="4"/>
                </a:cxn>
                <a:cxn ang="0">
                  <a:pos x="1428" y="72"/>
                </a:cxn>
                <a:cxn ang="0">
                  <a:pos x="1927" y="4"/>
                </a:cxn>
                <a:cxn ang="0">
                  <a:pos x="2517" y="49"/>
                </a:cxn>
                <a:cxn ang="0">
                  <a:pos x="3016" y="4"/>
                </a:cxn>
                <a:cxn ang="0">
                  <a:pos x="3470" y="49"/>
                </a:cxn>
                <a:cxn ang="0">
                  <a:pos x="3810" y="27"/>
                </a:cxn>
              </a:cxnLst>
              <a:rect l="0" t="0" r="r" b="b"/>
              <a:pathLst>
                <a:path w="3810" h="72">
                  <a:moveTo>
                    <a:pt x="0" y="27"/>
                  </a:moveTo>
                  <a:cubicBezTo>
                    <a:pt x="79" y="13"/>
                    <a:pt x="158" y="0"/>
                    <a:pt x="249" y="4"/>
                  </a:cubicBezTo>
                  <a:cubicBezTo>
                    <a:pt x="340" y="8"/>
                    <a:pt x="431" y="49"/>
                    <a:pt x="544" y="49"/>
                  </a:cubicBezTo>
                  <a:cubicBezTo>
                    <a:pt x="657" y="49"/>
                    <a:pt x="782" y="0"/>
                    <a:pt x="929" y="4"/>
                  </a:cubicBezTo>
                  <a:cubicBezTo>
                    <a:pt x="1076" y="8"/>
                    <a:pt x="1262" y="72"/>
                    <a:pt x="1428" y="72"/>
                  </a:cubicBezTo>
                  <a:cubicBezTo>
                    <a:pt x="1594" y="72"/>
                    <a:pt x="1746" y="8"/>
                    <a:pt x="1927" y="4"/>
                  </a:cubicBezTo>
                  <a:cubicBezTo>
                    <a:pt x="2108" y="0"/>
                    <a:pt x="2336" y="49"/>
                    <a:pt x="2517" y="49"/>
                  </a:cubicBezTo>
                  <a:cubicBezTo>
                    <a:pt x="2698" y="49"/>
                    <a:pt x="2857" y="4"/>
                    <a:pt x="3016" y="4"/>
                  </a:cubicBezTo>
                  <a:cubicBezTo>
                    <a:pt x="3175" y="4"/>
                    <a:pt x="3338" y="45"/>
                    <a:pt x="3470" y="49"/>
                  </a:cubicBezTo>
                  <a:cubicBezTo>
                    <a:pt x="3602" y="53"/>
                    <a:pt x="3750" y="31"/>
                    <a:pt x="3810" y="27"/>
                  </a:cubicBezTo>
                </a:path>
              </a:pathLst>
            </a:custGeom>
            <a:ln w="57150">
              <a:solidFill>
                <a:schemeClr val="tx2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072064" y="2000241"/>
              <a:ext cx="1115960" cy="272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srgbClr val="FFE7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Normal </a:t>
              </a:r>
              <a:endParaRPr lang="es-ES" b="1" dirty="0">
                <a:solidFill>
                  <a:srgbClr val="FFE7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5" name="25 Grupo"/>
          <p:cNvGrpSpPr/>
          <p:nvPr/>
        </p:nvGrpSpPr>
        <p:grpSpPr>
          <a:xfrm>
            <a:off x="1157174" y="2505227"/>
            <a:ext cx="4857729" cy="1306194"/>
            <a:chOff x="1512888" y="2373313"/>
            <a:chExt cx="5219700" cy="1403525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369669" name="Freeform 5"/>
            <p:cNvSpPr>
              <a:spLocks/>
            </p:cNvSpPr>
            <p:nvPr/>
          </p:nvSpPr>
          <p:spPr bwMode="auto">
            <a:xfrm rot="282217">
              <a:off x="1512888" y="2373313"/>
              <a:ext cx="5219700" cy="1379537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49" y="64"/>
                </a:cxn>
                <a:cxn ang="0">
                  <a:pos x="521" y="132"/>
                </a:cxn>
                <a:cxn ang="0">
                  <a:pos x="929" y="41"/>
                </a:cxn>
                <a:cxn ang="0">
                  <a:pos x="1428" y="132"/>
                </a:cxn>
                <a:cxn ang="0">
                  <a:pos x="1882" y="64"/>
                </a:cxn>
                <a:cxn ang="0">
                  <a:pos x="2404" y="518"/>
                </a:cxn>
                <a:cxn ang="0">
                  <a:pos x="2948" y="654"/>
                </a:cxn>
                <a:cxn ang="0">
                  <a:pos x="3334" y="903"/>
                </a:cxn>
                <a:cxn ang="0">
                  <a:pos x="3628" y="926"/>
                </a:cxn>
                <a:cxn ang="0">
                  <a:pos x="3719" y="949"/>
                </a:cxn>
              </a:cxnLst>
              <a:rect l="0" t="0" r="r" b="b"/>
              <a:pathLst>
                <a:path w="3719" h="949">
                  <a:moveTo>
                    <a:pt x="0" y="87"/>
                  </a:moveTo>
                  <a:cubicBezTo>
                    <a:pt x="81" y="72"/>
                    <a:pt x="162" y="57"/>
                    <a:pt x="249" y="64"/>
                  </a:cubicBezTo>
                  <a:cubicBezTo>
                    <a:pt x="336" y="71"/>
                    <a:pt x="408" y="136"/>
                    <a:pt x="521" y="132"/>
                  </a:cubicBezTo>
                  <a:cubicBezTo>
                    <a:pt x="634" y="128"/>
                    <a:pt x="778" y="41"/>
                    <a:pt x="929" y="41"/>
                  </a:cubicBezTo>
                  <a:cubicBezTo>
                    <a:pt x="1080" y="41"/>
                    <a:pt x="1269" y="128"/>
                    <a:pt x="1428" y="132"/>
                  </a:cubicBezTo>
                  <a:cubicBezTo>
                    <a:pt x="1587" y="136"/>
                    <a:pt x="1719" y="0"/>
                    <a:pt x="1882" y="64"/>
                  </a:cubicBezTo>
                  <a:cubicBezTo>
                    <a:pt x="2045" y="128"/>
                    <a:pt x="2226" y="420"/>
                    <a:pt x="2404" y="518"/>
                  </a:cubicBezTo>
                  <a:cubicBezTo>
                    <a:pt x="2582" y="616"/>
                    <a:pt x="2793" y="590"/>
                    <a:pt x="2948" y="654"/>
                  </a:cubicBezTo>
                  <a:cubicBezTo>
                    <a:pt x="3103" y="718"/>
                    <a:pt x="3221" y="858"/>
                    <a:pt x="3334" y="903"/>
                  </a:cubicBezTo>
                  <a:cubicBezTo>
                    <a:pt x="3447" y="948"/>
                    <a:pt x="3564" y="918"/>
                    <a:pt x="3628" y="926"/>
                  </a:cubicBezTo>
                  <a:cubicBezTo>
                    <a:pt x="3692" y="934"/>
                    <a:pt x="3705" y="941"/>
                    <a:pt x="3719" y="949"/>
                  </a:cubicBezTo>
                </a:path>
              </a:pathLst>
            </a:custGeom>
            <a:ln w="57150">
              <a:solidFill>
                <a:schemeClr val="tx2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717926" y="3504002"/>
              <a:ext cx="1008062" cy="272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EPOC </a:t>
              </a:r>
              <a:endParaRPr lang="es-E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0" y="1844824"/>
            <a:ext cx="7756771" cy="4576068"/>
            <a:chOff x="0" y="1844824"/>
            <a:chExt cx="7756771" cy="4576068"/>
          </a:xfrm>
        </p:grpSpPr>
        <p:sp>
          <p:nvSpPr>
            <p:cNvPr id="369666" name="Text Box 2"/>
            <p:cNvSpPr txBox="1">
              <a:spLocks noChangeArrowheads="1"/>
            </p:cNvSpPr>
            <p:nvPr/>
          </p:nvSpPr>
          <p:spPr bwMode="auto">
            <a:xfrm>
              <a:off x="0" y="2029501"/>
              <a:ext cx="12221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chemeClr val="tx2">
                      <a:lumMod val="20000"/>
                      <a:lumOff val="80000"/>
                    </a:schemeClr>
                  </a:solidFill>
                  <a:cs typeface="+mn-cs"/>
                </a:rPr>
                <a:t>Calidad de Vida</a:t>
              </a:r>
              <a:endParaRPr lang="es-ES" b="1" dirty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endParaRPr>
            </a:p>
          </p:txBody>
        </p:sp>
        <p:sp>
          <p:nvSpPr>
            <p:cNvPr id="369667" name="Line 3"/>
            <p:cNvSpPr>
              <a:spLocks noChangeShapeType="1"/>
            </p:cNvSpPr>
            <p:nvPr/>
          </p:nvSpPr>
          <p:spPr bwMode="auto">
            <a:xfrm>
              <a:off x="1189677" y="5526534"/>
              <a:ext cx="5998291" cy="0"/>
            </a:xfrm>
            <a:prstGeom prst="line">
              <a:avLst/>
            </a:prstGeom>
            <a:ln w="38100" cmpd="sng">
              <a:solidFill>
                <a:srgbClr val="FFCF99"/>
              </a:solidFill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srgbClr val="FFE7CC"/>
                </a:solidFill>
              </a:endParaRPr>
            </a:p>
          </p:txBody>
        </p:sp>
        <p:sp>
          <p:nvSpPr>
            <p:cNvPr id="369670" name="Text Box 6"/>
            <p:cNvSpPr txBox="1">
              <a:spLocks noChangeArrowheads="1"/>
            </p:cNvSpPr>
            <p:nvPr/>
          </p:nvSpPr>
          <p:spPr bwMode="auto">
            <a:xfrm>
              <a:off x="6818615" y="5889977"/>
              <a:ext cx="938156" cy="530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rgbClr val="FFE7CC"/>
                  </a:solidFill>
                  <a:cs typeface="+mn-cs"/>
                </a:rPr>
                <a:t>Edad</a:t>
              </a:r>
            </a:p>
            <a:p>
              <a:pPr algn="ctr"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rgbClr val="FFE7CC"/>
                  </a:solidFill>
                  <a:cs typeface="+mn-cs"/>
                </a:rPr>
                <a:t>(años)</a:t>
              </a:r>
              <a:endParaRPr lang="es-ES" b="1" dirty="0">
                <a:solidFill>
                  <a:srgbClr val="FFE7CC"/>
                </a:solidFill>
                <a:cs typeface="+mn-cs"/>
              </a:endParaRPr>
            </a:p>
          </p:txBody>
        </p:sp>
        <p:sp>
          <p:nvSpPr>
            <p:cNvPr id="369672" name="Text Box 8"/>
            <p:cNvSpPr txBox="1">
              <a:spLocks noChangeArrowheads="1"/>
            </p:cNvSpPr>
            <p:nvPr/>
          </p:nvSpPr>
          <p:spPr bwMode="auto">
            <a:xfrm>
              <a:off x="3636270" y="5556082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>
                  <a:solidFill>
                    <a:srgbClr val="FFE7CC"/>
                  </a:solidFill>
                  <a:cs typeface="+mn-cs"/>
                </a:rPr>
                <a:t>40</a:t>
              </a:r>
              <a:endParaRPr lang="es-ES" b="1">
                <a:solidFill>
                  <a:srgbClr val="FFE7CC"/>
                </a:solidFill>
                <a:cs typeface="+mn-cs"/>
              </a:endParaRPr>
            </a:p>
          </p:txBody>
        </p:sp>
        <p:sp>
          <p:nvSpPr>
            <p:cNvPr id="369673" name="Text Box 9"/>
            <p:cNvSpPr txBox="1">
              <a:spLocks noChangeArrowheads="1"/>
            </p:cNvSpPr>
            <p:nvPr/>
          </p:nvSpPr>
          <p:spPr bwMode="auto">
            <a:xfrm>
              <a:off x="2294781" y="5556082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rgbClr val="FFE7CC"/>
                  </a:solidFill>
                  <a:cs typeface="+mn-cs"/>
                </a:rPr>
                <a:t>20</a:t>
              </a:r>
              <a:endParaRPr lang="es-ES" b="1" dirty="0">
                <a:solidFill>
                  <a:srgbClr val="FFE7CC"/>
                </a:solidFill>
                <a:cs typeface="+mn-cs"/>
              </a:endParaRPr>
            </a:p>
          </p:txBody>
        </p:sp>
        <p:sp>
          <p:nvSpPr>
            <p:cNvPr id="369674" name="Text Box 10"/>
            <p:cNvSpPr txBox="1">
              <a:spLocks noChangeArrowheads="1"/>
            </p:cNvSpPr>
            <p:nvPr/>
          </p:nvSpPr>
          <p:spPr bwMode="auto">
            <a:xfrm>
              <a:off x="4976282" y="5556082"/>
              <a:ext cx="7372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>
                  <a:solidFill>
                    <a:srgbClr val="FFE7CC"/>
                  </a:solidFill>
                  <a:cs typeface="+mn-cs"/>
                </a:rPr>
                <a:t>60</a:t>
              </a:r>
              <a:endParaRPr lang="es-ES" b="1">
                <a:solidFill>
                  <a:srgbClr val="FFE7CC"/>
                </a:solidFill>
                <a:cs typeface="+mn-cs"/>
              </a:endParaRPr>
            </a:p>
          </p:txBody>
        </p:sp>
        <p:sp>
          <p:nvSpPr>
            <p:cNvPr id="369675" name="Text Box 11"/>
            <p:cNvSpPr txBox="1">
              <a:spLocks noChangeArrowheads="1"/>
            </p:cNvSpPr>
            <p:nvPr/>
          </p:nvSpPr>
          <p:spPr bwMode="auto">
            <a:xfrm>
              <a:off x="6316295" y="5556082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>
                  <a:solidFill>
                    <a:srgbClr val="FFE7CC"/>
                  </a:solidFill>
                  <a:cs typeface="+mn-cs"/>
                </a:rPr>
                <a:t>80</a:t>
              </a:r>
              <a:endParaRPr lang="es-ES" b="1">
                <a:solidFill>
                  <a:srgbClr val="FFE7CC"/>
                </a:solidFill>
                <a:cs typeface="+mn-cs"/>
              </a:endParaRPr>
            </a:p>
          </p:txBody>
        </p:sp>
        <p:sp>
          <p:nvSpPr>
            <p:cNvPr id="369682" name="Line 18"/>
            <p:cNvSpPr>
              <a:spLocks noChangeShapeType="1"/>
            </p:cNvSpPr>
            <p:nvPr/>
          </p:nvSpPr>
          <p:spPr bwMode="auto">
            <a:xfrm>
              <a:off x="1223657" y="1844824"/>
              <a:ext cx="0" cy="3681710"/>
            </a:xfrm>
            <a:prstGeom prst="line">
              <a:avLst/>
            </a:prstGeom>
            <a:ln w="38100" cmpd="sng">
              <a:solidFill>
                <a:srgbClr val="FFCF99"/>
              </a:solidFill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854397" y="5565154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srgbClr val="FFE7CC"/>
                  </a:solidFill>
                  <a:cs typeface="+mn-cs"/>
                </a:rPr>
                <a:t>0</a:t>
              </a:r>
              <a:endParaRPr lang="es-ES" b="1" dirty="0">
                <a:solidFill>
                  <a:srgbClr val="FFE7CC"/>
                </a:solidFill>
                <a:cs typeface="+mn-cs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6818615" y="2435789"/>
            <a:ext cx="2001857" cy="1509915"/>
            <a:chOff x="6818615" y="2435789"/>
            <a:chExt cx="2001857" cy="1509915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6818615" y="2435789"/>
              <a:ext cx="811099" cy="1509915"/>
              <a:chOff x="4794" y="1458"/>
              <a:chExt cx="549" cy="1022"/>
            </a:xfrm>
            <a:solidFill>
              <a:srgbClr val="FFB666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69680" name="Rectangle 16" descr="Diagonal hacia arriba clara"/>
              <p:cNvSpPr>
                <a:spLocks noChangeArrowheads="1"/>
              </p:cNvSpPr>
              <p:nvPr/>
            </p:nvSpPr>
            <p:spPr bwMode="auto">
              <a:xfrm>
                <a:off x="4794" y="1458"/>
                <a:ext cx="549" cy="10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prstClr val="black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69681" name="Line 17" descr="Diagonal hacia arriba clara"/>
              <p:cNvSpPr>
                <a:spLocks noChangeShapeType="1"/>
              </p:cNvSpPr>
              <p:nvPr/>
            </p:nvSpPr>
            <p:spPr bwMode="auto">
              <a:xfrm rot="-5400000">
                <a:off x="4566" y="1965"/>
                <a:ext cx="1004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round/>
                <a:headEnd type="triangle" w="lg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prstClr val="black"/>
                  </a:solidFill>
                  <a:latin typeface="Georgia"/>
                  <a:cs typeface="+mn-cs"/>
                </a:endParaRPr>
              </a:p>
            </p:txBody>
          </p:sp>
        </p:grp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7888036" y="2708920"/>
              <a:ext cx="932436" cy="90487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Síntomas</a:t>
              </a:r>
              <a:endParaRPr lang="es-MX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6003084" y="3988549"/>
            <a:ext cx="1950342" cy="1509915"/>
            <a:chOff x="6003084" y="3988549"/>
            <a:chExt cx="1950342" cy="1509915"/>
          </a:xfrm>
        </p:grpSpPr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6003084" y="3988549"/>
              <a:ext cx="811099" cy="1509915"/>
              <a:chOff x="4233" y="2509"/>
              <a:chExt cx="549" cy="1022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69677" name="Rectangle 13" descr="Diagonal hacia arriba clara"/>
              <p:cNvSpPr>
                <a:spLocks noChangeArrowheads="1"/>
              </p:cNvSpPr>
              <p:nvPr/>
            </p:nvSpPr>
            <p:spPr bwMode="auto">
              <a:xfrm>
                <a:off x="4233" y="2509"/>
                <a:ext cx="549" cy="10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prstClr val="black"/>
                  </a:solidFill>
                  <a:latin typeface="Georgia"/>
                  <a:cs typeface="+mn-cs"/>
                </a:endParaRPr>
              </a:p>
            </p:txBody>
          </p:sp>
          <p:sp>
            <p:nvSpPr>
              <p:cNvPr id="369678" name="Line 14" descr="Diagonal hacia arriba clara"/>
              <p:cNvSpPr>
                <a:spLocks noChangeShapeType="1"/>
              </p:cNvSpPr>
              <p:nvPr/>
            </p:nvSpPr>
            <p:spPr bwMode="auto">
              <a:xfrm>
                <a:off x="4251" y="3020"/>
                <a:ext cx="51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round/>
                <a:headEnd type="triangle" w="lg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">
                  <a:solidFill>
                    <a:prstClr val="black"/>
                  </a:solidFill>
                  <a:latin typeface="Georgia"/>
                  <a:cs typeface="+mn-cs"/>
                </a:endParaRPr>
              </a:p>
            </p:txBody>
          </p:sp>
        </p:grp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7020272" y="4455474"/>
              <a:ext cx="933154" cy="5760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flatTx/>
            </a:bodyPr>
            <a:lstStyle/>
            <a:p>
              <a:pPr algn="ctr" fontAlgn="auto">
                <a:lnSpc>
                  <a:spcPts val="16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Riesgo</a:t>
              </a:r>
              <a:endParaRPr lang="es-MX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3933220" y="2476256"/>
            <a:ext cx="2829530" cy="1490756"/>
            <a:chOff x="3933220" y="2476256"/>
            <a:chExt cx="2829530" cy="1490756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" name="6 Forma libre"/>
            <p:cNvSpPr/>
            <p:nvPr/>
          </p:nvSpPr>
          <p:spPr>
            <a:xfrm>
              <a:off x="3933220" y="2476256"/>
              <a:ext cx="2078940" cy="1400419"/>
            </a:xfrm>
            <a:custGeom>
              <a:avLst/>
              <a:gdLst>
                <a:gd name="connsiteX0" fmla="*/ 0 w 2078940"/>
                <a:gd name="connsiteY0" fmla="*/ 143119 h 1400419"/>
                <a:gd name="connsiteX1" fmla="*/ 180975 w 2078940"/>
                <a:gd name="connsiteY1" fmla="*/ 47869 h 1400419"/>
                <a:gd name="connsiteX2" fmla="*/ 152400 w 2078940"/>
                <a:gd name="connsiteY2" fmla="*/ 333619 h 1400419"/>
                <a:gd name="connsiteX3" fmla="*/ 381000 w 2078940"/>
                <a:gd name="connsiteY3" fmla="*/ 47869 h 1400419"/>
                <a:gd name="connsiteX4" fmla="*/ 285750 w 2078940"/>
                <a:gd name="connsiteY4" fmla="*/ 533644 h 1400419"/>
                <a:gd name="connsiteX5" fmla="*/ 581025 w 2078940"/>
                <a:gd name="connsiteY5" fmla="*/ 47869 h 1400419"/>
                <a:gd name="connsiteX6" fmla="*/ 438150 w 2078940"/>
                <a:gd name="connsiteY6" fmla="*/ 676519 h 1400419"/>
                <a:gd name="connsiteX7" fmla="*/ 800100 w 2078940"/>
                <a:gd name="connsiteY7" fmla="*/ 95494 h 1400419"/>
                <a:gd name="connsiteX8" fmla="*/ 638175 w 2078940"/>
                <a:gd name="connsiteY8" fmla="*/ 800344 h 1400419"/>
                <a:gd name="connsiteX9" fmla="*/ 1057275 w 2078940"/>
                <a:gd name="connsiteY9" fmla="*/ 105019 h 1400419"/>
                <a:gd name="connsiteX10" fmla="*/ 914400 w 2078940"/>
                <a:gd name="connsiteY10" fmla="*/ 876544 h 1400419"/>
                <a:gd name="connsiteX11" fmla="*/ 1333500 w 2078940"/>
                <a:gd name="connsiteY11" fmla="*/ 57394 h 1400419"/>
                <a:gd name="connsiteX12" fmla="*/ 1152525 w 2078940"/>
                <a:gd name="connsiteY12" fmla="*/ 971794 h 1400419"/>
                <a:gd name="connsiteX13" fmla="*/ 1562100 w 2078940"/>
                <a:gd name="connsiteY13" fmla="*/ 38344 h 1400419"/>
                <a:gd name="connsiteX14" fmla="*/ 1352550 w 2078940"/>
                <a:gd name="connsiteY14" fmla="*/ 1086094 h 1400419"/>
                <a:gd name="connsiteX15" fmla="*/ 1809750 w 2078940"/>
                <a:gd name="connsiteY15" fmla="*/ 244 h 1400419"/>
                <a:gd name="connsiteX16" fmla="*/ 1590675 w 2078940"/>
                <a:gd name="connsiteY16" fmla="*/ 1200394 h 1400419"/>
                <a:gd name="connsiteX17" fmla="*/ 2076450 w 2078940"/>
                <a:gd name="connsiteY17" fmla="*/ 28819 h 1400419"/>
                <a:gd name="connsiteX18" fmla="*/ 1800225 w 2078940"/>
                <a:gd name="connsiteY18" fmla="*/ 1400419 h 140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8940" h="1400419">
                  <a:moveTo>
                    <a:pt x="0" y="143119"/>
                  </a:moveTo>
                  <a:cubicBezTo>
                    <a:pt x="77787" y="79619"/>
                    <a:pt x="155575" y="16119"/>
                    <a:pt x="180975" y="47869"/>
                  </a:cubicBezTo>
                  <a:cubicBezTo>
                    <a:pt x="206375" y="79619"/>
                    <a:pt x="119063" y="333619"/>
                    <a:pt x="152400" y="333619"/>
                  </a:cubicBezTo>
                  <a:cubicBezTo>
                    <a:pt x="185737" y="333619"/>
                    <a:pt x="358775" y="14532"/>
                    <a:pt x="381000" y="47869"/>
                  </a:cubicBezTo>
                  <a:cubicBezTo>
                    <a:pt x="403225" y="81206"/>
                    <a:pt x="252413" y="533644"/>
                    <a:pt x="285750" y="533644"/>
                  </a:cubicBezTo>
                  <a:cubicBezTo>
                    <a:pt x="319087" y="533644"/>
                    <a:pt x="555625" y="24056"/>
                    <a:pt x="581025" y="47869"/>
                  </a:cubicBezTo>
                  <a:cubicBezTo>
                    <a:pt x="606425" y="71681"/>
                    <a:pt x="401638" y="668582"/>
                    <a:pt x="438150" y="676519"/>
                  </a:cubicBezTo>
                  <a:cubicBezTo>
                    <a:pt x="474662" y="684456"/>
                    <a:pt x="766763" y="74856"/>
                    <a:pt x="800100" y="95494"/>
                  </a:cubicBezTo>
                  <a:cubicBezTo>
                    <a:pt x="833438" y="116131"/>
                    <a:pt x="595313" y="798757"/>
                    <a:pt x="638175" y="800344"/>
                  </a:cubicBezTo>
                  <a:cubicBezTo>
                    <a:pt x="681037" y="801931"/>
                    <a:pt x="1011238" y="92319"/>
                    <a:pt x="1057275" y="105019"/>
                  </a:cubicBezTo>
                  <a:cubicBezTo>
                    <a:pt x="1103312" y="117719"/>
                    <a:pt x="868363" y="884481"/>
                    <a:pt x="914400" y="876544"/>
                  </a:cubicBezTo>
                  <a:cubicBezTo>
                    <a:pt x="960437" y="868607"/>
                    <a:pt x="1293813" y="41519"/>
                    <a:pt x="1333500" y="57394"/>
                  </a:cubicBezTo>
                  <a:cubicBezTo>
                    <a:pt x="1373187" y="73269"/>
                    <a:pt x="1114425" y="974969"/>
                    <a:pt x="1152525" y="971794"/>
                  </a:cubicBezTo>
                  <a:cubicBezTo>
                    <a:pt x="1190625" y="968619"/>
                    <a:pt x="1528763" y="19294"/>
                    <a:pt x="1562100" y="38344"/>
                  </a:cubicBezTo>
                  <a:cubicBezTo>
                    <a:pt x="1595438" y="57394"/>
                    <a:pt x="1311275" y="1092444"/>
                    <a:pt x="1352550" y="1086094"/>
                  </a:cubicBezTo>
                  <a:cubicBezTo>
                    <a:pt x="1393825" y="1079744"/>
                    <a:pt x="1770062" y="-18806"/>
                    <a:pt x="1809750" y="244"/>
                  </a:cubicBezTo>
                  <a:cubicBezTo>
                    <a:pt x="1849438" y="19294"/>
                    <a:pt x="1546225" y="1195632"/>
                    <a:pt x="1590675" y="1200394"/>
                  </a:cubicBezTo>
                  <a:cubicBezTo>
                    <a:pt x="1635125" y="1205157"/>
                    <a:pt x="2041525" y="-4519"/>
                    <a:pt x="2076450" y="28819"/>
                  </a:cubicBezTo>
                  <a:cubicBezTo>
                    <a:pt x="2111375" y="62156"/>
                    <a:pt x="1766888" y="1392482"/>
                    <a:pt x="1800225" y="1400419"/>
                  </a:cubicBezTo>
                </a:path>
              </a:pathLst>
            </a:custGeom>
            <a:ln w="38100"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5743575" y="2524055"/>
              <a:ext cx="1019175" cy="1442957"/>
            </a:xfrm>
            <a:custGeom>
              <a:avLst/>
              <a:gdLst>
                <a:gd name="connsiteX0" fmla="*/ 0 w 1019175"/>
                <a:gd name="connsiteY0" fmla="*/ 1324045 h 1442957"/>
                <a:gd name="connsiteX1" fmla="*/ 495300 w 1019175"/>
                <a:gd name="connsiteY1" fmla="*/ 70 h 1442957"/>
                <a:gd name="connsiteX2" fmla="*/ 200025 w 1019175"/>
                <a:gd name="connsiteY2" fmla="*/ 1371670 h 1442957"/>
                <a:gd name="connsiteX3" fmla="*/ 752475 w 1019175"/>
                <a:gd name="connsiteY3" fmla="*/ 47695 h 1442957"/>
                <a:gd name="connsiteX4" fmla="*/ 409575 w 1019175"/>
                <a:gd name="connsiteY4" fmla="*/ 1438345 h 1442957"/>
                <a:gd name="connsiteX5" fmla="*/ 981075 w 1019175"/>
                <a:gd name="connsiteY5" fmla="*/ 114370 h 1442957"/>
                <a:gd name="connsiteX6" fmla="*/ 628650 w 1019175"/>
                <a:gd name="connsiteY6" fmla="*/ 1438345 h 1442957"/>
                <a:gd name="connsiteX7" fmla="*/ 1000125 w 1019175"/>
                <a:gd name="connsiteY7" fmla="*/ 581095 h 1442957"/>
                <a:gd name="connsiteX8" fmla="*/ 847725 w 1019175"/>
                <a:gd name="connsiteY8" fmla="*/ 1419295 h 1442957"/>
                <a:gd name="connsiteX9" fmla="*/ 1019175 w 1019175"/>
                <a:gd name="connsiteY9" fmla="*/ 1095445 h 144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9175" h="1442957">
                  <a:moveTo>
                    <a:pt x="0" y="1324045"/>
                  </a:moveTo>
                  <a:cubicBezTo>
                    <a:pt x="230981" y="658089"/>
                    <a:pt x="461963" y="-7867"/>
                    <a:pt x="495300" y="70"/>
                  </a:cubicBezTo>
                  <a:cubicBezTo>
                    <a:pt x="528637" y="8007"/>
                    <a:pt x="157163" y="1363733"/>
                    <a:pt x="200025" y="1371670"/>
                  </a:cubicBezTo>
                  <a:cubicBezTo>
                    <a:pt x="242887" y="1379607"/>
                    <a:pt x="717550" y="36582"/>
                    <a:pt x="752475" y="47695"/>
                  </a:cubicBezTo>
                  <a:cubicBezTo>
                    <a:pt x="787400" y="58807"/>
                    <a:pt x="371475" y="1427233"/>
                    <a:pt x="409575" y="1438345"/>
                  </a:cubicBezTo>
                  <a:cubicBezTo>
                    <a:pt x="447675" y="1449457"/>
                    <a:pt x="944563" y="114370"/>
                    <a:pt x="981075" y="114370"/>
                  </a:cubicBezTo>
                  <a:cubicBezTo>
                    <a:pt x="1017587" y="114370"/>
                    <a:pt x="625475" y="1360558"/>
                    <a:pt x="628650" y="1438345"/>
                  </a:cubicBezTo>
                  <a:cubicBezTo>
                    <a:pt x="631825" y="1516132"/>
                    <a:pt x="963613" y="584270"/>
                    <a:pt x="1000125" y="581095"/>
                  </a:cubicBezTo>
                  <a:cubicBezTo>
                    <a:pt x="1036637" y="577920"/>
                    <a:pt x="844550" y="1333570"/>
                    <a:pt x="847725" y="1419295"/>
                  </a:cubicBezTo>
                  <a:cubicBezTo>
                    <a:pt x="850900" y="1505020"/>
                    <a:pt x="935037" y="1300232"/>
                    <a:pt x="1019175" y="1095445"/>
                  </a:cubicBezTo>
                </a:path>
              </a:pathLst>
            </a:custGeom>
            <a:ln w="38100"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2" name="1 Título"/>
          <p:cNvSpPr txBox="1">
            <a:spLocks/>
          </p:cNvSpPr>
          <p:nvPr/>
        </p:nvSpPr>
        <p:spPr>
          <a:xfrm>
            <a:off x="914400" y="404664"/>
            <a:ext cx="7315200" cy="11540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EPOC:</a:t>
            </a:r>
            <a:br>
              <a:rPr lang="es-CO" dirty="0" smtClean="0"/>
            </a:br>
            <a:r>
              <a:rPr lang="es-CO" dirty="0" smtClean="0"/>
              <a:t>Objetivos de Manejo</a:t>
            </a:r>
            <a:endParaRPr lang="es-CO" dirty="0"/>
          </a:p>
        </p:txBody>
      </p:sp>
      <p:grpSp>
        <p:nvGrpSpPr>
          <p:cNvPr id="21" name="Agrupar 20"/>
          <p:cNvGrpSpPr/>
          <p:nvPr/>
        </p:nvGrpSpPr>
        <p:grpSpPr>
          <a:xfrm>
            <a:off x="1619672" y="2708920"/>
            <a:ext cx="6268364" cy="904874"/>
            <a:chOff x="1619672" y="2708920"/>
            <a:chExt cx="6268364" cy="904874"/>
          </a:xfrm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619672" y="2708920"/>
              <a:ext cx="1800200" cy="90487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flatTx/>
            </a:bodyPr>
            <a:lstStyle/>
            <a:p>
              <a:pPr marL="184150" indent="-1841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MX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Disnea</a:t>
              </a:r>
            </a:p>
            <a:p>
              <a:pPr marL="184150" indent="-1841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MX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sym typeface="Wingdings 3" pitchFamily="18" charset="2"/>
                </a:rPr>
                <a:t>Calidad de Vida</a:t>
              </a:r>
              <a:endParaRPr lang="es-MX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  <p:cxnSp>
          <p:nvCxnSpPr>
            <p:cNvPr id="15" name="Conector recto de flecha 14"/>
            <p:cNvCxnSpPr>
              <a:stCxn id="34" idx="1"/>
              <a:endCxn id="33" idx="3"/>
            </p:cNvCxnSpPr>
            <p:nvPr/>
          </p:nvCxnSpPr>
          <p:spPr>
            <a:xfrm flipH="1">
              <a:off x="3419872" y="3161357"/>
              <a:ext cx="4468164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Agrupar 21"/>
          <p:cNvGrpSpPr/>
          <p:nvPr/>
        </p:nvGrpSpPr>
        <p:grpSpPr>
          <a:xfrm>
            <a:off x="1619672" y="4291069"/>
            <a:ext cx="5400600" cy="904874"/>
            <a:chOff x="1619672" y="4291069"/>
            <a:chExt cx="5400600" cy="904874"/>
          </a:xfrm>
        </p:grpSpPr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1619672" y="4291069"/>
              <a:ext cx="1800200" cy="904874"/>
            </a:xfrm>
            <a:prstGeom prst="rect">
              <a:avLst/>
            </a:prstGeom>
            <a:solidFill>
              <a:srgbClr val="809208"/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>
              <a:flatTx/>
            </a:bodyPr>
            <a:lstStyle/>
            <a:p>
              <a:pPr marL="184150" indent="-1841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MX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sym typeface="Wingdings 3" pitchFamily="18" charset="2"/>
                </a:rPr>
                <a:t>Obstrucción</a:t>
              </a:r>
            </a:p>
            <a:p>
              <a:pPr marL="184150" indent="-184150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Font typeface="Arial"/>
                <a:buChar char="•"/>
                <a:defRPr/>
              </a:pPr>
              <a:r>
                <a:rPr lang="es-MX" sz="16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Exacerbaciones</a:t>
              </a:r>
              <a:endParaRPr lang="es-MX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  <p:cxnSp>
          <p:nvCxnSpPr>
            <p:cNvPr id="39" name="Conector recto de flecha 38"/>
            <p:cNvCxnSpPr>
              <a:stCxn id="35" idx="1"/>
              <a:endCxn id="36" idx="3"/>
            </p:cNvCxnSpPr>
            <p:nvPr/>
          </p:nvCxnSpPr>
          <p:spPr>
            <a:xfrm flipH="1">
              <a:off x="3419872" y="4743506"/>
              <a:ext cx="3600400" cy="0"/>
            </a:xfrm>
            <a:prstGeom prst="straightConnector1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3428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1154097"/>
          </a:xfrm>
        </p:spPr>
        <p:txBody>
          <a:bodyPr/>
          <a:lstStyle/>
          <a:p>
            <a:r>
              <a:rPr lang="es-CO" dirty="0" smtClean="0"/>
              <a:t>Manejo de EPOC Estable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1115616" y="2708920"/>
            <a:ext cx="29418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s-ES" sz="2000" dirty="0" smtClean="0"/>
              <a:t>Síntomas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s-ES" sz="2000" dirty="0" smtClean="0"/>
              <a:t>Tolerancia al Ejercicio</a:t>
            </a:r>
          </a:p>
          <a:p>
            <a:pPr marL="285750" indent="-285750">
              <a:buClr>
                <a:schemeClr val="tx2"/>
              </a:buClr>
              <a:buFont typeface="Arial"/>
              <a:buChar char="•"/>
            </a:pPr>
            <a:r>
              <a:rPr lang="es-ES" sz="2000" dirty="0" smtClean="0"/>
              <a:t>Calidad de Vida</a:t>
            </a:r>
            <a:endParaRPr lang="es-ES" sz="2000" dirty="0"/>
          </a:p>
        </p:txBody>
      </p:sp>
      <p:grpSp>
        <p:nvGrpSpPr>
          <p:cNvPr id="4" name="Agrupar 3"/>
          <p:cNvGrpSpPr/>
          <p:nvPr/>
        </p:nvGrpSpPr>
        <p:grpSpPr>
          <a:xfrm>
            <a:off x="4788024" y="2712695"/>
            <a:ext cx="3591736" cy="1008112"/>
            <a:chOff x="4788024" y="2712695"/>
            <a:chExt cx="3591736" cy="1008112"/>
          </a:xfrm>
        </p:grpSpPr>
        <p:sp>
          <p:nvSpPr>
            <p:cNvPr id="3" name="CuadroTexto 2"/>
            <p:cNvSpPr txBox="1"/>
            <p:nvPr/>
          </p:nvSpPr>
          <p:spPr>
            <a:xfrm>
              <a:off x="5724128" y="3032085"/>
              <a:ext cx="2655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FF9933"/>
                  </a:solidFill>
                </a:rPr>
                <a:t>DISMINUIR SÍNTOMAS</a:t>
              </a:r>
              <a:endParaRPr lang="es-ES" dirty="0">
                <a:solidFill>
                  <a:srgbClr val="FF9933"/>
                </a:solidFill>
              </a:endParaRPr>
            </a:p>
          </p:txBody>
        </p:sp>
        <p:grpSp>
          <p:nvGrpSpPr>
            <p:cNvPr id="11" name="Agrupar 10"/>
            <p:cNvGrpSpPr/>
            <p:nvPr/>
          </p:nvGrpSpPr>
          <p:grpSpPr>
            <a:xfrm>
              <a:off x="4788024" y="2712695"/>
              <a:ext cx="936104" cy="1008112"/>
              <a:chOff x="4788024" y="2960948"/>
              <a:chExt cx="936104" cy="1008112"/>
            </a:xfrm>
          </p:grpSpPr>
          <p:sp>
            <p:nvSpPr>
              <p:cNvPr id="8" name="Cerrar corchete 7"/>
              <p:cNvSpPr/>
              <p:nvPr/>
            </p:nvSpPr>
            <p:spPr>
              <a:xfrm>
                <a:off x="4788024" y="2960948"/>
                <a:ext cx="432048" cy="1008112"/>
              </a:xfrm>
              <a:prstGeom prst="rightBracket">
                <a:avLst/>
              </a:prstGeom>
              <a:ln w="38100" cmpd="sng">
                <a:solidFill>
                  <a:srgbClr val="4A80CD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0" name="Conector recto de flecha 9"/>
              <p:cNvCxnSpPr/>
              <p:nvPr/>
            </p:nvCxnSpPr>
            <p:spPr>
              <a:xfrm>
                <a:off x="5220072" y="3465004"/>
                <a:ext cx="504056" cy="0"/>
              </a:xfrm>
              <a:prstGeom prst="straightConnector1">
                <a:avLst/>
              </a:prstGeom>
              <a:ln w="38100" cmpd="sng">
                <a:solidFill>
                  <a:srgbClr val="4A80C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Agrupar 8"/>
          <p:cNvGrpSpPr/>
          <p:nvPr/>
        </p:nvGrpSpPr>
        <p:grpSpPr>
          <a:xfrm>
            <a:off x="4788024" y="4401107"/>
            <a:ext cx="3288205" cy="1008112"/>
            <a:chOff x="4788024" y="4401107"/>
            <a:chExt cx="3288205" cy="1008112"/>
          </a:xfrm>
        </p:grpSpPr>
        <p:sp>
          <p:nvSpPr>
            <p:cNvPr id="7" name="CuadroTexto 6"/>
            <p:cNvSpPr txBox="1"/>
            <p:nvPr/>
          </p:nvSpPr>
          <p:spPr>
            <a:xfrm>
              <a:off x="5724128" y="4720497"/>
              <a:ext cx="2352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>
                  <a:solidFill>
                    <a:srgbClr val="FF8600"/>
                  </a:solidFill>
                </a:rPr>
                <a:t>DISMINUIR RIESGO</a:t>
              </a:r>
              <a:endParaRPr lang="es-ES" dirty="0">
                <a:solidFill>
                  <a:srgbClr val="FF8600"/>
                </a:solidFill>
              </a:endParaRPr>
            </a:p>
          </p:txBody>
        </p:sp>
        <p:grpSp>
          <p:nvGrpSpPr>
            <p:cNvPr id="12" name="Agrupar 11"/>
            <p:cNvGrpSpPr/>
            <p:nvPr/>
          </p:nvGrpSpPr>
          <p:grpSpPr>
            <a:xfrm>
              <a:off x="4788024" y="4401107"/>
              <a:ext cx="936104" cy="1008112"/>
              <a:chOff x="4788024" y="2960948"/>
              <a:chExt cx="936104" cy="1008112"/>
            </a:xfrm>
          </p:grpSpPr>
          <p:sp>
            <p:nvSpPr>
              <p:cNvPr id="13" name="Cerrar corchete 12"/>
              <p:cNvSpPr/>
              <p:nvPr/>
            </p:nvSpPr>
            <p:spPr>
              <a:xfrm>
                <a:off x="4788024" y="2960948"/>
                <a:ext cx="432048" cy="1008112"/>
              </a:xfrm>
              <a:prstGeom prst="rightBracket">
                <a:avLst/>
              </a:prstGeom>
              <a:ln w="38100" cmpd="sng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4" name="Conector recto de flecha 13"/>
              <p:cNvCxnSpPr/>
              <p:nvPr/>
            </p:nvCxnSpPr>
            <p:spPr>
              <a:xfrm>
                <a:off x="5220072" y="3465004"/>
                <a:ext cx="504056" cy="0"/>
              </a:xfrm>
              <a:prstGeom prst="straightConnector1">
                <a:avLst/>
              </a:prstGeom>
              <a:ln w="38100" cmpd="sng">
                <a:solidFill>
                  <a:schemeClr val="bg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Agrupar 16"/>
          <p:cNvGrpSpPr/>
          <p:nvPr/>
        </p:nvGrpSpPr>
        <p:grpSpPr>
          <a:xfrm>
            <a:off x="1115616" y="3861048"/>
            <a:ext cx="3826689" cy="1551947"/>
            <a:chOff x="1115616" y="3861048"/>
            <a:chExt cx="3826689" cy="1551947"/>
          </a:xfrm>
        </p:grpSpPr>
        <p:sp>
          <p:nvSpPr>
            <p:cNvPr id="5" name="CuadroTexto 4"/>
            <p:cNvSpPr txBox="1"/>
            <p:nvPr/>
          </p:nvSpPr>
          <p:spPr>
            <a:xfrm>
              <a:off x="1115616" y="4397332"/>
              <a:ext cx="38266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chemeClr val="tx2"/>
                </a:buClr>
                <a:buFont typeface="Arial"/>
                <a:buChar char="•"/>
              </a:pPr>
              <a:r>
                <a:rPr lang="es-ES" sz="2000" dirty="0" smtClean="0"/>
                <a:t>Prevenir progreso</a:t>
              </a:r>
            </a:p>
            <a:p>
              <a:pPr marL="285750" indent="-285750">
                <a:buClr>
                  <a:schemeClr val="tx2"/>
                </a:buClr>
                <a:buFont typeface="Arial"/>
                <a:buChar char="•"/>
              </a:pPr>
              <a:r>
                <a:rPr lang="es-ES" sz="2000" dirty="0" smtClean="0"/>
                <a:t>Prevenir y </a:t>
              </a:r>
              <a:r>
                <a:rPr lang="es-ES" sz="2000" dirty="0" err="1" smtClean="0"/>
                <a:t>tx</a:t>
              </a:r>
              <a:r>
                <a:rPr lang="es-ES" sz="2000" dirty="0" smtClean="0"/>
                <a:t>. exacerbaciones</a:t>
              </a:r>
            </a:p>
            <a:p>
              <a:pPr marL="285750" indent="-285750">
                <a:buClr>
                  <a:schemeClr val="tx2"/>
                </a:buClr>
                <a:buFont typeface="Arial"/>
                <a:buChar char="•"/>
              </a:pPr>
              <a:r>
                <a:rPr lang="es-ES" sz="2000" dirty="0" smtClean="0"/>
                <a:t>Reducir la mortalidad</a:t>
              </a:r>
              <a:endParaRPr lang="es-ES" sz="2000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627784" y="386104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Y</a:t>
              </a:r>
              <a:endParaRPr lang="es-ES" dirty="0"/>
            </a:p>
          </p:txBody>
        </p:sp>
      </p:grpSp>
      <p:sp>
        <p:nvSpPr>
          <p:cNvPr id="16" name="Marcador de texto 2"/>
          <p:cNvSpPr txBox="1">
            <a:spLocks/>
          </p:cNvSpPr>
          <p:nvPr/>
        </p:nvSpPr>
        <p:spPr>
          <a:xfrm>
            <a:off x="899592" y="1655080"/>
            <a:ext cx="3816424" cy="621792"/>
          </a:xfrm>
          <a:prstGeom prst="rect">
            <a:avLst/>
          </a:prstGeom>
        </p:spPr>
        <p:txBody>
          <a:bodyPr anchor="t"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s-ES" sz="2800" dirty="0" smtClean="0">
                <a:solidFill>
                  <a:srgbClr val="FF8600"/>
                </a:solidFill>
              </a:rPr>
              <a:t>Metas de Tratamiento</a:t>
            </a:r>
            <a:endParaRPr lang="es-ES" sz="2800" dirty="0">
              <a:solidFill>
                <a:srgbClr val="FF86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727204" y="6381328"/>
            <a:ext cx="218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274458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Asma y EPOC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Son enfermedades respiratorias </a:t>
            </a:r>
            <a:r>
              <a:rPr lang="es-ES" sz="2400" dirty="0" smtClean="0">
                <a:solidFill>
                  <a:schemeClr val="accent2">
                    <a:lumMod val="75000"/>
                  </a:schemeClr>
                </a:solidFill>
              </a:rPr>
              <a:t>crónicas</a:t>
            </a:r>
            <a:r>
              <a:rPr lang="es-ES" sz="2400" dirty="0" smtClean="0"/>
              <a:t> de alta prevalencia en Colombia.</a:t>
            </a:r>
          </a:p>
          <a:p>
            <a:r>
              <a:rPr lang="es-ES" sz="2400" dirty="0" smtClean="0"/>
              <a:t>Nuestro mejor entendimiento ha permitido modificar su definición y entender mejor sus similitudes y diferencias.</a:t>
            </a:r>
          </a:p>
          <a:p>
            <a:r>
              <a:rPr lang="es-ES" sz="2400" dirty="0" smtClean="0"/>
              <a:t>Hoy se ha reconocido que la </a:t>
            </a:r>
            <a:r>
              <a:rPr lang="es-ES" sz="2400" dirty="0" smtClean="0">
                <a:solidFill>
                  <a:srgbClr val="BFDA0B"/>
                </a:solidFill>
              </a:rPr>
              <a:t>inflamación crónica</a:t>
            </a:r>
            <a:r>
              <a:rPr lang="es-ES" sz="2400" dirty="0" smtClean="0"/>
              <a:t> subyace en ambas.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9702238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395536" y="1916832"/>
            <a:ext cx="2523518" cy="936107"/>
            <a:chOff x="395536" y="1916832"/>
            <a:chExt cx="2523518" cy="936107"/>
          </a:xfrm>
          <a:solidFill>
            <a:schemeClr val="tx2">
              <a:lumMod val="75000"/>
            </a:schemeClr>
          </a:solidFill>
        </p:grpSpPr>
        <p:sp>
          <p:nvSpPr>
            <p:cNvPr id="3" name="Pentágono 2"/>
            <p:cNvSpPr/>
            <p:nvPr/>
          </p:nvSpPr>
          <p:spPr>
            <a:xfrm>
              <a:off x="608766" y="1916833"/>
              <a:ext cx="2310288" cy="936106"/>
            </a:xfrm>
            <a:prstGeom prst="homePlate">
              <a:avLst/>
            </a:prstGeom>
            <a:solidFill>
              <a:srgbClr val="4A80C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entágono 4"/>
            <p:cNvSpPr/>
            <p:nvPr/>
          </p:nvSpPr>
          <p:spPr>
            <a:xfrm>
              <a:off x="395536" y="1916832"/>
              <a:ext cx="2122175" cy="9361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Detección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445337" y="1916832"/>
            <a:ext cx="2310288" cy="936107"/>
            <a:chOff x="2445337" y="1916832"/>
            <a:chExt cx="2310288" cy="93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Cheurón 4"/>
            <p:cNvSpPr/>
            <p:nvPr/>
          </p:nvSpPr>
          <p:spPr>
            <a:xfrm>
              <a:off x="2445337" y="1916833"/>
              <a:ext cx="2310288" cy="936106"/>
            </a:xfrm>
            <a:prstGeom prst="chevron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6"/>
            <p:cNvSpPr/>
            <p:nvPr/>
          </p:nvSpPr>
          <p:spPr>
            <a:xfrm>
              <a:off x="2714956" y="1916832"/>
              <a:ext cx="1847969" cy="9361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24003" rIns="12002" bIns="2400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Calificación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4275611" y="1916832"/>
            <a:ext cx="2310288" cy="936107"/>
            <a:chOff x="4275611" y="1916832"/>
            <a:chExt cx="2310288" cy="93610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Cheurón 5"/>
            <p:cNvSpPr/>
            <p:nvPr/>
          </p:nvSpPr>
          <p:spPr>
            <a:xfrm>
              <a:off x="4275611" y="1916833"/>
              <a:ext cx="2310288" cy="936106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8"/>
            <p:cNvSpPr/>
            <p:nvPr/>
          </p:nvSpPr>
          <p:spPr>
            <a:xfrm>
              <a:off x="4760170" y="1916832"/>
              <a:ext cx="1414784" cy="9361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Plan Terapéutico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6078136" y="1916832"/>
            <a:ext cx="2363882" cy="936107"/>
            <a:chOff x="6078136" y="1916832"/>
            <a:chExt cx="2363882" cy="936107"/>
          </a:xfrm>
        </p:grpSpPr>
        <p:sp>
          <p:nvSpPr>
            <p:cNvPr id="7" name="Cheurón 6"/>
            <p:cNvSpPr/>
            <p:nvPr/>
          </p:nvSpPr>
          <p:spPr>
            <a:xfrm>
              <a:off x="6078136" y="1916833"/>
              <a:ext cx="2310288" cy="936106"/>
            </a:xfrm>
            <a:prstGeom prst="chevron">
              <a:avLst/>
            </a:prstGeom>
            <a:solidFill>
              <a:srgbClr val="394B6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10"/>
            <p:cNvSpPr/>
            <p:nvPr/>
          </p:nvSpPr>
          <p:spPr>
            <a:xfrm>
              <a:off x="6372200" y="1916832"/>
              <a:ext cx="2069818" cy="936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Seguimiento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4644008" y="2996952"/>
            <a:ext cx="1512168" cy="1795554"/>
            <a:chOff x="4644008" y="2996952"/>
            <a:chExt cx="1512168" cy="1795554"/>
          </a:xfrm>
        </p:grpSpPr>
        <p:sp>
          <p:nvSpPr>
            <p:cNvPr id="14" name="CuadroTexto 13"/>
            <p:cNvSpPr txBox="1"/>
            <p:nvPr/>
          </p:nvSpPr>
          <p:spPr>
            <a:xfrm>
              <a:off x="4766120" y="3696997"/>
              <a:ext cx="1267945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tx2"/>
                  </a:solidFill>
                </a:rPr>
                <a:t>Recursos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730365" y="4340423"/>
              <a:ext cx="13394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2"/>
                  </a:solidFill>
                </a:rPr>
                <a:t>Estrategia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644008" y="3645024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644008" y="4288450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Flecha abajo 23"/>
            <p:cNvSpPr/>
            <p:nvPr/>
          </p:nvSpPr>
          <p:spPr>
            <a:xfrm>
              <a:off x="5184068" y="2996952"/>
              <a:ext cx="432048" cy="504056"/>
            </a:xfrm>
            <a:prstGeom prst="downArrow">
              <a:avLst/>
            </a:prstGeom>
            <a:solidFill>
              <a:srgbClr val="A0A0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482758" y="2996952"/>
            <a:ext cx="2016224" cy="2443626"/>
            <a:chOff x="2482758" y="2996952"/>
            <a:chExt cx="2016224" cy="2443626"/>
          </a:xfrm>
        </p:grpSpPr>
        <p:sp>
          <p:nvSpPr>
            <p:cNvPr id="22" name="CuadroTexto 21"/>
            <p:cNvSpPr txBox="1"/>
            <p:nvPr/>
          </p:nvSpPr>
          <p:spPr>
            <a:xfrm>
              <a:off x="2714318" y="3696997"/>
              <a:ext cx="15531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tx2"/>
                  </a:solidFill>
                </a:rPr>
                <a:t>Obstrucción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856835" y="4340423"/>
              <a:ext cx="126807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2"/>
                  </a:solidFill>
                </a:rPr>
                <a:t>Síntomas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734786" y="3645024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734786" y="4288450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Flecha abajo 27"/>
            <p:cNvSpPr/>
            <p:nvPr/>
          </p:nvSpPr>
          <p:spPr>
            <a:xfrm>
              <a:off x="3274846" y="2996952"/>
              <a:ext cx="432048" cy="504056"/>
            </a:xfrm>
            <a:prstGeom prst="downArrow">
              <a:avLst/>
            </a:prstGeom>
            <a:solidFill>
              <a:srgbClr val="A0A0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486078" y="4988495"/>
              <a:ext cx="2009585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2"/>
                  </a:solidFill>
                </a:rPr>
                <a:t>Exacerbaciones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482758" y="4936522"/>
              <a:ext cx="2016224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/>
          <a:lstStyle/>
          <a:p>
            <a:r>
              <a:rPr lang="es-ES" dirty="0" smtClean="0"/>
              <a:t>EPOC: Estrategias de manejo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2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2 Grupo"/>
          <p:cNvGrpSpPr/>
          <p:nvPr/>
        </p:nvGrpSpPr>
        <p:grpSpPr>
          <a:xfrm>
            <a:off x="394138" y="2275296"/>
            <a:ext cx="8410851" cy="2737880"/>
            <a:chOff x="394138" y="1513486"/>
            <a:chExt cx="8410851" cy="2737880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4138" y="1513486"/>
              <a:ext cx="8410851" cy="2737880"/>
            </a:xfrm>
            <a:prstGeom prst="rect">
              <a:avLst/>
            </a:prstGeom>
            <a:solidFill>
              <a:srgbClr val="4A80CD">
                <a:alpha val="75000"/>
              </a:srgbClr>
            </a:solidFill>
            <a:ln w="9525" cap="rnd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DEDEDE">
                    <a:lumMod val="20000"/>
                    <a:lumOff val="80000"/>
                  </a:srgbClr>
                </a:solidFill>
                <a:latin typeface="Arial" charset="0"/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1477932" y="2283350"/>
              <a:ext cx="27414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VEF</a:t>
              </a:r>
              <a:r>
                <a:rPr lang="es-MX" sz="2800" b="1" baseline="-25000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</a:t>
              </a:r>
              <a:r>
                <a:rPr lang="es-MX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/CVF &lt; </a:t>
              </a:r>
              <a:r>
                <a:rPr lang="es-MX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0,7</a:t>
              </a:r>
              <a:endParaRPr lang="es-ES" sz="28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06157" y="2404299"/>
            <a:ext cx="1512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Severidad</a:t>
            </a:r>
            <a:endParaRPr lang="es-ES" sz="2400" b="1" baseline="-25000" dirty="0">
              <a:solidFill>
                <a:srgbClr val="DEDEDE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395288" y="2895800"/>
            <a:ext cx="8415337" cy="2112740"/>
            <a:chOff x="395288" y="2895800"/>
            <a:chExt cx="8415337" cy="2112740"/>
          </a:xfrm>
        </p:grpSpPr>
        <p:grpSp>
          <p:nvGrpSpPr>
            <p:cNvPr id="4" name="24 Grupo"/>
            <p:cNvGrpSpPr/>
            <p:nvPr/>
          </p:nvGrpSpPr>
          <p:grpSpPr>
            <a:xfrm>
              <a:off x="395288" y="4119935"/>
              <a:ext cx="2100262" cy="888605"/>
              <a:chOff x="395288" y="3045972"/>
              <a:chExt cx="2100262" cy="1189478"/>
            </a:xfrm>
          </p:grpSpPr>
          <p:sp>
            <p:nvSpPr>
              <p:cNvPr id="8200" name="Rectangle 8"/>
              <p:cNvSpPr>
                <a:spLocks noChangeArrowheads="1"/>
              </p:cNvSpPr>
              <p:nvPr/>
            </p:nvSpPr>
            <p:spPr bwMode="auto">
              <a:xfrm>
                <a:off x="395288" y="3649549"/>
                <a:ext cx="2100262" cy="585901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VEF</a:t>
                </a:r>
                <a:r>
                  <a:rPr lang="es-MX" b="1" baseline="-25000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1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charset="0"/>
                  </a:rPr>
                  <a:t>≥ 80%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charset="0"/>
                  </a:rPr>
                  <a:t> </a:t>
                </a:r>
              </a:p>
            </p:txBody>
          </p:sp>
          <p:sp>
            <p:nvSpPr>
              <p:cNvPr id="29" name="Text Box 26"/>
              <p:cNvSpPr txBox="1">
                <a:spLocks noChangeArrowheads="1"/>
              </p:cNvSpPr>
              <p:nvPr/>
            </p:nvSpPr>
            <p:spPr bwMode="auto">
              <a:xfrm>
                <a:off x="896362" y="3045972"/>
                <a:ext cx="886781" cy="617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sz="2400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Leve</a:t>
                </a:r>
                <a:endParaRPr lang="es-ES" sz="2400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5" name="27 Grupo"/>
            <p:cNvGrpSpPr/>
            <p:nvPr/>
          </p:nvGrpSpPr>
          <p:grpSpPr>
            <a:xfrm>
              <a:off x="6694488" y="2895800"/>
              <a:ext cx="2116137" cy="2112740"/>
              <a:chOff x="6694488" y="1407356"/>
              <a:chExt cx="2116137" cy="2828094"/>
            </a:xfrm>
          </p:grpSpPr>
          <p:sp>
            <p:nvSpPr>
              <p:cNvPr id="8204" name="Rectangle 12"/>
              <p:cNvSpPr>
                <a:spLocks noChangeArrowheads="1"/>
              </p:cNvSpPr>
              <p:nvPr/>
            </p:nvSpPr>
            <p:spPr bwMode="auto">
              <a:xfrm>
                <a:off x="6694488" y="2001434"/>
                <a:ext cx="2116137" cy="2234016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 VEF</a:t>
                </a:r>
                <a:r>
                  <a:rPr lang="es-MX" b="1" baseline="-25000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1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&lt;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charset="0"/>
                  </a:rPr>
                  <a:t> 30%</a:t>
                </a:r>
                <a:endParaRPr lang="es-ES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/>
            </p:nvSpPr>
            <p:spPr bwMode="auto">
              <a:xfrm>
                <a:off x="6734761" y="1407356"/>
                <a:ext cx="1896674" cy="617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sz="2400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Muy Severa</a:t>
                </a:r>
                <a:endParaRPr lang="es-ES" sz="2400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6" name="26 Grupo"/>
            <p:cNvGrpSpPr/>
            <p:nvPr/>
          </p:nvGrpSpPr>
          <p:grpSpPr>
            <a:xfrm>
              <a:off x="4594225" y="3327848"/>
              <a:ext cx="2100263" cy="1680692"/>
              <a:chOff x="4594225" y="1985692"/>
              <a:chExt cx="2100263" cy="2249758"/>
            </a:xfrm>
          </p:grpSpPr>
          <p:sp>
            <p:nvSpPr>
              <p:cNvPr id="8202" name="Rectangle 10"/>
              <p:cNvSpPr>
                <a:spLocks noChangeArrowheads="1"/>
              </p:cNvSpPr>
              <p:nvPr/>
            </p:nvSpPr>
            <p:spPr bwMode="auto">
              <a:xfrm>
                <a:off x="4594225" y="2567069"/>
                <a:ext cx="2100263" cy="1668381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 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30%&gt;VEF</a:t>
                </a:r>
                <a:r>
                  <a:rPr lang="es-MX" b="1" baseline="-25000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1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&lt;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charset="0"/>
                  </a:rPr>
                  <a:t> 50%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1" name="Text Box 26"/>
              <p:cNvSpPr txBox="1">
                <a:spLocks noChangeArrowheads="1"/>
              </p:cNvSpPr>
              <p:nvPr/>
            </p:nvSpPr>
            <p:spPr bwMode="auto">
              <a:xfrm>
                <a:off x="5038070" y="1985692"/>
                <a:ext cx="1196161" cy="617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sz="2400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Severa</a:t>
                </a:r>
                <a:endParaRPr lang="es-ES" sz="2400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7" name="25 Grupo"/>
            <p:cNvGrpSpPr/>
            <p:nvPr/>
          </p:nvGrpSpPr>
          <p:grpSpPr>
            <a:xfrm>
              <a:off x="2495550" y="3759896"/>
              <a:ext cx="2098675" cy="1248644"/>
              <a:chOff x="2495550" y="2564027"/>
              <a:chExt cx="2098675" cy="1671423"/>
            </a:xfrm>
          </p:grpSpPr>
          <p:sp>
            <p:nvSpPr>
              <p:cNvPr id="8201" name="Rectangle 9"/>
              <p:cNvSpPr>
                <a:spLocks noChangeArrowheads="1"/>
              </p:cNvSpPr>
              <p:nvPr/>
            </p:nvSpPr>
            <p:spPr bwMode="auto">
              <a:xfrm>
                <a:off x="2495550" y="3155278"/>
                <a:ext cx="2098675" cy="1080172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  <a:shade val="30000"/>
                      <a:satMod val="115000"/>
                    </a:schemeClr>
                  </a:gs>
                  <a:gs pos="50000">
                    <a:schemeClr val="bg2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2">
                      <a:lumMod val="75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50%&gt;VEF</a:t>
                </a:r>
                <a:r>
                  <a:rPr lang="es-MX" b="1" baseline="-25000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1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&lt;</a:t>
                </a:r>
                <a:r>
                  <a:rPr lang="es-MX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charset="0"/>
                  </a:rPr>
                  <a:t> 80%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  <a:defRPr/>
                </a:pPr>
                <a:endPara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endParaRPr>
              </a:p>
            </p:txBody>
          </p:sp>
          <p:sp>
            <p:nvSpPr>
              <p:cNvPr id="32" name="Text Box 26"/>
              <p:cNvSpPr txBox="1">
                <a:spLocks noChangeArrowheads="1"/>
              </p:cNvSpPr>
              <p:nvPr/>
            </p:nvSpPr>
            <p:spPr bwMode="auto">
              <a:xfrm>
                <a:off x="2730577" y="2564027"/>
                <a:ext cx="1638590" cy="617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MX" sz="2400" b="1" dirty="0">
                    <a:solidFill>
                      <a:srgbClr val="DEDEDE">
                        <a:lumMod val="20000"/>
                        <a:lumOff val="8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</a:rPr>
                  <a:t>Moderada</a:t>
                </a:r>
                <a:endParaRPr lang="es-ES" sz="2400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100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EPOC: Calificación de Obstrucción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46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99772"/>
              </p:ext>
            </p:extLst>
          </p:nvPr>
        </p:nvGraphicFramePr>
        <p:xfrm>
          <a:off x="910498" y="2483832"/>
          <a:ext cx="7488833" cy="339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64087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Grado</a:t>
                      </a:r>
                      <a:endParaRPr lang="es-CO" sz="2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Síntomas</a:t>
                      </a:r>
                      <a:endParaRPr lang="es-CO" sz="2400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disnea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excepto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durante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ejercicio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intenso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Disnea</a:t>
                      </a:r>
                      <a:r>
                        <a:rPr lang="en-US" dirty="0" smtClean="0"/>
                        <a:t> al </a:t>
                      </a:r>
                      <a:r>
                        <a:rPr lang="en-US" dirty="0" err="1" smtClean="0"/>
                        <a:t>caminar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prisa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o </a:t>
                      </a:r>
                      <a:r>
                        <a:rPr lang="en-US" baseline="0" dirty="0" err="1" smtClean="0"/>
                        <a:t>subir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pendientes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leves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caminar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más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despacio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que</a:t>
                      </a:r>
                      <a:r>
                        <a:rPr lang="en-US" dirty="0" smtClean="0"/>
                        <a:t> las personas de </a:t>
                      </a:r>
                      <a:r>
                        <a:rPr lang="en-US" dirty="0" err="1" smtClean="0"/>
                        <a:t>su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edad</a:t>
                      </a:r>
                      <a:r>
                        <a:rPr lang="en-US" dirty="0" smtClean="0"/>
                        <a:t> o </a:t>
                      </a:r>
                      <a:r>
                        <a:rPr lang="es-ES" sz="1800" u="none" strike="noStrike" kern="1200" baseline="0" dirty="0" smtClean="0"/>
                        <a:t>tiene que parar a respirar al caminar a su paso en terreno plano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Debe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parar</a:t>
                      </a:r>
                      <a:r>
                        <a:rPr lang="en-US" dirty="0" smtClean="0"/>
                        <a:t> al </a:t>
                      </a:r>
                      <a:r>
                        <a:rPr lang="en-US" dirty="0" err="1" smtClean="0"/>
                        <a:t>caminar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alrededor</a:t>
                      </a:r>
                      <a:r>
                        <a:rPr lang="en-US" dirty="0" smtClean="0"/>
                        <a:t> de 100 metros o </a:t>
                      </a:r>
                      <a:r>
                        <a:rPr lang="en-US" dirty="0" err="1" smtClean="0"/>
                        <a:t>después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pocos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minutos</a:t>
                      </a:r>
                      <a:r>
                        <a:rPr lang="en-US" baseline="0" dirty="0" smtClean="0"/>
                        <a:t> en </a:t>
                      </a:r>
                      <a:r>
                        <a:rPr lang="en-US" baseline="0" dirty="0" err="1" smtClean="0"/>
                        <a:t>terreno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plano</a:t>
                      </a:r>
                      <a:r>
                        <a:rPr lang="en-US" baseline="0" dirty="0" smtClean="0"/>
                        <a:t>.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Disnea</a:t>
                      </a:r>
                      <a:r>
                        <a:rPr lang="en-US" baseline="0" dirty="0" smtClean="0"/>
                        <a:t> le </a:t>
                      </a:r>
                      <a:r>
                        <a:rPr lang="en-US" baseline="0" dirty="0" err="1" smtClean="0"/>
                        <a:t>impide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salir</a:t>
                      </a:r>
                      <a:r>
                        <a:rPr lang="en-US" baseline="0" dirty="0" smtClean="0"/>
                        <a:t> de casa. </a:t>
                      </a:r>
                      <a:r>
                        <a:rPr lang="en-US" baseline="0" dirty="0" err="1" smtClean="0"/>
                        <a:t>Disnea</a:t>
                      </a:r>
                      <a:r>
                        <a:rPr lang="en-US" baseline="0" dirty="0" smtClean="0"/>
                        <a:t> al </a:t>
                      </a:r>
                      <a:r>
                        <a:rPr lang="en-US" baseline="0" dirty="0" err="1" smtClean="0"/>
                        <a:t>vestirse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desvestirse</a:t>
                      </a:r>
                      <a:r>
                        <a:rPr lang="en-US" baseline="0" dirty="0" smtClean="0"/>
                        <a:t>.</a:t>
                      </a:r>
                      <a:endParaRPr lang="es-CO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27584" y="1959223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Cuestionario Modificado del Medical </a:t>
            </a:r>
            <a:r>
              <a:rPr lang="es-CO" sz="24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es-CO" sz="2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Council</a:t>
            </a:r>
            <a:endParaRPr lang="es-CO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0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100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EPOC: Calificación de Disnea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33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00" y="0"/>
            <a:ext cx="4841421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446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-3051720"/>
            <a:ext cx="7056784" cy="999612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557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084154"/>
              </p:ext>
            </p:extLst>
          </p:nvPr>
        </p:nvGraphicFramePr>
        <p:xfrm>
          <a:off x="865225" y="1916832"/>
          <a:ext cx="7560842" cy="4212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749"/>
                <a:gridCol w="1933031"/>
                <a:gridCol w="1933031"/>
                <a:gridCol w="1933031"/>
              </a:tblGrid>
              <a:tr h="702077">
                <a:tc gridSpan="4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«Riesgo» en EPOC: Datos de los brazos placebo de estudios TORCH, </a:t>
                      </a:r>
                      <a:r>
                        <a:rPr lang="es-CO" dirty="0" err="1" smtClean="0"/>
                        <a:t>Uplift</a:t>
                      </a:r>
                      <a:r>
                        <a:rPr lang="es-CO" dirty="0" smtClean="0"/>
                        <a:t>  y Eclipse</a:t>
                      </a:r>
                      <a:endParaRPr lang="es-CO" dirty="0"/>
                    </a:p>
                  </a:txBody>
                  <a:tcPr anchor="ctr">
                    <a:solidFill>
                      <a:srgbClr val="4A80C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CO" sz="1600" dirty="0"/>
                    </a:p>
                  </a:txBody>
                  <a:tcPr anchor="ctr"/>
                </a:tc>
              </a:tr>
              <a:tr h="702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GOLD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8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Exacerbaciones</a:t>
                      </a:r>
                      <a:r>
                        <a:rPr lang="es-CO" sz="1600" baseline="0" dirty="0" smtClean="0"/>
                        <a:t> (por año)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8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Hospitalizaciones (por año)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80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Mortalidad </a:t>
                      </a:r>
                    </a:p>
                    <a:p>
                      <a:pPr algn="ctr"/>
                      <a:r>
                        <a:rPr lang="es-CO" sz="1600" dirty="0" smtClean="0"/>
                        <a:t>a 3 años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4A80CD"/>
                    </a:solidFill>
                  </a:tcPr>
                </a:tc>
              </a:tr>
              <a:tr h="702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GOLD</a:t>
                      </a:r>
                      <a:r>
                        <a:rPr lang="es-CO" baseline="0" dirty="0" smtClean="0"/>
                        <a:t> 1    Leve </a:t>
                      </a:r>
                      <a:endParaRPr lang="es-CO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?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?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?</a:t>
                      </a:r>
                      <a:endParaRPr lang="es-CO" dirty="0"/>
                    </a:p>
                  </a:txBody>
                  <a:tcPr anchor="ctr"/>
                </a:tc>
              </a:tr>
              <a:tr h="702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GOLD 2 Moderado</a:t>
                      </a:r>
                      <a:endParaRPr lang="es-CO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0,7 – 0,9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 smtClean="0"/>
                        <a:t>  0,11 – 0,20 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11%</a:t>
                      </a:r>
                      <a:endParaRPr lang="es-CO" dirty="0"/>
                    </a:p>
                  </a:txBody>
                  <a:tcPr anchor="ctr"/>
                </a:tc>
              </a:tr>
              <a:tr h="702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GOLD 3 Severo</a:t>
                      </a:r>
                      <a:endParaRPr lang="es-CO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1,1 – 1,3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 smtClean="0"/>
                        <a:t>  0,25 – 0,30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15%</a:t>
                      </a:r>
                      <a:endParaRPr lang="es-CO" dirty="0"/>
                    </a:p>
                  </a:txBody>
                  <a:tcPr anchor="ctr"/>
                </a:tc>
              </a:tr>
              <a:tr h="702077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GOLD 4  </a:t>
                      </a:r>
                    </a:p>
                    <a:p>
                      <a:pPr algn="ctr"/>
                      <a:r>
                        <a:rPr lang="es-CO" dirty="0" smtClean="0"/>
                        <a:t>Muy</a:t>
                      </a:r>
                      <a:r>
                        <a:rPr lang="es-CO" baseline="0" dirty="0" smtClean="0"/>
                        <a:t> Severo</a:t>
                      </a:r>
                      <a:endParaRPr lang="es-CO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1,2 – 2,0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dirty="0" smtClean="0"/>
                        <a:t>  0,40 – 0,54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24%</a:t>
                      </a:r>
                      <a:endParaRPr lang="es-CO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23 Flecha abajo"/>
          <p:cNvSpPr/>
          <p:nvPr/>
        </p:nvSpPr>
        <p:spPr>
          <a:xfrm>
            <a:off x="3995936" y="3573016"/>
            <a:ext cx="576064" cy="2376264"/>
          </a:xfrm>
          <a:prstGeom prst="downArrow">
            <a:avLst/>
          </a:prstGeom>
          <a:solidFill>
            <a:srgbClr val="D2610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24 Flecha abajo"/>
          <p:cNvSpPr/>
          <p:nvPr/>
        </p:nvSpPr>
        <p:spPr>
          <a:xfrm>
            <a:off x="5868144" y="3573016"/>
            <a:ext cx="576064" cy="2376264"/>
          </a:xfrm>
          <a:prstGeom prst="downArrow">
            <a:avLst/>
          </a:prstGeom>
          <a:solidFill>
            <a:srgbClr val="D2610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25 Flecha abajo"/>
          <p:cNvSpPr/>
          <p:nvPr/>
        </p:nvSpPr>
        <p:spPr>
          <a:xfrm>
            <a:off x="7812360" y="3573016"/>
            <a:ext cx="576064" cy="2376264"/>
          </a:xfrm>
          <a:prstGeom prst="downArrow">
            <a:avLst/>
          </a:prstGeom>
          <a:solidFill>
            <a:srgbClr val="D2610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Título 10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1008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EPOC: Calificación de Riesgo de Exacerbaciones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11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8256" y="1844824"/>
            <a:ext cx="9144000" cy="1872208"/>
            <a:chOff x="0" y="1844824"/>
            <a:chExt cx="9144000" cy="1872208"/>
          </a:xfrm>
        </p:grpSpPr>
        <p:sp>
          <p:nvSpPr>
            <p:cNvPr id="6" name="Rectángulo 5"/>
            <p:cNvSpPr/>
            <p:nvPr/>
          </p:nvSpPr>
          <p:spPr>
            <a:xfrm>
              <a:off x="0" y="1916832"/>
              <a:ext cx="9144000" cy="18002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236296" y="1844824"/>
              <a:ext cx="18439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Respiratorio</a:t>
              </a:r>
              <a:endParaRPr lang="es-E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9" name="Agrupar 8"/>
          <p:cNvGrpSpPr/>
          <p:nvPr/>
        </p:nvGrpSpPr>
        <p:grpSpPr>
          <a:xfrm>
            <a:off x="18256" y="4293096"/>
            <a:ext cx="9144000" cy="1800200"/>
            <a:chOff x="-36512" y="4293096"/>
            <a:chExt cx="9144000" cy="1800200"/>
          </a:xfrm>
        </p:grpSpPr>
        <p:sp>
          <p:nvSpPr>
            <p:cNvPr id="46" name="Rectángulo 45"/>
            <p:cNvSpPr/>
            <p:nvPr/>
          </p:nvSpPr>
          <p:spPr>
            <a:xfrm>
              <a:off x="-36512" y="4293096"/>
              <a:ext cx="9144000" cy="18002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CuadroTexto 69"/>
            <p:cNvSpPr txBox="1"/>
            <p:nvPr/>
          </p:nvSpPr>
          <p:spPr>
            <a:xfrm>
              <a:off x="7561505" y="5631631"/>
              <a:ext cx="1518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ES" sz="2400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Sistémico</a:t>
              </a:r>
              <a:endParaRPr lang="es-ES" sz="2400" dirty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9" name="AutoShape 2"/>
          <p:cNvSpPr>
            <a:spLocks noChangeArrowheads="1"/>
          </p:cNvSpPr>
          <p:nvPr/>
        </p:nvSpPr>
        <p:spPr bwMode="auto">
          <a:xfrm>
            <a:off x="467375" y="3717032"/>
            <a:ext cx="1119614" cy="395287"/>
          </a:xfrm>
          <a:prstGeom prst="homePlate">
            <a:avLst>
              <a:gd name="adj" fmla="val 0"/>
            </a:avLst>
          </a:prstGeom>
          <a:solidFill>
            <a:srgbClr val="953735"/>
          </a:solidFill>
          <a:ln w="9525">
            <a:miter lim="800000"/>
            <a:headEnd/>
            <a:tailEnd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flatTx/>
          </a:bodyPr>
          <a:lstStyle/>
          <a:p>
            <a:pPr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Insulto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1586989" y="2286830"/>
            <a:ext cx="1227327" cy="1627846"/>
            <a:chOff x="1586989" y="2286830"/>
            <a:chExt cx="1227327" cy="1627846"/>
          </a:xfrm>
        </p:grpSpPr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1618866" y="2286830"/>
              <a:ext cx="1195450" cy="9052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Inflamación </a:t>
              </a:r>
            </a:p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pulmonar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cxnSp>
          <p:nvCxnSpPr>
            <p:cNvPr id="42" name="AutoShape 5"/>
            <p:cNvCxnSpPr>
              <a:cxnSpLocks noChangeShapeType="1"/>
              <a:stCxn id="39" idx="3"/>
              <a:endCxn id="41" idx="2"/>
            </p:cNvCxnSpPr>
            <p:nvPr/>
          </p:nvCxnSpPr>
          <p:spPr bwMode="auto">
            <a:xfrm flipV="1">
              <a:off x="1586989" y="3192095"/>
              <a:ext cx="629602" cy="722581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12" name="Agrupar 11"/>
          <p:cNvGrpSpPr/>
          <p:nvPr/>
        </p:nvGrpSpPr>
        <p:grpSpPr>
          <a:xfrm>
            <a:off x="2814316" y="1947300"/>
            <a:ext cx="2157412" cy="1584325"/>
            <a:chOff x="2814316" y="1947300"/>
            <a:chExt cx="2157412" cy="1584325"/>
          </a:xfrm>
        </p:grpSpPr>
        <p:cxnSp>
          <p:nvCxnSpPr>
            <p:cNvPr id="50" name="AutoShape 29"/>
            <p:cNvCxnSpPr>
              <a:cxnSpLocks noChangeShapeType="1"/>
            </p:cNvCxnSpPr>
            <p:nvPr/>
          </p:nvCxnSpPr>
          <p:spPr bwMode="auto">
            <a:xfrm>
              <a:off x="2814316" y="2739462"/>
              <a:ext cx="478143" cy="0"/>
            </a:xfrm>
            <a:prstGeom prst="straightConnector1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3292459" y="1947300"/>
              <a:ext cx="1679269" cy="158432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2815903" y="4347230"/>
            <a:ext cx="2141538" cy="1584325"/>
            <a:chOff x="2815903" y="4347230"/>
            <a:chExt cx="2141538" cy="1584325"/>
          </a:xfrm>
        </p:grpSpPr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3254240" y="4347230"/>
              <a:ext cx="1703201" cy="15843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  <p:cxnSp>
          <p:nvCxnSpPr>
            <p:cNvPr id="53" name="AutoShape 32"/>
            <p:cNvCxnSpPr>
              <a:cxnSpLocks noChangeShapeType="1"/>
            </p:cNvCxnSpPr>
            <p:nvPr/>
          </p:nvCxnSpPr>
          <p:spPr bwMode="auto">
            <a:xfrm flipV="1">
              <a:off x="2815903" y="5139297"/>
              <a:ext cx="438337" cy="191"/>
            </a:xfrm>
            <a:prstGeom prst="straightConnector1">
              <a:avLst/>
            </a:prstGeom>
            <a:noFill/>
            <a:ln w="28575">
              <a:solidFill>
                <a:schemeClr val="bg2">
                  <a:lumMod val="50000"/>
                  <a:lumOff val="50000"/>
                </a:schemeClr>
              </a:solidFill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3" name="2 Grupo"/>
          <p:cNvGrpSpPr/>
          <p:nvPr/>
        </p:nvGrpSpPr>
        <p:grpSpPr>
          <a:xfrm>
            <a:off x="323528" y="4077076"/>
            <a:ext cx="1578355" cy="576060"/>
            <a:chOff x="323528" y="4077076"/>
            <a:chExt cx="1578355" cy="576060"/>
          </a:xfrm>
        </p:grpSpPr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323528" y="4352748"/>
              <a:ext cx="1368425" cy="300388"/>
            </a:xfrm>
            <a:prstGeom prst="rect">
              <a:avLst/>
            </a:prstGeom>
            <a:solidFill>
              <a:srgbClr val="953735"/>
            </a:soli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s-MX" sz="12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Exacerbaciones</a:t>
              </a:r>
              <a:endParaRPr lang="es-E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69" name="AutoShape 19"/>
            <p:cNvCxnSpPr>
              <a:cxnSpLocks noChangeShapeType="1"/>
              <a:stCxn id="68" idx="3"/>
            </p:cNvCxnSpPr>
            <p:nvPr/>
          </p:nvCxnSpPr>
          <p:spPr bwMode="auto">
            <a:xfrm flipV="1">
              <a:off x="1691953" y="4077076"/>
              <a:ext cx="209930" cy="425866"/>
            </a:xfrm>
            <a:prstGeom prst="curvedConnector2">
              <a:avLst/>
            </a:prstGeom>
            <a:ln>
              <a:solidFill>
                <a:schemeClr val="tx2"/>
              </a:solidFill>
              <a:prstDash val="sysDash"/>
              <a:headEnd type="none" w="med" len="med"/>
              <a:tailEnd type="arrow" w="med" len="med"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Agrupar 10"/>
          <p:cNvGrpSpPr/>
          <p:nvPr/>
        </p:nvGrpSpPr>
        <p:grpSpPr>
          <a:xfrm>
            <a:off x="1586989" y="3914676"/>
            <a:ext cx="1228914" cy="1676963"/>
            <a:chOff x="1586989" y="3914676"/>
            <a:chExt cx="1228914" cy="1676963"/>
          </a:xfrm>
        </p:grpSpPr>
        <p:cxnSp>
          <p:nvCxnSpPr>
            <p:cNvPr id="45" name="AutoShape 15"/>
            <p:cNvCxnSpPr>
              <a:cxnSpLocks noChangeShapeType="1"/>
              <a:stCxn id="39" idx="3"/>
              <a:endCxn id="44" idx="0"/>
            </p:cNvCxnSpPr>
            <p:nvPr/>
          </p:nvCxnSpPr>
          <p:spPr bwMode="auto">
            <a:xfrm>
              <a:off x="1586989" y="3914676"/>
              <a:ext cx="631189" cy="772470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1620453" y="4687146"/>
              <a:ext cx="1195450" cy="90449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Inflamación </a:t>
              </a:r>
            </a:p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sistémica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5081877" y="5733256"/>
            <a:ext cx="1578355" cy="539655"/>
            <a:chOff x="4920523" y="6129705"/>
            <a:chExt cx="1578355" cy="539655"/>
          </a:xfrm>
        </p:grpSpPr>
        <p:sp>
          <p:nvSpPr>
            <p:cNvPr id="93" name="Rectangle 18"/>
            <p:cNvSpPr>
              <a:spLocks noChangeArrowheads="1"/>
            </p:cNvSpPr>
            <p:nvPr/>
          </p:nvSpPr>
          <p:spPr bwMode="auto">
            <a:xfrm>
              <a:off x="4920523" y="6368972"/>
              <a:ext cx="1368425" cy="3003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>
              <a:flatTx/>
            </a:bodyPr>
            <a:lstStyle/>
            <a:p>
              <a:pPr algn="ctr"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s-MX" sz="1200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Comorbilidades</a:t>
              </a:r>
              <a:endParaRPr lang="es-ES" sz="1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cxnSp>
          <p:nvCxnSpPr>
            <p:cNvPr id="94" name="AutoShape 19"/>
            <p:cNvCxnSpPr>
              <a:cxnSpLocks noChangeShapeType="1"/>
              <a:stCxn id="93" idx="3"/>
            </p:cNvCxnSpPr>
            <p:nvPr/>
          </p:nvCxnSpPr>
          <p:spPr bwMode="auto">
            <a:xfrm flipV="1">
              <a:off x="6288948" y="6129705"/>
              <a:ext cx="209930" cy="389461"/>
            </a:xfrm>
            <a:prstGeom prst="curvedConnector2">
              <a:avLst/>
            </a:prstGeom>
            <a:ln>
              <a:solidFill>
                <a:schemeClr val="bg2">
                  <a:lumMod val="50000"/>
                  <a:lumOff val="50000"/>
                </a:schemeClr>
              </a:solidFill>
              <a:prstDash val="sysDash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Agrupar 13"/>
          <p:cNvGrpSpPr/>
          <p:nvPr/>
        </p:nvGrpSpPr>
        <p:grpSpPr>
          <a:xfrm>
            <a:off x="5076056" y="2286830"/>
            <a:ext cx="1836204" cy="905265"/>
            <a:chOff x="5076056" y="2286830"/>
            <a:chExt cx="1836204" cy="905265"/>
          </a:xfrm>
        </p:grpSpPr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5076056" y="2286830"/>
              <a:ext cx="576064" cy="905265"/>
            </a:xfrm>
            <a:prstGeom prst="rightArrow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>
              <a:off x="5707633" y="2287025"/>
              <a:ext cx="1204627" cy="90487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6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</a:rPr>
                <a:t>Disnea</a:t>
              </a:r>
              <a:endParaRPr lang="es-ES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6309946" y="3191900"/>
            <a:ext cx="1485694" cy="1495056"/>
            <a:chOff x="6309946" y="3191900"/>
            <a:chExt cx="1485694" cy="1495056"/>
          </a:xfrm>
        </p:grpSpPr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6863204" y="3536207"/>
              <a:ext cx="932436" cy="90487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 Calidad de vida</a:t>
              </a:r>
            </a:p>
          </p:txBody>
        </p:sp>
        <p:cxnSp>
          <p:nvCxnSpPr>
            <p:cNvPr id="48" name="AutoShape 11"/>
            <p:cNvCxnSpPr>
              <a:cxnSpLocks noChangeShapeType="1"/>
              <a:stCxn id="43" idx="2"/>
              <a:endCxn id="47" idx="1"/>
            </p:cNvCxnSpPr>
            <p:nvPr/>
          </p:nvCxnSpPr>
          <p:spPr bwMode="auto">
            <a:xfrm rot="16200000" flipH="1">
              <a:off x="6188203" y="3313643"/>
              <a:ext cx="796744" cy="553257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51" name="AutoShape 12"/>
            <p:cNvCxnSpPr>
              <a:cxnSpLocks noChangeShapeType="1"/>
              <a:stCxn id="54" idx="0"/>
              <a:endCxn id="47" idx="1"/>
            </p:cNvCxnSpPr>
            <p:nvPr/>
          </p:nvCxnSpPr>
          <p:spPr bwMode="auto">
            <a:xfrm rot="5400000" flipH="1" flipV="1">
              <a:off x="6237420" y="4061172"/>
              <a:ext cx="698311" cy="553257"/>
            </a:xfrm>
            <a:prstGeom prst="curvedConnector2">
              <a:avLst/>
            </a:prstGeom>
            <a:noFill/>
            <a:ln w="28575">
              <a:solidFill>
                <a:schemeClr val="tx2"/>
              </a:solidFill>
              <a:round/>
              <a:headEnd type="none" w="med" len="med"/>
              <a:tailEnd type="arrow" w="med" len="med"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grpSp>
        <p:nvGrpSpPr>
          <p:cNvPr id="15" name="Agrupar 14"/>
          <p:cNvGrpSpPr/>
          <p:nvPr/>
        </p:nvGrpSpPr>
        <p:grpSpPr>
          <a:xfrm>
            <a:off x="5076056" y="4686760"/>
            <a:ext cx="1836429" cy="905265"/>
            <a:chOff x="5076056" y="4686760"/>
            <a:chExt cx="1836429" cy="905265"/>
          </a:xfrm>
        </p:grpSpPr>
        <p:sp>
          <p:nvSpPr>
            <p:cNvPr id="67" name="Rectangle 28"/>
            <p:cNvSpPr>
              <a:spLocks noChangeArrowheads="1"/>
            </p:cNvSpPr>
            <p:nvPr/>
          </p:nvSpPr>
          <p:spPr bwMode="auto">
            <a:xfrm>
              <a:off x="5076056" y="4686760"/>
              <a:ext cx="576064" cy="905265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</p:spPr>
          <p:txBody>
            <a:bodyPr anchor="ctr"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+mn-cs"/>
                <a:sym typeface="Wingdings 3" pitchFamily="18" charset="2"/>
              </a:endParaRPr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auto">
            <a:xfrm>
              <a:off x="5707408" y="4686955"/>
              <a:ext cx="1205077" cy="90487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 Capacidad ejercicio</a:t>
              </a:r>
            </a:p>
          </p:txBody>
        </p:sp>
      </p:grpSp>
      <p:sp>
        <p:nvSpPr>
          <p:cNvPr id="61" name="Line 26"/>
          <p:cNvSpPr>
            <a:spLocks noChangeShapeType="1"/>
          </p:cNvSpPr>
          <p:nvPr/>
        </p:nvSpPr>
        <p:spPr bwMode="auto">
          <a:xfrm flipH="1">
            <a:off x="5940152" y="3212977"/>
            <a:ext cx="1" cy="1440159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 type="none" w="med" len="med"/>
            <a:tailEnd type="arrow" w="med" len="med"/>
          </a:ln>
          <a:effectLst>
            <a:outerShdw blurRad="381000" dist="381000" dir="2700000" algn="tl" rotWithShape="0">
              <a:prstClr val="black">
                <a:alpha val="5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17" name="Agrupar 16"/>
          <p:cNvGrpSpPr/>
          <p:nvPr/>
        </p:nvGrpSpPr>
        <p:grpSpPr>
          <a:xfrm>
            <a:off x="7812360" y="3747343"/>
            <a:ext cx="1221186" cy="482600"/>
            <a:chOff x="7812360" y="3747343"/>
            <a:chExt cx="1221186" cy="482600"/>
          </a:xfrm>
        </p:grpSpPr>
        <p:sp>
          <p:nvSpPr>
            <p:cNvPr id="75" name="Rectangle 10"/>
            <p:cNvSpPr>
              <a:spLocks noChangeArrowheads="1"/>
            </p:cNvSpPr>
            <p:nvPr/>
          </p:nvSpPr>
          <p:spPr bwMode="auto">
            <a:xfrm>
              <a:off x="8100392" y="3747343"/>
              <a:ext cx="933154" cy="4826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miter lim="800000"/>
              <a:headEnd/>
              <a:tailEnd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flatTx/>
            </a:bodyPr>
            <a:lstStyle/>
            <a:p>
              <a:pPr algn="ctr" fontAlgn="auto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  <a:cs typeface="+mn-cs"/>
                  <a:sym typeface="Wingdings 3" pitchFamily="18" charset="2"/>
                </a:rPr>
                <a:t>Muerte</a:t>
              </a:r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 flipV="1">
              <a:off x="7812360" y="4005064"/>
              <a:ext cx="288032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ysDot"/>
              <a:round/>
              <a:headEnd type="none" w="med" len="med"/>
              <a:tailEnd type="arrow" w="med" len="med"/>
            </a:ln>
            <a:effectLst>
              <a:outerShdw blurRad="381000" dist="381000" dir="2700000" algn="tl" rotWithShape="0">
                <a:prstClr val="black"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>
                <a:solidFill>
                  <a:prstClr val="black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240000" y="2023200"/>
            <a:ext cx="1728192" cy="1465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Fibrosis p/bronquial</a:t>
            </a:r>
            <a:endParaRPr lang="es-MX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lvl="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Destrucción </a:t>
            </a:r>
            <a:r>
              <a:rPr lang="es-MX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alveolar</a:t>
            </a:r>
          </a:p>
          <a:p>
            <a:pPr lvl="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Hiperplasia </a:t>
            </a:r>
            <a:r>
              <a:rPr lang="es-MX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glandular</a:t>
            </a:r>
          </a:p>
          <a:p>
            <a:pPr lvl="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s-MX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</a:t>
            </a:r>
          </a:p>
          <a:p>
            <a:pPr lvl="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20000"/>
                  <a:lumOff val="80000"/>
                </a:schemeClr>
              </a:buClr>
              <a:buFont typeface="Arial" pitchFamily="34" charset="0"/>
              <a:buChar char="•"/>
              <a:defRPr/>
            </a:pPr>
            <a:r>
              <a:rPr lang="es-MX" sz="15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 </a:t>
            </a:r>
            <a:r>
              <a:rPr lang="es-MX" sz="15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 </a:t>
            </a:r>
            <a:r>
              <a:rPr lang="es-MX" sz="15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Flujo espiratorio</a:t>
            </a:r>
          </a:p>
          <a:p>
            <a:pPr lvl="0" algn="ctr" fontAlgn="auto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20000"/>
                  <a:lumOff val="80000"/>
                </a:schemeClr>
              </a:buClr>
              <a:buFont typeface="Arial" pitchFamily="34" charset="0"/>
              <a:buChar char="•"/>
              <a:defRPr/>
            </a:pPr>
            <a:r>
              <a:rPr lang="es-MX" sz="15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 Atrapamiento  </a:t>
            </a:r>
            <a:r>
              <a:rPr lang="es-MX" sz="15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Aire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275856" y="4509120"/>
            <a:ext cx="172819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Pérdida </a:t>
            </a:r>
            <a:r>
              <a:rPr lang="es-MX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 peso</a:t>
            </a: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Atrofia</a:t>
            </a:r>
            <a:r>
              <a:rPr lang="es-MX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/Disf. muscular</a:t>
            </a: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 Enfermedad </a:t>
            </a:r>
            <a:r>
              <a:rPr lang="es-MX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CV</a:t>
            </a: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 Osteoporosis</a:t>
            </a:r>
            <a:endParaRPr lang="es-MX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Wingdings 3" pitchFamily="18" charset="2"/>
            </a:endParaRP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  </a:t>
            </a:r>
            <a:r>
              <a:rPr lang="es-MX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Medula ósea</a:t>
            </a:r>
          </a:p>
          <a:p>
            <a:pPr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sym typeface="Wingdings 3" pitchFamily="18" charset="2"/>
              </a:rPr>
              <a:t> Depresión</a:t>
            </a:r>
            <a:endParaRPr lang="es-MX" sz="14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sym typeface="Wingdings 3" pitchFamily="18" charset="2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10 Rectángulo"/>
          <p:cNvSpPr/>
          <p:nvPr/>
        </p:nvSpPr>
        <p:spPr>
          <a:xfrm>
            <a:off x="6084168" y="3284984"/>
            <a:ext cx="2712293" cy="864096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Síntomas</a:t>
            </a:r>
            <a:endParaRPr lang="es-C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6 Rectángulo"/>
          <p:cNvSpPr/>
          <p:nvPr/>
        </p:nvSpPr>
        <p:spPr>
          <a:xfrm>
            <a:off x="6084168" y="4653136"/>
            <a:ext cx="2712293" cy="864096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Comorbilidades</a:t>
            </a:r>
            <a:endParaRPr lang="es-C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8 Rectángulo"/>
          <p:cNvSpPr/>
          <p:nvPr/>
        </p:nvSpPr>
        <p:spPr>
          <a:xfrm>
            <a:off x="3059832" y="4653136"/>
            <a:ext cx="2712293" cy="864096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Riesgo de Exacerbación</a:t>
            </a:r>
            <a:endParaRPr lang="es-CO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Agrupar 23"/>
          <p:cNvGrpSpPr/>
          <p:nvPr/>
        </p:nvGrpSpPr>
        <p:grpSpPr>
          <a:xfrm>
            <a:off x="3491880" y="2060848"/>
            <a:ext cx="2580094" cy="1152128"/>
            <a:chOff x="3491880" y="2060848"/>
            <a:chExt cx="2580094" cy="1152128"/>
          </a:xfrm>
          <a:effectLst>
            <a:outerShdw blurRad="381000" dist="381000" dir="2700000" algn="tl" rotWithShape="0">
              <a:srgbClr val="000000">
                <a:alpha val="50000"/>
              </a:srgbClr>
            </a:outerShdw>
          </a:effectLst>
        </p:grpSpPr>
        <p:grpSp>
          <p:nvGrpSpPr>
            <p:cNvPr id="22" name="Agrupar 21"/>
            <p:cNvGrpSpPr/>
            <p:nvPr/>
          </p:nvGrpSpPr>
          <p:grpSpPr>
            <a:xfrm>
              <a:off x="3851920" y="2060848"/>
              <a:ext cx="2220054" cy="936104"/>
              <a:chOff x="3851920" y="2060848"/>
              <a:chExt cx="2220054" cy="936104"/>
            </a:xfrm>
          </p:grpSpPr>
          <p:sp>
            <p:nvSpPr>
              <p:cNvPr id="18" name="CuadroTexto 17"/>
              <p:cNvSpPr txBox="1"/>
              <p:nvPr/>
            </p:nvSpPr>
            <p:spPr>
              <a:xfrm>
                <a:off x="3851920" y="2060848"/>
                <a:ext cx="2220054" cy="451406"/>
              </a:xfrm>
              <a:prstGeom prst="rect">
                <a:avLst/>
              </a:prstGeom>
              <a:solidFill>
                <a:schemeClr val="bg1">
                  <a:lumMod val="95000"/>
                  <a:lumOff val="5000"/>
                  <a:alpha val="60000"/>
                </a:schemeClr>
              </a:solidFill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s-ES" sz="2800" dirty="0" err="1" smtClean="0">
                    <a:effectLst>
                      <a:outerShdw blurRad="50800" dist="381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Espirometría</a:t>
                </a:r>
                <a:endParaRPr lang="es-ES" sz="280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endParaRPr>
              </a:p>
            </p:txBody>
          </p:sp>
          <p:cxnSp>
            <p:nvCxnSpPr>
              <p:cNvPr id="20" name="Conector recto 19"/>
              <p:cNvCxnSpPr/>
              <p:nvPr/>
            </p:nvCxnSpPr>
            <p:spPr>
              <a:xfrm flipH="1">
                <a:off x="4427984" y="2492896"/>
                <a:ext cx="504056" cy="504056"/>
              </a:xfrm>
              <a:prstGeom prst="line">
                <a:avLst/>
              </a:prstGeom>
              <a:ln>
                <a:solidFill>
                  <a:schemeClr val="bg1">
                    <a:lumMod val="95000"/>
                    <a:lumOff val="5000"/>
                  </a:schemeClr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ángulo 22"/>
            <p:cNvSpPr/>
            <p:nvPr/>
          </p:nvSpPr>
          <p:spPr>
            <a:xfrm>
              <a:off x="3491880" y="2996952"/>
              <a:ext cx="1368152" cy="216024"/>
            </a:xfrm>
            <a:prstGeom prst="rect">
              <a:avLst/>
            </a:prstGeom>
            <a:noFill/>
            <a:ln w="19050" cmpd="sng">
              <a:solidFill>
                <a:srgbClr val="0D0D0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5" name="Título 10"/>
          <p:cNvSpPr>
            <a:spLocks noGrp="1"/>
          </p:cNvSpPr>
          <p:nvPr>
            <p:ph type="title"/>
          </p:nvPr>
        </p:nvSpPr>
        <p:spPr>
          <a:xfrm>
            <a:off x="914400" y="692696"/>
            <a:ext cx="7315200" cy="1010081"/>
          </a:xfrm>
        </p:spPr>
        <p:txBody>
          <a:bodyPr>
            <a:noAutofit/>
          </a:bodyPr>
          <a:lstStyle/>
          <a:p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/>
              <a:t/>
            </a:r>
            <a:br>
              <a:rPr lang="es-ES" sz="4400" dirty="0"/>
            </a:br>
            <a:r>
              <a:rPr lang="es-ES" sz="4400" dirty="0" smtClean="0"/>
              <a:t>EPOC: Calificación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142588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7" grpId="0" animBg="1"/>
      <p:bldP spid="64" grpId="0" animBg="1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573833" y="2176487"/>
            <a:ext cx="2902148" cy="1741289"/>
            <a:chOff x="744" y="145603"/>
            <a:chExt cx="2902148" cy="1741289"/>
          </a:xfrm>
        </p:grpSpPr>
        <p:sp>
          <p:nvSpPr>
            <p:cNvPr id="12" name="11 Rectángulo"/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744" y="145603"/>
              <a:ext cx="2902148" cy="1741289"/>
            </a:xfrm>
            <a:prstGeom prst="rect">
              <a:avLst/>
            </a:prstGeom>
            <a:solidFill>
              <a:srgbClr val="A0A0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VEF</a:t>
              </a:r>
              <a:r>
                <a:rPr lang="es-CO" sz="3000" kern="12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es-CO" sz="3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/CVF VEF</a:t>
              </a:r>
              <a:r>
                <a:rPr lang="es-CO" sz="3000" kern="12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CO" sz="3000" kern="1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4766196" y="2176487"/>
            <a:ext cx="2902148" cy="1741289"/>
            <a:chOff x="3193107" y="145603"/>
            <a:chExt cx="2902148" cy="1741289"/>
          </a:xfrm>
        </p:grpSpPr>
        <p:sp>
          <p:nvSpPr>
            <p:cNvPr id="10" name="9 Rectángulo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3357"/>
                <a:satOff val="-26593"/>
                <a:lumOff val="784"/>
                <a:alphaOff val="0"/>
              </a:schemeClr>
            </a:fillRef>
            <a:effectRef idx="0">
              <a:schemeClr val="accent2">
                <a:hueOff val="-133357"/>
                <a:satOff val="-26593"/>
                <a:lumOff val="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Rectángulo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Síntomas</a:t>
              </a:r>
              <a:endParaRPr lang="es-CO" sz="3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1573833" y="4207991"/>
            <a:ext cx="2902148" cy="1741289"/>
            <a:chOff x="744" y="2177107"/>
            <a:chExt cx="2902148" cy="1741289"/>
          </a:xfrm>
        </p:grpSpPr>
        <p:sp>
          <p:nvSpPr>
            <p:cNvPr id="8" name="7 Rectángulo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66714"/>
                <a:satOff val="-53186"/>
                <a:lumOff val="1567"/>
                <a:alphaOff val="0"/>
              </a:schemeClr>
            </a:fillRef>
            <a:effectRef idx="0">
              <a:schemeClr val="accent2">
                <a:hueOff val="-266714"/>
                <a:satOff val="-53186"/>
                <a:lumOff val="15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8 Rectángulo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4A80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Riesgo de Exacerbación</a:t>
              </a:r>
              <a:endParaRPr lang="es-CO" sz="3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766196" y="4207991"/>
            <a:ext cx="2902148" cy="1741289"/>
            <a:chOff x="3193107" y="2177107"/>
            <a:chExt cx="2902148" cy="1741289"/>
          </a:xfrm>
        </p:grpSpPr>
        <p:sp>
          <p:nvSpPr>
            <p:cNvPr id="6" name="5 Rectángulo"/>
            <p:cNvSpPr/>
            <p:nvPr/>
          </p:nvSpPr>
          <p:spPr>
            <a:xfrm>
              <a:off x="3193107" y="2177107"/>
              <a:ext cx="2902148" cy="1741289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00071"/>
                <a:satOff val="-79779"/>
                <a:lumOff val="2351"/>
                <a:alphaOff val="0"/>
              </a:schemeClr>
            </a:fillRef>
            <a:effectRef idx="0">
              <a:schemeClr val="accent2">
                <a:hueOff val="-400071"/>
                <a:satOff val="-79779"/>
                <a:lumOff val="23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193107" y="2177107"/>
              <a:ext cx="2902148" cy="1741289"/>
            </a:xfrm>
            <a:prstGeom prst="rect">
              <a:avLst/>
            </a:prstGeom>
            <a:solidFill>
              <a:srgbClr val="4A80C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Comorbilidades</a:t>
              </a:r>
              <a:endParaRPr lang="es-CO" sz="3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1 Título"/>
          <p:cNvSpPr txBox="1">
            <a:spLocks/>
          </p:cNvSpPr>
          <p:nvPr/>
        </p:nvSpPr>
        <p:spPr>
          <a:xfrm>
            <a:off x="914400" y="404664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Detección y Calificación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8631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/>
          <p:cNvGrpSpPr/>
          <p:nvPr/>
        </p:nvGrpSpPr>
        <p:grpSpPr>
          <a:xfrm>
            <a:off x="395536" y="1916832"/>
            <a:ext cx="2523518" cy="936107"/>
            <a:chOff x="395536" y="1916832"/>
            <a:chExt cx="2523518" cy="936107"/>
          </a:xfrm>
          <a:solidFill>
            <a:schemeClr val="tx2">
              <a:lumMod val="75000"/>
            </a:schemeClr>
          </a:solidFill>
        </p:grpSpPr>
        <p:sp>
          <p:nvSpPr>
            <p:cNvPr id="3" name="Pentágono 2"/>
            <p:cNvSpPr/>
            <p:nvPr/>
          </p:nvSpPr>
          <p:spPr>
            <a:xfrm>
              <a:off x="608766" y="1916833"/>
              <a:ext cx="2310288" cy="936106"/>
            </a:xfrm>
            <a:prstGeom prst="homePlate">
              <a:avLst/>
            </a:prstGeom>
            <a:solidFill>
              <a:srgbClr val="4A80CD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entágono 4"/>
            <p:cNvSpPr/>
            <p:nvPr/>
          </p:nvSpPr>
          <p:spPr>
            <a:xfrm>
              <a:off x="395536" y="1916832"/>
              <a:ext cx="2122175" cy="9361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Detección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2445337" y="1916832"/>
            <a:ext cx="2310288" cy="936107"/>
            <a:chOff x="2445337" y="1916832"/>
            <a:chExt cx="2310288" cy="93610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" name="Cheurón 4"/>
            <p:cNvSpPr/>
            <p:nvPr/>
          </p:nvSpPr>
          <p:spPr>
            <a:xfrm>
              <a:off x="2445337" y="1916833"/>
              <a:ext cx="2310288" cy="936106"/>
            </a:xfrm>
            <a:prstGeom prst="chevron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urón 6"/>
            <p:cNvSpPr/>
            <p:nvPr/>
          </p:nvSpPr>
          <p:spPr>
            <a:xfrm>
              <a:off x="2714956" y="1916832"/>
              <a:ext cx="1847969" cy="9361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5" tIns="24003" rIns="12002" bIns="24003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Calificación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4275611" y="1916832"/>
            <a:ext cx="2310288" cy="936107"/>
            <a:chOff x="4275611" y="1916832"/>
            <a:chExt cx="2310288" cy="93610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Cheurón 5"/>
            <p:cNvSpPr/>
            <p:nvPr/>
          </p:nvSpPr>
          <p:spPr>
            <a:xfrm>
              <a:off x="4275611" y="1916833"/>
              <a:ext cx="2310288" cy="936106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8"/>
            <p:cNvSpPr/>
            <p:nvPr/>
          </p:nvSpPr>
          <p:spPr>
            <a:xfrm>
              <a:off x="4760170" y="1916832"/>
              <a:ext cx="1414784" cy="9361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32004" rIns="16002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Plan Terapéutico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6078136" y="1916832"/>
            <a:ext cx="2363882" cy="936107"/>
            <a:chOff x="6078136" y="1916832"/>
            <a:chExt cx="2363882" cy="936107"/>
          </a:xfrm>
        </p:grpSpPr>
        <p:sp>
          <p:nvSpPr>
            <p:cNvPr id="7" name="Cheurón 6"/>
            <p:cNvSpPr/>
            <p:nvPr/>
          </p:nvSpPr>
          <p:spPr>
            <a:xfrm>
              <a:off x="6078136" y="1916833"/>
              <a:ext cx="2310288" cy="936106"/>
            </a:xfrm>
            <a:prstGeom prst="chevron">
              <a:avLst/>
            </a:prstGeom>
            <a:solidFill>
              <a:srgbClr val="394B6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urón 10"/>
            <p:cNvSpPr/>
            <p:nvPr/>
          </p:nvSpPr>
          <p:spPr>
            <a:xfrm>
              <a:off x="6372200" y="1916832"/>
              <a:ext cx="2069818" cy="936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26670" rIns="13335" bIns="2667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kern="1200" dirty="0" smtClean="0">
                  <a:solidFill>
                    <a:srgbClr val="FFFFFF"/>
                  </a:solidFill>
                </a:rPr>
                <a:t>Seguimiento</a:t>
              </a:r>
              <a:endParaRPr lang="es-ES" sz="2000" kern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4644008" y="2996952"/>
            <a:ext cx="1512168" cy="1795554"/>
            <a:chOff x="4644008" y="2996952"/>
            <a:chExt cx="1512168" cy="1795554"/>
          </a:xfrm>
        </p:grpSpPr>
        <p:sp>
          <p:nvSpPr>
            <p:cNvPr id="14" name="CuadroTexto 13"/>
            <p:cNvSpPr txBox="1"/>
            <p:nvPr/>
          </p:nvSpPr>
          <p:spPr>
            <a:xfrm>
              <a:off x="4766120" y="3696997"/>
              <a:ext cx="1267945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tx2"/>
                  </a:solidFill>
                </a:rPr>
                <a:t>Recursos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4730365" y="4340423"/>
              <a:ext cx="133945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2"/>
                  </a:solidFill>
                </a:rPr>
                <a:t>Estrategia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4644008" y="3645024"/>
              <a:ext cx="1512168" cy="504056"/>
            </a:xfrm>
            <a:prstGeom prst="rect">
              <a:avLst/>
            </a:prstGeom>
            <a:noFill/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644008" y="4288450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Flecha abajo 23"/>
            <p:cNvSpPr/>
            <p:nvPr/>
          </p:nvSpPr>
          <p:spPr>
            <a:xfrm>
              <a:off x="5184068" y="2996952"/>
              <a:ext cx="432048" cy="504056"/>
            </a:xfrm>
            <a:prstGeom prst="downArrow">
              <a:avLst/>
            </a:prstGeom>
            <a:solidFill>
              <a:srgbClr val="A0A0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2482758" y="2996952"/>
            <a:ext cx="2016224" cy="2443626"/>
            <a:chOff x="2482758" y="2996952"/>
            <a:chExt cx="2016224" cy="2443626"/>
          </a:xfrm>
        </p:grpSpPr>
        <p:sp>
          <p:nvSpPr>
            <p:cNvPr id="22" name="CuadroTexto 21"/>
            <p:cNvSpPr txBox="1"/>
            <p:nvPr/>
          </p:nvSpPr>
          <p:spPr>
            <a:xfrm>
              <a:off x="2714318" y="3696997"/>
              <a:ext cx="1553104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s-ES" sz="2000" dirty="0" smtClean="0">
                  <a:solidFill>
                    <a:schemeClr val="tx2"/>
                  </a:solidFill>
                </a:rPr>
                <a:t>Obstrucción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856835" y="4340423"/>
              <a:ext cx="1268070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2"/>
                  </a:solidFill>
                </a:rPr>
                <a:t>Síntomas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2734786" y="3645024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2734786" y="4288450"/>
              <a:ext cx="1512168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Flecha abajo 27"/>
            <p:cNvSpPr/>
            <p:nvPr/>
          </p:nvSpPr>
          <p:spPr>
            <a:xfrm>
              <a:off x="3274846" y="2996952"/>
              <a:ext cx="432048" cy="504056"/>
            </a:xfrm>
            <a:prstGeom prst="downArrow">
              <a:avLst/>
            </a:prstGeom>
            <a:solidFill>
              <a:srgbClr val="A0A0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486078" y="4988495"/>
              <a:ext cx="2009585" cy="4001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000" dirty="0" smtClean="0">
                  <a:solidFill>
                    <a:schemeClr val="tx2"/>
                  </a:solidFill>
                </a:rPr>
                <a:t>Exacerbaciones</a:t>
              </a:r>
              <a:endParaRPr lang="es-ES" sz="2000" dirty="0">
                <a:solidFill>
                  <a:schemeClr val="tx2"/>
                </a:solidFill>
              </a:endParaRPr>
            </a:p>
          </p:txBody>
        </p:sp>
        <p:sp>
          <p:nvSpPr>
            <p:cNvPr id="30" name="Rectángulo 29"/>
            <p:cNvSpPr/>
            <p:nvPr/>
          </p:nvSpPr>
          <p:spPr>
            <a:xfrm>
              <a:off x="2482758" y="4936522"/>
              <a:ext cx="2016224" cy="504056"/>
            </a:xfrm>
            <a:prstGeom prst="rect">
              <a:avLst/>
            </a:prstGeom>
            <a:noFill/>
            <a:ln w="38100" cmpd="sng">
              <a:solidFill>
                <a:srgbClr val="4A80C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/>
          <a:lstStyle/>
          <a:p>
            <a:r>
              <a:rPr lang="es-ES" dirty="0" smtClean="0"/>
              <a:t>EPOC: Estrategias de manejo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4642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546437" y="1700808"/>
            <a:ext cx="2272255" cy="2061595"/>
            <a:chOff x="1546437" y="1700808"/>
            <a:chExt cx="2272255" cy="2061595"/>
          </a:xfrm>
        </p:grpSpPr>
        <p:grpSp>
          <p:nvGrpSpPr>
            <p:cNvPr id="3" name="7 Grupo"/>
            <p:cNvGrpSpPr/>
            <p:nvPr/>
          </p:nvGrpSpPr>
          <p:grpSpPr>
            <a:xfrm>
              <a:off x="1546437" y="1700808"/>
              <a:ext cx="2272255" cy="2061595"/>
              <a:chOff x="2999473" y="393238"/>
              <a:chExt cx="3300234" cy="29289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12 Rombo"/>
              <p:cNvSpPr/>
              <p:nvPr/>
            </p:nvSpPr>
            <p:spPr>
              <a:xfrm>
                <a:off x="2999473" y="393238"/>
                <a:ext cx="3300234" cy="2928958"/>
              </a:xfrm>
              <a:prstGeom prst="diamond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952500" dist="952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3266749" y="1621286"/>
                <a:ext cx="2712831" cy="5684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Farmacológica</a:t>
                </a:r>
                <a:endParaRPr lang="es-E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2223034" y="2201644"/>
              <a:ext cx="1026692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Terapia</a:t>
              </a:r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8 Grupo"/>
          <p:cNvGrpSpPr/>
          <p:nvPr/>
        </p:nvGrpSpPr>
        <p:grpSpPr>
          <a:xfrm>
            <a:off x="323528" y="2797820"/>
            <a:ext cx="2272255" cy="2061595"/>
            <a:chOff x="1285852" y="1928802"/>
            <a:chExt cx="3300234" cy="2928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11 Rombo"/>
            <p:cNvSpPr/>
            <p:nvPr/>
          </p:nvSpPr>
          <p:spPr>
            <a:xfrm>
              <a:off x="1285852" y="1928802"/>
              <a:ext cx="3300234" cy="2928958"/>
            </a:xfrm>
            <a:prstGeom prst="diamond">
              <a:avLst/>
            </a:prstGeom>
            <a:solidFill>
              <a:srgbClr val="FF9933"/>
            </a:solidFill>
            <a:ln>
              <a:noFill/>
            </a:ln>
            <a:effectLst>
              <a:outerShdw blurRad="952500" dist="952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012419" y="2940588"/>
              <a:ext cx="1823454" cy="10057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Cesación</a:t>
              </a:r>
            </a:p>
            <a:p>
              <a:pPr algn="ctr"/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Cigarrillo</a:t>
              </a:r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9 Grupo"/>
          <p:cNvGrpSpPr/>
          <p:nvPr/>
        </p:nvGrpSpPr>
        <p:grpSpPr>
          <a:xfrm>
            <a:off x="2770572" y="2797820"/>
            <a:ext cx="2272255" cy="2061595"/>
            <a:chOff x="4714876" y="1928802"/>
            <a:chExt cx="3300234" cy="2928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13 Rombo"/>
            <p:cNvSpPr/>
            <p:nvPr/>
          </p:nvSpPr>
          <p:spPr>
            <a:xfrm>
              <a:off x="4714876" y="1928802"/>
              <a:ext cx="3300234" cy="2928958"/>
            </a:xfrm>
            <a:prstGeom prst="diamond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952500" dist="952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075969" y="2828008"/>
              <a:ext cx="2633670" cy="9182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Terapias No</a:t>
              </a:r>
            </a:p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Farmacológicas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546437" y="3887685"/>
            <a:ext cx="2272255" cy="2061595"/>
            <a:chOff x="2011713" y="3933056"/>
            <a:chExt cx="2272255" cy="2061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41 Rombo"/>
            <p:cNvSpPr/>
            <p:nvPr/>
          </p:nvSpPr>
          <p:spPr>
            <a:xfrm>
              <a:off x="2011713" y="3933056"/>
              <a:ext cx="2272255" cy="2061595"/>
            </a:xfrm>
            <a:prstGeom prst="diamond">
              <a:avLst/>
            </a:prstGeom>
            <a:solidFill>
              <a:srgbClr val="505648"/>
            </a:solidFill>
            <a:ln>
              <a:noFill/>
            </a:ln>
            <a:effectLst>
              <a:outerShdw blurRad="952500" dist="952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399990" y="4654877"/>
              <a:ext cx="1522597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Otros </a:t>
              </a:r>
            </a:p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Tratamientos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1 Título"/>
          <p:cNvSpPr txBox="1">
            <a:spLocks/>
          </p:cNvSpPr>
          <p:nvPr/>
        </p:nvSpPr>
        <p:spPr>
          <a:xfrm>
            <a:off x="914400" y="404664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EPOC: </a:t>
            </a:r>
          </a:p>
          <a:p>
            <a:r>
              <a:rPr lang="es-CO" dirty="0" smtClean="0"/>
              <a:t>Recursos</a:t>
            </a:r>
            <a:endParaRPr lang="es-CO" dirty="0"/>
          </a:p>
        </p:txBody>
      </p:sp>
      <p:sp>
        <p:nvSpPr>
          <p:cNvPr id="2" name="CuadroTexto 1"/>
          <p:cNvSpPr txBox="1"/>
          <p:nvPr/>
        </p:nvSpPr>
        <p:spPr>
          <a:xfrm>
            <a:off x="6727204" y="6381328"/>
            <a:ext cx="218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498687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899592" y="1686987"/>
            <a:ext cx="3024336" cy="4046269"/>
            <a:chOff x="539552" y="1412777"/>
            <a:chExt cx="3024336" cy="4046269"/>
          </a:xfrm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</p:grpSpPr>
        <p:sp>
          <p:nvSpPr>
            <p:cNvPr id="5" name="Rectángulo 4"/>
            <p:cNvSpPr/>
            <p:nvPr/>
          </p:nvSpPr>
          <p:spPr>
            <a:xfrm>
              <a:off x="539552" y="1419687"/>
              <a:ext cx="3024336" cy="40324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>
              <a:bevelT w="25400" h="53975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9FA795"/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22" y="1412777"/>
              <a:ext cx="3023997" cy="40462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p3d>
              <a:bevelT/>
            </a:sp3d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772816"/>
            <a:ext cx="2959610" cy="383779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grpSp>
        <p:nvGrpSpPr>
          <p:cNvPr id="4" name="Agrupar 3"/>
          <p:cNvGrpSpPr/>
          <p:nvPr/>
        </p:nvGrpSpPr>
        <p:grpSpPr>
          <a:xfrm>
            <a:off x="755576" y="620688"/>
            <a:ext cx="7128792" cy="461665"/>
            <a:chOff x="755576" y="620688"/>
            <a:chExt cx="7128792" cy="461665"/>
          </a:xfrm>
        </p:grpSpPr>
        <p:sp>
          <p:nvSpPr>
            <p:cNvPr id="3" name="CuadroTexto 2"/>
            <p:cNvSpPr txBox="1"/>
            <p:nvPr/>
          </p:nvSpPr>
          <p:spPr>
            <a:xfrm>
              <a:off x="755576" y="620688"/>
              <a:ext cx="28831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/>
                <a:t>www.ginasthma.org</a:t>
              </a:r>
              <a:endParaRPr lang="es-ES" sz="2400" dirty="0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5171917" y="620688"/>
              <a:ext cx="27124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/>
                <a:t>www.goldcopd.org</a:t>
              </a:r>
              <a:endParaRPr lang="es-E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37831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1546437" y="1700808"/>
            <a:ext cx="2272255" cy="2061595"/>
            <a:chOff x="1546437" y="1700808"/>
            <a:chExt cx="2272255" cy="2061595"/>
          </a:xfrm>
        </p:grpSpPr>
        <p:grpSp>
          <p:nvGrpSpPr>
            <p:cNvPr id="3" name="7 Grupo"/>
            <p:cNvGrpSpPr/>
            <p:nvPr/>
          </p:nvGrpSpPr>
          <p:grpSpPr>
            <a:xfrm>
              <a:off x="1546437" y="1700808"/>
              <a:ext cx="2272255" cy="2061595"/>
              <a:chOff x="2999473" y="393238"/>
              <a:chExt cx="3300234" cy="292895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12 Rombo"/>
              <p:cNvSpPr/>
              <p:nvPr/>
            </p:nvSpPr>
            <p:spPr>
              <a:xfrm>
                <a:off x="2999473" y="393238"/>
                <a:ext cx="3300234" cy="2928958"/>
              </a:xfrm>
              <a:prstGeom prst="diamond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952500" dist="9525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3266749" y="1621286"/>
                <a:ext cx="2712831" cy="5684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2000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Farmacológica</a:t>
                </a:r>
                <a:endParaRPr lang="es-ES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2223034" y="2201644"/>
              <a:ext cx="1026692" cy="40011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Terapia</a:t>
              </a:r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8 Grupo"/>
          <p:cNvGrpSpPr/>
          <p:nvPr/>
        </p:nvGrpSpPr>
        <p:grpSpPr>
          <a:xfrm>
            <a:off x="323528" y="2797820"/>
            <a:ext cx="2272255" cy="2061595"/>
            <a:chOff x="1285852" y="1928802"/>
            <a:chExt cx="3300234" cy="2928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11 Rombo"/>
            <p:cNvSpPr/>
            <p:nvPr/>
          </p:nvSpPr>
          <p:spPr>
            <a:xfrm>
              <a:off x="1285852" y="1928802"/>
              <a:ext cx="3300234" cy="2928958"/>
            </a:xfrm>
            <a:prstGeom prst="diamond">
              <a:avLst/>
            </a:prstGeom>
            <a:solidFill>
              <a:srgbClr val="FF9933"/>
            </a:solidFill>
            <a:ln>
              <a:noFill/>
            </a:ln>
            <a:effectLst>
              <a:outerShdw blurRad="952500" dist="952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012419" y="2940588"/>
              <a:ext cx="1823454" cy="10057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Cesación</a:t>
              </a:r>
            </a:p>
            <a:p>
              <a:pPr algn="ctr"/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Cigarrillo</a:t>
              </a:r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9 Grupo"/>
          <p:cNvGrpSpPr/>
          <p:nvPr/>
        </p:nvGrpSpPr>
        <p:grpSpPr>
          <a:xfrm>
            <a:off x="2770572" y="2797820"/>
            <a:ext cx="2272255" cy="2061595"/>
            <a:chOff x="4714876" y="1928802"/>
            <a:chExt cx="3300234" cy="2928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13 Rombo"/>
            <p:cNvSpPr/>
            <p:nvPr/>
          </p:nvSpPr>
          <p:spPr>
            <a:xfrm>
              <a:off x="4714876" y="1928802"/>
              <a:ext cx="3300234" cy="2928958"/>
            </a:xfrm>
            <a:prstGeom prst="diamond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952500" dist="952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05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5075969" y="2828008"/>
              <a:ext cx="2633670" cy="9182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Terapias No</a:t>
              </a:r>
            </a:p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Farmacológicas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1546437" y="3887685"/>
            <a:ext cx="2272255" cy="2061595"/>
            <a:chOff x="2011713" y="3933056"/>
            <a:chExt cx="2272255" cy="20615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41 Rombo"/>
            <p:cNvSpPr/>
            <p:nvPr/>
          </p:nvSpPr>
          <p:spPr>
            <a:xfrm>
              <a:off x="2011713" y="3933056"/>
              <a:ext cx="2272255" cy="2061595"/>
            </a:xfrm>
            <a:prstGeom prst="diamond">
              <a:avLst/>
            </a:prstGeom>
            <a:solidFill>
              <a:srgbClr val="505648"/>
            </a:solidFill>
            <a:ln>
              <a:noFill/>
            </a:ln>
            <a:effectLst>
              <a:outerShdw blurRad="952500" dist="952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2399990" y="4654877"/>
              <a:ext cx="1522597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Otros </a:t>
              </a:r>
            </a:p>
            <a:p>
              <a:pPr algn="ctr"/>
              <a:r>
                <a:rPr lang="es-CO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Tratamientos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1 Título"/>
          <p:cNvSpPr txBox="1">
            <a:spLocks/>
          </p:cNvSpPr>
          <p:nvPr/>
        </p:nvSpPr>
        <p:spPr>
          <a:xfrm>
            <a:off x="914400" y="404664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EPOC: </a:t>
            </a:r>
          </a:p>
          <a:p>
            <a:r>
              <a:rPr lang="es-CO" dirty="0" smtClean="0"/>
              <a:t>Recursos</a:t>
            </a:r>
            <a:endParaRPr lang="es-CO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87330"/>
              </p:ext>
            </p:extLst>
          </p:nvPr>
        </p:nvGraphicFramePr>
        <p:xfrm>
          <a:off x="4355976" y="497984"/>
          <a:ext cx="3856978" cy="1706880"/>
        </p:xfrm>
        <a:graphic>
          <a:graphicData uri="http://schemas.openxmlformats.org/drawingml/2006/table">
            <a:tbl>
              <a:tblPr bandRow="1">
                <a:tableStyleId>{125E5076-3810-47DD-B79F-674D7AD40C01}</a:tableStyleId>
              </a:tblPr>
              <a:tblGrid>
                <a:gridCol w="2016224"/>
                <a:gridCol w="1840754"/>
              </a:tblGrid>
              <a:tr h="317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β</a:t>
                      </a: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 agonistas AC</a:t>
                      </a:r>
                      <a:endParaRPr lang="es-ES" sz="1600" dirty="0" smtClean="0">
                        <a:solidFill>
                          <a:srgbClr val="FFCF9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Inhibidores  PD4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β</a:t>
                      </a: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2 agonistas  AL</a:t>
                      </a:r>
                      <a:endParaRPr lang="es-ES" sz="1600" dirty="0" smtClean="0">
                        <a:solidFill>
                          <a:srgbClr val="FFCF9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Corticoides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Anticolinérgicos</a:t>
                      </a:r>
                      <a:r>
                        <a:rPr lang="es-CO" sz="160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AC</a:t>
                      </a:r>
                      <a:endParaRPr lang="es-CO" sz="1600" dirty="0">
                        <a:solidFill>
                          <a:srgbClr val="FFCF9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Vacunas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Anticolinérgicos AL</a:t>
                      </a:r>
                      <a:endParaRPr lang="es-CO" sz="1600" dirty="0">
                        <a:solidFill>
                          <a:srgbClr val="FFCF9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sym typeface="Wingdings 3"/>
                        </a:rPr>
                        <a:t> </a:t>
                      </a: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  <a:sym typeface="Symbol"/>
                        </a:rPr>
                        <a:t>1 Antitripsina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r>
                        <a:rPr lang="es-CO" sz="1600" dirty="0" err="1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Metilxantinas</a:t>
                      </a:r>
                      <a:endParaRPr lang="es-CO" sz="1600" dirty="0">
                        <a:solidFill>
                          <a:srgbClr val="FFCF99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Narcóticos</a:t>
                      </a:r>
                      <a:endParaRPr lang="es-CO" sz="1800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005529"/>
              </p:ext>
            </p:extLst>
          </p:nvPr>
        </p:nvGraphicFramePr>
        <p:xfrm>
          <a:off x="5652120" y="3095992"/>
          <a:ext cx="2577480" cy="13411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7480"/>
              </a:tblGrid>
              <a:tr h="317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Rehabilitación</a:t>
                      </a:r>
                      <a:endParaRPr lang="es-ES" sz="1600" dirty="0" smtClean="0">
                        <a:solidFill>
                          <a:schemeClr val="tx1"/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Ejercicio</a:t>
                      </a:r>
                      <a:endParaRPr lang="es-ES" sz="1600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Consejería Nutricional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Educación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" name="4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05460"/>
              </p:ext>
            </p:extLst>
          </p:nvPr>
        </p:nvGraphicFramePr>
        <p:xfrm>
          <a:off x="4572000" y="5040208"/>
          <a:ext cx="2577480" cy="1341120"/>
        </p:xfrm>
        <a:graphic>
          <a:graphicData uri="http://schemas.openxmlformats.org/drawingml/2006/table">
            <a:tbl>
              <a:tblPr bandRow="1">
                <a:tableStyleId>{91EBBBCC-DAD2-459C-BE2E-F6DE35CF9A28}</a:tableStyleId>
              </a:tblPr>
              <a:tblGrid>
                <a:gridCol w="2577480"/>
              </a:tblGrid>
              <a:tr h="31785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Oxigenoterapia</a:t>
                      </a:r>
                      <a:endParaRPr lang="es-ES" sz="1600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VMNI</a:t>
                      </a:r>
                      <a:endParaRPr lang="es-ES" sz="1600" dirty="0" smtClean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Reducción de Volumen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17853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s-CO" sz="160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Trasplante</a:t>
                      </a:r>
                      <a:r>
                        <a:rPr lang="es-CO" sz="1600" baseline="0" dirty="0" smtClean="0">
                          <a:effectLst>
                            <a:outerShdw blurRad="50800" dist="38100" dir="2700000" algn="tl" rotWithShape="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 Pulmonar</a:t>
                      </a:r>
                      <a:endParaRPr lang="es-CO" sz="1600" dirty="0">
                        <a:solidFill>
                          <a:schemeClr val="bg2">
                            <a:lumMod val="90000"/>
                            <a:lumOff val="10000"/>
                          </a:schemeClr>
                        </a:solidFill>
                        <a:effectLst>
                          <a:outerShdw blurRad="50800" dist="38100" dir="2700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6727204" y="6381328"/>
            <a:ext cx="216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3026866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ES" u="sng" dirty="0" smtClean="0"/>
              <a:t>Corticoides inhalados</a:t>
            </a:r>
            <a:r>
              <a:rPr lang="es-ES" dirty="0" smtClean="0"/>
              <a:t> en </a:t>
            </a:r>
            <a:br>
              <a:rPr lang="es-ES" dirty="0" smtClean="0"/>
            </a:br>
            <a:r>
              <a:rPr lang="es-ES" dirty="0" smtClean="0"/>
              <a:t>ASMA y EPOC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646899"/>
              </p:ext>
            </p:extLst>
          </p:nvPr>
        </p:nvGraphicFramePr>
        <p:xfrm>
          <a:off x="914400" y="2278209"/>
          <a:ext cx="7315200" cy="3296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Asma*</a:t>
                      </a:r>
                      <a:endParaRPr lang="es-E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EPOC</a:t>
                      </a:r>
                      <a:endParaRPr lang="es-ES" dirty="0"/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6600"/>
                          </a:solidFill>
                        </a:rPr>
                        <a:t>Terapia de primera línea </a:t>
                      </a:r>
                      <a:r>
                        <a:rPr lang="es-ES" dirty="0" smtClean="0"/>
                        <a:t>para todos los asmáticos con Asma Persistente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6600"/>
                          </a:solidFill>
                        </a:rPr>
                        <a:t>Terapia de adición</a:t>
                      </a:r>
                      <a:r>
                        <a:rPr lang="es-ES" dirty="0" smtClean="0">
                          <a:solidFill>
                            <a:srgbClr val="FF9933"/>
                          </a:solidFill>
                        </a:rPr>
                        <a:t> </a:t>
                      </a:r>
                      <a:r>
                        <a:rPr lang="es-ES" dirty="0" smtClean="0"/>
                        <a:t>en pacientes con exacerbaciones frecuentes** 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Controlan síntomas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Mejoran Calidad de Vida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Mejoran Función Pulmonar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Disminuyen frecuencia de exacerbaciones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Pueden prevenir remodelación de la vía aérea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disminuyen el progreso de la enfermedad (medida por la caída del VEF</a:t>
                      </a:r>
                      <a:r>
                        <a:rPr lang="es-ES" baseline="-25000" dirty="0" smtClean="0"/>
                        <a:t>1</a:t>
                      </a:r>
                      <a:r>
                        <a:rPr lang="es-ES" dirty="0" smtClean="0"/>
                        <a:t>) ***</a:t>
                      </a:r>
                    </a:p>
                    <a:p>
                      <a:r>
                        <a:rPr lang="es-ES" dirty="0" smtClean="0"/>
                        <a:t>No disminuyen la mortalidad ****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971600" y="6165304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610600"/>
            <a:r>
              <a:rPr lang="es-ES_tradnl" sz="1200" dirty="0" smtClean="0">
                <a:solidFill>
                  <a:prstClr val="white"/>
                </a:solidFill>
              </a:rPr>
              <a:t>* GINA </a:t>
            </a:r>
            <a:r>
              <a:rPr lang="es-ES_tradnl" sz="1200" dirty="0" err="1" smtClean="0">
                <a:solidFill>
                  <a:prstClr val="white"/>
                </a:solidFill>
              </a:rPr>
              <a:t>Revised</a:t>
            </a:r>
            <a:r>
              <a:rPr lang="es-ES_tradnl" sz="1200" dirty="0" smtClean="0">
                <a:solidFill>
                  <a:prstClr val="white"/>
                </a:solidFill>
              </a:rPr>
              <a:t> </a:t>
            </a:r>
            <a:r>
              <a:rPr lang="es-ES_tradnl" sz="1200" dirty="0" err="1" smtClean="0">
                <a:solidFill>
                  <a:prstClr val="white"/>
                </a:solidFill>
              </a:rPr>
              <a:t>Report</a:t>
            </a:r>
            <a:r>
              <a:rPr lang="es-ES_tradnl" sz="1200" dirty="0" smtClean="0">
                <a:solidFill>
                  <a:prstClr val="white"/>
                </a:solidFill>
              </a:rPr>
              <a:t> 2011. </a:t>
            </a:r>
            <a:r>
              <a:rPr lang="es-ES_tradnl" sz="1200" dirty="0" smtClean="0">
                <a:solidFill>
                  <a:prstClr val="white"/>
                </a:solidFill>
                <a:hlinkClick r:id="rId2"/>
              </a:rPr>
              <a:t>www.ginasthma.org</a:t>
            </a:r>
            <a:r>
              <a:rPr lang="es-ES_tradnl" sz="1200" dirty="0">
                <a:solidFill>
                  <a:prstClr val="white"/>
                </a:solidFill>
              </a:rPr>
              <a:t>; ** GOLD </a:t>
            </a:r>
            <a:r>
              <a:rPr lang="es-ES_tradnl" sz="1200" dirty="0" err="1">
                <a:solidFill>
                  <a:prstClr val="white"/>
                </a:solidFill>
              </a:rPr>
              <a:t>Revised</a:t>
            </a:r>
            <a:r>
              <a:rPr lang="es-ES_tradnl" sz="1200" dirty="0">
                <a:solidFill>
                  <a:prstClr val="white"/>
                </a:solidFill>
              </a:rPr>
              <a:t> </a:t>
            </a:r>
            <a:r>
              <a:rPr lang="es-ES_tradnl" sz="1200" dirty="0" err="1">
                <a:solidFill>
                  <a:prstClr val="white"/>
                </a:solidFill>
              </a:rPr>
              <a:t>Report</a:t>
            </a:r>
            <a:r>
              <a:rPr lang="es-ES_tradnl" sz="1200" dirty="0">
                <a:solidFill>
                  <a:prstClr val="white"/>
                </a:solidFill>
              </a:rPr>
              <a:t> </a:t>
            </a:r>
            <a:r>
              <a:rPr lang="es-ES_tradnl" sz="1200" dirty="0" smtClean="0">
                <a:solidFill>
                  <a:prstClr val="white"/>
                </a:solidFill>
              </a:rPr>
              <a:t>2013. </a:t>
            </a:r>
            <a:r>
              <a:rPr lang="es-ES_tradnl" sz="1200" dirty="0" smtClean="0">
                <a:solidFill>
                  <a:prstClr val="white"/>
                </a:solidFill>
                <a:hlinkClick r:id="rId3"/>
              </a:rPr>
              <a:t>www.goldcopd.org</a:t>
            </a:r>
            <a:endParaRPr lang="es-ES_tradnl" sz="1200" dirty="0" smtClean="0">
              <a:solidFill>
                <a:prstClr val="white"/>
              </a:solidFill>
            </a:endParaRPr>
          </a:p>
          <a:p>
            <a:pPr defTabSz="8610600"/>
            <a:r>
              <a:rPr lang="es-ES" sz="1200" dirty="0" smtClean="0">
                <a:solidFill>
                  <a:prstClr val="white"/>
                </a:solidFill>
              </a:rPr>
              <a:t>*** Cochrane </a:t>
            </a:r>
            <a:r>
              <a:rPr lang="es-ES" sz="1200" dirty="0" err="1" smtClean="0">
                <a:solidFill>
                  <a:prstClr val="white"/>
                </a:solidFill>
              </a:rPr>
              <a:t>Database</a:t>
            </a:r>
            <a:r>
              <a:rPr lang="es-ES" sz="1200" dirty="0" smtClean="0">
                <a:solidFill>
                  <a:prstClr val="white"/>
                </a:solidFill>
              </a:rPr>
              <a:t>  </a:t>
            </a:r>
            <a:r>
              <a:rPr lang="es-ES" sz="1200" dirty="0" err="1" smtClean="0">
                <a:solidFill>
                  <a:prstClr val="white"/>
                </a:solidFill>
              </a:rPr>
              <a:t>Sys</a:t>
            </a:r>
            <a:r>
              <a:rPr lang="es-ES" sz="1200" dirty="0" smtClean="0">
                <a:solidFill>
                  <a:prstClr val="white"/>
                </a:solidFill>
              </a:rPr>
              <a:t> </a:t>
            </a:r>
            <a:r>
              <a:rPr lang="es-ES" sz="1200" dirty="0" err="1" smtClean="0">
                <a:solidFill>
                  <a:prstClr val="white"/>
                </a:solidFill>
              </a:rPr>
              <a:t>Rev</a:t>
            </a:r>
            <a:r>
              <a:rPr lang="es-ES" sz="1200" dirty="0" smtClean="0">
                <a:solidFill>
                  <a:prstClr val="white"/>
                </a:solidFill>
              </a:rPr>
              <a:t>, 2007, CD002991</a:t>
            </a:r>
            <a:r>
              <a:rPr lang="es-ES" sz="1200" dirty="0">
                <a:solidFill>
                  <a:prstClr val="white"/>
                </a:solidFill>
              </a:rPr>
              <a:t>; **** </a:t>
            </a:r>
            <a:r>
              <a:rPr lang="es-ES" sz="1200" dirty="0" err="1">
                <a:solidFill>
                  <a:prstClr val="white"/>
                </a:solidFill>
              </a:rPr>
              <a:t>Calverly</a:t>
            </a:r>
            <a:r>
              <a:rPr lang="es-ES" sz="1200" dirty="0">
                <a:solidFill>
                  <a:prstClr val="white"/>
                </a:solidFill>
              </a:rPr>
              <a:t> PM et al. N </a:t>
            </a:r>
            <a:r>
              <a:rPr lang="es-ES" sz="1200" dirty="0" err="1">
                <a:solidFill>
                  <a:prstClr val="white"/>
                </a:solidFill>
              </a:rPr>
              <a:t>Engl</a:t>
            </a:r>
            <a:r>
              <a:rPr lang="es-ES" sz="1200" dirty="0">
                <a:solidFill>
                  <a:prstClr val="white"/>
                </a:solidFill>
              </a:rPr>
              <a:t> J </a:t>
            </a:r>
            <a:r>
              <a:rPr lang="es-ES" sz="1200" dirty="0" err="1">
                <a:solidFill>
                  <a:prstClr val="white"/>
                </a:solidFill>
              </a:rPr>
              <a:t>Med</a:t>
            </a:r>
            <a:r>
              <a:rPr lang="es-ES" sz="1200" dirty="0">
                <a:solidFill>
                  <a:prstClr val="white"/>
                </a:solidFill>
              </a:rPr>
              <a:t> 356: 775-89, </a:t>
            </a:r>
            <a:r>
              <a:rPr lang="es-ES" sz="1200" dirty="0" smtClean="0">
                <a:solidFill>
                  <a:prstClr val="white"/>
                </a:solidFill>
              </a:rPr>
              <a:t>2007</a:t>
            </a:r>
            <a:endParaRPr lang="es-E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035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05273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ES" u="sng" dirty="0"/>
              <a:t>β</a:t>
            </a:r>
            <a:r>
              <a:rPr lang="es-ES" u="sng" baseline="-25000" dirty="0"/>
              <a:t>2</a:t>
            </a:r>
            <a:r>
              <a:rPr lang="es-ES" u="sng" dirty="0"/>
              <a:t> agonistas </a:t>
            </a:r>
            <a:r>
              <a:rPr lang="es-ES" u="sng" dirty="0" smtClean="0"/>
              <a:t>de larga acción</a:t>
            </a:r>
            <a:r>
              <a:rPr lang="es-ES" dirty="0" smtClean="0"/>
              <a:t> en </a:t>
            </a:r>
            <a:br>
              <a:rPr lang="es-ES" dirty="0" smtClean="0"/>
            </a:br>
            <a:r>
              <a:rPr lang="es-ES" dirty="0" smtClean="0"/>
              <a:t>ASMA y EPOC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564255"/>
              </p:ext>
            </p:extLst>
          </p:nvPr>
        </p:nvGraphicFramePr>
        <p:xfrm>
          <a:off x="914400" y="2278209"/>
          <a:ext cx="7315200" cy="332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Asma</a:t>
                      </a:r>
                      <a:endParaRPr lang="es-ES" dirty="0"/>
                    </a:p>
                  </a:txBody>
                  <a:tcPr>
                    <a:solidFill>
                      <a:srgbClr val="4A80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EPOC</a:t>
                      </a:r>
                      <a:endParaRPr lang="es-ES" dirty="0"/>
                    </a:p>
                  </a:txBody>
                  <a:tcPr>
                    <a:solidFill>
                      <a:srgbClr val="4A80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6600"/>
                          </a:solidFill>
                        </a:rPr>
                        <a:t>Terapia de adición </a:t>
                      </a:r>
                      <a:r>
                        <a:rPr lang="es-ES" dirty="0" smtClean="0"/>
                        <a:t>para todos los asmáticos con Asma Persistente no controlados con Corticoides inhalados *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FF6600"/>
                          </a:solidFill>
                        </a:rPr>
                        <a:t>Terapia primera línea</a:t>
                      </a:r>
                      <a:r>
                        <a:rPr lang="es-ES" dirty="0" smtClean="0">
                          <a:solidFill>
                            <a:srgbClr val="FF9933"/>
                          </a:solidFill>
                        </a:rPr>
                        <a:t> </a:t>
                      </a:r>
                      <a:r>
                        <a:rPr lang="es-ES" dirty="0" smtClean="0"/>
                        <a:t>en todos los pacientes sintomáticos </a:t>
                      </a:r>
                    </a:p>
                    <a:p>
                      <a:r>
                        <a:rPr lang="es-ES" dirty="0" smtClean="0"/>
                        <a:t>[A</a:t>
                      </a:r>
                      <a:r>
                        <a:rPr lang="es-ES" baseline="0" dirty="0" smtClean="0"/>
                        <a:t> (2ª opción), B,C,D].**</a:t>
                      </a:r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s-ES" dirty="0" smtClean="0"/>
                        <a:t>Combinados con C Inhalados***: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Función Pulmonar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Controlan síntomas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Mejoran Calidad de Vida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dirty="0" smtClean="0"/>
                        <a:t>Disminuyen frecuencia de Exacerbaciones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tx2"/>
                        </a:buClr>
                        <a:buFont typeface="Arial"/>
                        <a:buNone/>
                      </a:pPr>
                      <a:r>
                        <a:rPr lang="es-ES" sz="2000" dirty="0" smtClean="0"/>
                        <a:t>Mejoran:</a:t>
                      </a:r>
                    </a:p>
                    <a:p>
                      <a:pPr marL="800100" lvl="1" indent="-342900">
                        <a:buClrTx/>
                        <a:buFont typeface="Arial"/>
                        <a:buChar char="•"/>
                      </a:pPr>
                      <a:r>
                        <a:rPr lang="es-ES" sz="1800" dirty="0" smtClean="0"/>
                        <a:t>Función Pulmonar</a:t>
                      </a:r>
                    </a:p>
                    <a:p>
                      <a:pPr marL="800100" lvl="1" indent="-342900">
                        <a:buClrTx/>
                        <a:buFont typeface="Arial"/>
                        <a:buChar char="•"/>
                      </a:pPr>
                      <a:r>
                        <a:rPr lang="es-ES" sz="1800" dirty="0" smtClean="0"/>
                        <a:t>Disnea</a:t>
                      </a:r>
                    </a:p>
                    <a:p>
                      <a:pPr marL="800100" lvl="1" indent="-342900">
                        <a:buClrTx/>
                        <a:buFont typeface="Arial"/>
                        <a:buChar char="•"/>
                      </a:pPr>
                      <a:r>
                        <a:rPr lang="es-ES" sz="1800" dirty="0" smtClean="0"/>
                        <a:t>Calidad de Vida</a:t>
                      </a:r>
                    </a:p>
                    <a:p>
                      <a:pPr marL="800100" lvl="1" indent="-342900">
                        <a:buClrTx/>
                        <a:buFont typeface="Arial"/>
                        <a:buChar char="•"/>
                      </a:pPr>
                      <a:r>
                        <a:rPr lang="es-ES" sz="1800" dirty="0" smtClean="0"/>
                        <a:t>Frecuencia de Exacerbaciones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84"/>
          <p:cNvSpPr>
            <a:spLocks noChangeArrowheads="1"/>
          </p:cNvSpPr>
          <p:nvPr/>
        </p:nvSpPr>
        <p:spPr bwMode="auto">
          <a:xfrm>
            <a:off x="971600" y="6165304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610600"/>
            <a:r>
              <a:rPr lang="es-ES_tradnl" sz="1200" dirty="0" smtClean="0">
                <a:solidFill>
                  <a:prstClr val="white"/>
                </a:solidFill>
              </a:rPr>
              <a:t>* GINA </a:t>
            </a:r>
            <a:r>
              <a:rPr lang="es-ES_tradnl" sz="1200" dirty="0" err="1" smtClean="0">
                <a:solidFill>
                  <a:prstClr val="white"/>
                </a:solidFill>
              </a:rPr>
              <a:t>Revised</a:t>
            </a:r>
            <a:r>
              <a:rPr lang="es-ES_tradnl" sz="1200" dirty="0" smtClean="0">
                <a:solidFill>
                  <a:prstClr val="white"/>
                </a:solidFill>
              </a:rPr>
              <a:t> </a:t>
            </a:r>
            <a:r>
              <a:rPr lang="es-ES_tradnl" sz="1200" dirty="0" err="1" smtClean="0">
                <a:solidFill>
                  <a:prstClr val="white"/>
                </a:solidFill>
              </a:rPr>
              <a:t>Report</a:t>
            </a:r>
            <a:r>
              <a:rPr lang="es-ES_tradnl" sz="1200" dirty="0" smtClean="0">
                <a:solidFill>
                  <a:prstClr val="white"/>
                </a:solidFill>
              </a:rPr>
              <a:t> 2011. </a:t>
            </a:r>
            <a:r>
              <a:rPr lang="es-ES_tradnl" sz="1200" dirty="0" smtClean="0">
                <a:solidFill>
                  <a:prstClr val="white"/>
                </a:solidFill>
                <a:hlinkClick r:id="rId2"/>
              </a:rPr>
              <a:t>www.ginasthma.org</a:t>
            </a:r>
            <a:r>
              <a:rPr lang="es-ES_tradnl" sz="1200" dirty="0">
                <a:solidFill>
                  <a:prstClr val="white"/>
                </a:solidFill>
              </a:rPr>
              <a:t>; ** GOLD </a:t>
            </a:r>
            <a:r>
              <a:rPr lang="es-ES_tradnl" sz="1200" dirty="0" err="1">
                <a:solidFill>
                  <a:prstClr val="white"/>
                </a:solidFill>
              </a:rPr>
              <a:t>Revised</a:t>
            </a:r>
            <a:r>
              <a:rPr lang="es-ES_tradnl" sz="1200" dirty="0">
                <a:solidFill>
                  <a:prstClr val="white"/>
                </a:solidFill>
              </a:rPr>
              <a:t> </a:t>
            </a:r>
            <a:r>
              <a:rPr lang="es-ES_tradnl" sz="1200" dirty="0" err="1">
                <a:solidFill>
                  <a:prstClr val="white"/>
                </a:solidFill>
              </a:rPr>
              <a:t>Report</a:t>
            </a:r>
            <a:r>
              <a:rPr lang="es-ES_tradnl" sz="1200" dirty="0">
                <a:solidFill>
                  <a:prstClr val="white"/>
                </a:solidFill>
              </a:rPr>
              <a:t> </a:t>
            </a:r>
            <a:r>
              <a:rPr lang="es-ES_tradnl" sz="1200" dirty="0" smtClean="0">
                <a:solidFill>
                  <a:prstClr val="white"/>
                </a:solidFill>
              </a:rPr>
              <a:t>2013. </a:t>
            </a:r>
            <a:r>
              <a:rPr lang="es-ES_tradnl" sz="1200" dirty="0" smtClean="0">
                <a:solidFill>
                  <a:prstClr val="white"/>
                </a:solidFill>
                <a:hlinkClick r:id="rId3"/>
              </a:rPr>
              <a:t>www.goldcopd.org</a:t>
            </a:r>
            <a:endParaRPr lang="es-ES_tradnl" sz="1200" dirty="0" smtClean="0">
              <a:solidFill>
                <a:prstClr val="white"/>
              </a:solidFill>
            </a:endParaRPr>
          </a:p>
          <a:p>
            <a:pPr defTabSz="8610600"/>
            <a:r>
              <a:rPr lang="es-ES" sz="1200" dirty="0" smtClean="0">
                <a:solidFill>
                  <a:prstClr val="white"/>
                </a:solidFill>
              </a:rPr>
              <a:t>*</a:t>
            </a:r>
            <a:r>
              <a:rPr lang="es-ES" sz="1200" dirty="0">
                <a:solidFill>
                  <a:prstClr val="white"/>
                </a:solidFill>
              </a:rPr>
              <a:t>** </a:t>
            </a:r>
            <a:r>
              <a:rPr lang="es-ES" sz="1200" dirty="0" err="1">
                <a:solidFill>
                  <a:prstClr val="white"/>
                </a:solidFill>
              </a:rPr>
              <a:t>Calverly</a:t>
            </a:r>
            <a:r>
              <a:rPr lang="es-ES" sz="1200" dirty="0">
                <a:solidFill>
                  <a:prstClr val="white"/>
                </a:solidFill>
              </a:rPr>
              <a:t> PM et al. N </a:t>
            </a:r>
            <a:r>
              <a:rPr lang="es-ES" sz="1200" dirty="0" err="1">
                <a:solidFill>
                  <a:prstClr val="white"/>
                </a:solidFill>
              </a:rPr>
              <a:t>Engl</a:t>
            </a:r>
            <a:r>
              <a:rPr lang="es-ES" sz="1200" dirty="0">
                <a:solidFill>
                  <a:prstClr val="white"/>
                </a:solidFill>
              </a:rPr>
              <a:t> J </a:t>
            </a:r>
            <a:r>
              <a:rPr lang="es-ES" sz="1200" dirty="0" err="1">
                <a:solidFill>
                  <a:prstClr val="white"/>
                </a:solidFill>
              </a:rPr>
              <a:t>Med</a:t>
            </a:r>
            <a:r>
              <a:rPr lang="es-ES" sz="1200" dirty="0">
                <a:solidFill>
                  <a:prstClr val="white"/>
                </a:solidFill>
              </a:rPr>
              <a:t> 356: 775-89, </a:t>
            </a:r>
            <a:r>
              <a:rPr lang="es-ES" sz="1200" dirty="0" smtClean="0">
                <a:solidFill>
                  <a:prstClr val="white"/>
                </a:solidFill>
              </a:rPr>
              <a:t>2007</a:t>
            </a:r>
            <a:endParaRPr lang="es-E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9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914400" y="2204864"/>
            <a:ext cx="7315200" cy="3539527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14400" y="404664"/>
            <a:ext cx="7315200" cy="115409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Estrategia:</a:t>
            </a:r>
            <a:br>
              <a:rPr lang="es-CO" dirty="0" smtClean="0"/>
            </a:br>
            <a:r>
              <a:rPr lang="es-CO" dirty="0" smtClean="0"/>
              <a:t>Manejo de EPOC Estable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36893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559645" y="1938243"/>
            <a:ext cx="7756771" cy="4443085"/>
            <a:chOff x="0" y="1844824"/>
            <a:chExt cx="7756771" cy="4443085"/>
          </a:xfrm>
        </p:grpSpPr>
        <p:sp>
          <p:nvSpPr>
            <p:cNvPr id="369666" name="Text Box 2"/>
            <p:cNvSpPr txBox="1">
              <a:spLocks noChangeArrowheads="1"/>
            </p:cNvSpPr>
            <p:nvPr/>
          </p:nvSpPr>
          <p:spPr bwMode="auto">
            <a:xfrm>
              <a:off x="0" y="1961636"/>
              <a:ext cx="1222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Riesgo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9667" name="Line 3"/>
            <p:cNvSpPr>
              <a:spLocks noChangeShapeType="1"/>
            </p:cNvSpPr>
            <p:nvPr/>
          </p:nvSpPr>
          <p:spPr bwMode="auto">
            <a:xfrm>
              <a:off x="1189677" y="5526534"/>
              <a:ext cx="5998291" cy="0"/>
            </a:xfrm>
            <a:prstGeom prst="line">
              <a:avLst/>
            </a:prstGeom>
            <a:ln w="38100" cmpd="sng">
              <a:solidFill>
                <a:srgbClr val="7F7F7F"/>
              </a:solidFill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srgbClr val="FFE7CC"/>
                </a:solidFill>
              </a:endParaRPr>
            </a:p>
          </p:txBody>
        </p:sp>
        <p:sp>
          <p:nvSpPr>
            <p:cNvPr id="369670" name="Text Box 6"/>
            <p:cNvSpPr txBox="1">
              <a:spLocks noChangeArrowheads="1"/>
            </p:cNvSpPr>
            <p:nvPr/>
          </p:nvSpPr>
          <p:spPr bwMode="auto">
            <a:xfrm>
              <a:off x="6300192" y="6033993"/>
              <a:ext cx="1456579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Síntomas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9672" name="Text Box 8"/>
            <p:cNvSpPr txBox="1">
              <a:spLocks noChangeArrowheads="1"/>
            </p:cNvSpPr>
            <p:nvPr/>
          </p:nvSpPr>
          <p:spPr bwMode="auto">
            <a:xfrm>
              <a:off x="3636270" y="5556082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2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9673" name="Text Box 9"/>
            <p:cNvSpPr txBox="1">
              <a:spLocks noChangeArrowheads="1"/>
            </p:cNvSpPr>
            <p:nvPr/>
          </p:nvSpPr>
          <p:spPr bwMode="auto">
            <a:xfrm>
              <a:off x="2294781" y="5556082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1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9674" name="Text Box 10"/>
            <p:cNvSpPr txBox="1">
              <a:spLocks noChangeArrowheads="1"/>
            </p:cNvSpPr>
            <p:nvPr/>
          </p:nvSpPr>
          <p:spPr bwMode="auto">
            <a:xfrm>
              <a:off x="4976282" y="5556082"/>
              <a:ext cx="7372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3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9675" name="Text Box 11"/>
            <p:cNvSpPr txBox="1">
              <a:spLocks noChangeArrowheads="1"/>
            </p:cNvSpPr>
            <p:nvPr/>
          </p:nvSpPr>
          <p:spPr bwMode="auto">
            <a:xfrm>
              <a:off x="6316295" y="5556082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4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369682" name="Line 18"/>
            <p:cNvSpPr>
              <a:spLocks noChangeShapeType="1"/>
            </p:cNvSpPr>
            <p:nvPr/>
          </p:nvSpPr>
          <p:spPr bwMode="auto">
            <a:xfrm>
              <a:off x="1223657" y="1844824"/>
              <a:ext cx="0" cy="3681710"/>
            </a:xfrm>
            <a:prstGeom prst="line">
              <a:avLst/>
            </a:prstGeom>
            <a:ln w="38100" cmpd="sng">
              <a:solidFill>
                <a:srgbClr val="7F7F7F"/>
              </a:solidFill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schemeClr val="tx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854397" y="5565154"/>
              <a:ext cx="73722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s-CO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cs typeface="+mn-cs"/>
                </a:rPr>
                <a:t>0</a:t>
              </a:r>
              <a:endParaRPr lang="es-ES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8" name="Flecha arriba 7"/>
          <p:cNvSpPr/>
          <p:nvPr/>
        </p:nvSpPr>
        <p:spPr>
          <a:xfrm>
            <a:off x="971600" y="2636912"/>
            <a:ext cx="432048" cy="2520280"/>
          </a:xfrm>
          <a:prstGeom prst="upArrow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arriba 30"/>
          <p:cNvSpPr/>
          <p:nvPr/>
        </p:nvSpPr>
        <p:spPr>
          <a:xfrm rot="5400000">
            <a:off x="4535996" y="4473115"/>
            <a:ext cx="432048" cy="3672408"/>
          </a:xfrm>
          <a:prstGeom prst="upArrow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2195736" y="2603778"/>
            <a:ext cx="4536504" cy="2664296"/>
          </a:xfrm>
          <a:prstGeom prst="straightConnector1">
            <a:avLst/>
          </a:prstGeom>
          <a:ln w="5715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2366041" y="2708920"/>
            <a:ext cx="4006159" cy="2520280"/>
            <a:chOff x="2366041" y="2708920"/>
            <a:chExt cx="4006159" cy="2520280"/>
          </a:xfrm>
        </p:grpSpPr>
        <p:sp>
          <p:nvSpPr>
            <p:cNvPr id="13" name="Elipse 12"/>
            <p:cNvSpPr/>
            <p:nvPr/>
          </p:nvSpPr>
          <p:spPr>
            <a:xfrm>
              <a:off x="3707904" y="5085192"/>
              <a:ext cx="144000" cy="144008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Elipse 35"/>
            <p:cNvSpPr/>
            <p:nvPr/>
          </p:nvSpPr>
          <p:spPr>
            <a:xfrm>
              <a:off x="2366041" y="2708920"/>
              <a:ext cx="144000" cy="144016"/>
            </a:xfrm>
            <a:prstGeom prst="ellipse">
              <a:avLst/>
            </a:prstGeom>
            <a:solidFill>
              <a:srgbClr val="F69E5C"/>
            </a:solidFill>
            <a:ln>
              <a:solidFill>
                <a:srgbClr val="FF8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6228200" y="3501008"/>
              <a:ext cx="144000" cy="144016"/>
            </a:xfrm>
            <a:prstGeom prst="ellipse">
              <a:avLst/>
            </a:prstGeom>
            <a:solidFill>
              <a:srgbClr val="F69E5C"/>
            </a:solidFill>
            <a:ln>
              <a:solidFill>
                <a:srgbClr val="FF8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4508376" y="2708920"/>
              <a:ext cx="144000" cy="144008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783302" y="1938243"/>
            <a:ext cx="5964311" cy="3681710"/>
            <a:chOff x="1783302" y="1938243"/>
            <a:chExt cx="5964311" cy="3681710"/>
          </a:xfrm>
        </p:grpSpPr>
        <p:sp>
          <p:nvSpPr>
            <p:cNvPr id="22" name="Rectángulo 21"/>
            <p:cNvSpPr/>
            <p:nvPr/>
          </p:nvSpPr>
          <p:spPr>
            <a:xfrm>
              <a:off x="1783302" y="1938243"/>
              <a:ext cx="5964311" cy="3681710"/>
            </a:xfrm>
            <a:prstGeom prst="rect">
              <a:avLst/>
            </a:prstGeom>
            <a:noFill/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Conector recto 22"/>
            <p:cNvCxnSpPr>
              <a:stCxn id="22" idx="0"/>
              <a:endCxn id="22" idx="2"/>
            </p:cNvCxnSpPr>
            <p:nvPr/>
          </p:nvCxnSpPr>
          <p:spPr>
            <a:xfrm>
              <a:off x="4765458" y="1938243"/>
              <a:ext cx="0" cy="368171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/>
            <p:cNvCxnSpPr>
              <a:stCxn id="22" idx="1"/>
              <a:endCxn id="22" idx="3"/>
            </p:cNvCxnSpPr>
            <p:nvPr/>
          </p:nvCxnSpPr>
          <p:spPr>
            <a:xfrm>
              <a:off x="1783302" y="3779098"/>
              <a:ext cx="5964311" cy="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Agrupar 2"/>
          <p:cNvGrpSpPr/>
          <p:nvPr/>
        </p:nvGrpSpPr>
        <p:grpSpPr>
          <a:xfrm>
            <a:off x="1818208" y="1804889"/>
            <a:ext cx="3485015" cy="2627585"/>
            <a:chOff x="1818208" y="1804889"/>
            <a:chExt cx="3485015" cy="2627585"/>
          </a:xfrm>
        </p:grpSpPr>
        <p:sp>
          <p:nvSpPr>
            <p:cNvPr id="25" name="5 CuadroTexto"/>
            <p:cNvSpPr txBox="1"/>
            <p:nvPr/>
          </p:nvSpPr>
          <p:spPr>
            <a:xfrm>
              <a:off x="1824620" y="3663033"/>
              <a:ext cx="5902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>
                  <a:solidFill>
                    <a:srgbClr val="99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A</a:t>
              </a:r>
              <a:endParaRPr lang="es-CO" dirty="0">
                <a:solidFill>
                  <a:srgbClr val="999999"/>
                </a:solidFill>
              </a:endParaRPr>
            </a:p>
          </p:txBody>
        </p:sp>
        <p:sp>
          <p:nvSpPr>
            <p:cNvPr id="26" name="47 CuadroTexto"/>
            <p:cNvSpPr txBox="1"/>
            <p:nvPr/>
          </p:nvSpPr>
          <p:spPr>
            <a:xfrm>
              <a:off x="4706585" y="3663033"/>
              <a:ext cx="5902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srgbClr val="99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B</a:t>
              </a:r>
              <a:endParaRPr lang="es-CO" dirty="0">
                <a:solidFill>
                  <a:srgbClr val="999999"/>
                </a:solidFill>
              </a:endParaRPr>
            </a:p>
          </p:txBody>
        </p:sp>
        <p:sp>
          <p:nvSpPr>
            <p:cNvPr id="27" name="6 CuadroTexto"/>
            <p:cNvSpPr txBox="1"/>
            <p:nvPr/>
          </p:nvSpPr>
          <p:spPr>
            <a:xfrm>
              <a:off x="4700173" y="1804889"/>
              <a:ext cx="603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>
                  <a:solidFill>
                    <a:srgbClr val="99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D</a:t>
              </a:r>
              <a:endParaRPr lang="es-CO" dirty="0">
                <a:solidFill>
                  <a:srgbClr val="999999"/>
                </a:solidFill>
              </a:endParaRPr>
            </a:p>
          </p:txBody>
        </p:sp>
        <p:sp>
          <p:nvSpPr>
            <p:cNvPr id="28" name="50 CuadroTexto"/>
            <p:cNvSpPr txBox="1"/>
            <p:nvPr/>
          </p:nvSpPr>
          <p:spPr>
            <a:xfrm>
              <a:off x="1818208" y="1804889"/>
              <a:ext cx="603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srgbClr val="99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</a:t>
              </a:r>
              <a:endParaRPr lang="es-CO" dirty="0">
                <a:solidFill>
                  <a:srgbClr val="999999"/>
                </a:solidFill>
              </a:endParaRPr>
            </a:p>
          </p:txBody>
        </p:sp>
      </p:grp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4400" y="-27384"/>
            <a:ext cx="7315200" cy="1154097"/>
          </a:xfrm>
        </p:spPr>
        <p:txBody>
          <a:bodyPr/>
          <a:lstStyle/>
          <a:p>
            <a:r>
              <a:rPr lang="es-ES" dirty="0" smtClean="0"/>
              <a:t>EPOC: Escenario General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66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2411760" y="2276872"/>
            <a:ext cx="4464496" cy="2880320"/>
            <a:chOff x="2411760" y="2276872"/>
            <a:chExt cx="4464496" cy="2880320"/>
          </a:xfrm>
        </p:grpSpPr>
        <p:grpSp>
          <p:nvGrpSpPr>
            <p:cNvPr id="41" name="40 Grupo"/>
            <p:cNvGrpSpPr/>
            <p:nvPr/>
          </p:nvGrpSpPr>
          <p:grpSpPr>
            <a:xfrm>
              <a:off x="2411760" y="2276872"/>
              <a:ext cx="4464496" cy="2880320"/>
              <a:chOff x="2411760" y="2636912"/>
              <a:chExt cx="4032448" cy="2880320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2411760" y="2636912"/>
                <a:ext cx="2016224" cy="1440160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4427984" y="2636912"/>
                <a:ext cx="2016224" cy="1440160"/>
              </a:xfrm>
              <a:prstGeom prst="rect">
                <a:avLst/>
              </a:prstGeom>
              <a:solidFill>
                <a:srgbClr val="4F81BD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2411760" y="4077072"/>
                <a:ext cx="2016224" cy="1440160"/>
              </a:xfrm>
              <a:prstGeom prst="rect">
                <a:avLst/>
              </a:prstGeom>
              <a:solidFill>
                <a:srgbClr val="8064A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427984" y="4077072"/>
                <a:ext cx="2016224" cy="1440160"/>
              </a:xfrm>
              <a:prstGeom prst="rect">
                <a:avLst/>
              </a:prstGeom>
              <a:solidFill>
                <a:srgbClr val="9BBB5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2486639" y="4298033"/>
              <a:ext cx="5902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A</a:t>
              </a:r>
              <a:endParaRPr lang="es-CO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695442" y="4298033"/>
              <a:ext cx="5902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B</a:t>
              </a:r>
              <a:endParaRPr lang="es-CO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89030" y="2900264"/>
              <a:ext cx="603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D</a:t>
              </a:r>
              <a:endParaRPr lang="es-CO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2480227" y="2900264"/>
              <a:ext cx="603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C</a:t>
              </a:r>
              <a:endParaRPr lang="es-CO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2411760" y="2276872"/>
            <a:ext cx="4505482" cy="2880320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835696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524328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1115616" y="2420888"/>
            <a:ext cx="1220284" cy="2592288"/>
            <a:chOff x="1115616" y="2420888"/>
            <a:chExt cx="1220284" cy="2592288"/>
          </a:xfrm>
        </p:grpSpPr>
        <p:sp>
          <p:nvSpPr>
            <p:cNvPr id="17" name="16 CuadroTexto"/>
            <p:cNvSpPr txBox="1"/>
            <p:nvPr/>
          </p:nvSpPr>
          <p:spPr>
            <a:xfrm>
              <a:off x="1115616" y="3159739"/>
              <a:ext cx="553998" cy="12096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G O L D</a:t>
              </a:r>
              <a:endParaRPr lang="es-CO" sz="2400" dirty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1979712" y="2420888"/>
              <a:ext cx="356188" cy="2592288"/>
              <a:chOff x="1979712" y="2420888"/>
              <a:chExt cx="356188" cy="2592288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1979712" y="4551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4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979712" y="384130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2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979712" y="31310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3</a:t>
                </a:r>
                <a:endParaRPr lang="es-CO" sz="24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979712" y="24208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4</a:t>
                </a:r>
                <a:endParaRPr lang="es-CO" sz="24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913390" y="2624963"/>
            <a:ext cx="1331018" cy="2326658"/>
            <a:chOff x="6913390" y="2624963"/>
            <a:chExt cx="1331018" cy="2326658"/>
          </a:xfrm>
        </p:grpSpPr>
        <p:sp>
          <p:nvSpPr>
            <p:cNvPr id="19" name="18 CuadroTexto"/>
            <p:cNvSpPr txBox="1"/>
            <p:nvPr/>
          </p:nvSpPr>
          <p:spPr>
            <a:xfrm>
              <a:off x="7690410" y="2624963"/>
              <a:ext cx="553998" cy="22822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Exacerbaciones</a:t>
              </a:r>
              <a:endParaRPr lang="es-CO" sz="2400" dirty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6913390" y="2751311"/>
              <a:ext cx="538930" cy="2200310"/>
              <a:chOff x="6913390" y="2751311"/>
              <a:chExt cx="538930" cy="2200310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7019188" y="455151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0</a:t>
                </a:r>
                <a:endParaRPr lang="es-CO" sz="20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019188" y="384130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0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913390" y="2751311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≥ 2</a:t>
                </a:r>
                <a:endParaRPr lang="es-CO" sz="20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2835344" y="5148481"/>
            <a:ext cx="3522302" cy="1448871"/>
            <a:chOff x="2835344" y="5148481"/>
            <a:chExt cx="3522302" cy="1448871"/>
          </a:xfrm>
        </p:grpSpPr>
        <p:sp>
          <p:nvSpPr>
            <p:cNvPr id="18" name="17 CuadroTexto"/>
            <p:cNvSpPr txBox="1"/>
            <p:nvPr/>
          </p:nvSpPr>
          <p:spPr>
            <a:xfrm>
              <a:off x="3419872" y="6228020"/>
              <a:ext cx="245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dirty="0" err="1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mMRC</a:t>
              </a:r>
              <a:r>
                <a:rPr lang="es-CO" dirty="0" smtClean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 o Puntaje CAT</a:t>
              </a:r>
              <a:endParaRPr lang="es-CO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2835344" y="5148481"/>
              <a:ext cx="3522302" cy="584775"/>
              <a:chOff x="2835344" y="5148481"/>
              <a:chExt cx="3522302" cy="584775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835344" y="5148481"/>
                <a:ext cx="1337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0 –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&lt; 10</a:t>
                </a:r>
                <a:endParaRPr lang="es-CO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193545" y="5148481"/>
                <a:ext cx="116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≥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≥ 10</a:t>
                </a:r>
                <a:endParaRPr lang="es-CO" sz="16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83568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381024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F1F5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cxnSp>
        <p:nvCxnSpPr>
          <p:cNvPr id="5" name="4 Conector recto"/>
          <p:cNvCxnSpPr>
            <a:stCxn id="3" idx="0"/>
            <a:endCxn id="3" idx="2"/>
          </p:cNvCxnSpPr>
          <p:nvPr/>
        </p:nvCxnSpPr>
        <p:spPr>
          <a:xfrm>
            <a:off x="4664501" y="2276872"/>
            <a:ext cx="0" cy="2880320"/>
          </a:xfrm>
          <a:prstGeom prst="line">
            <a:avLst/>
          </a:prstGeom>
          <a:ln>
            <a:solidFill>
              <a:srgbClr val="F2F2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3" idx="1"/>
            <a:endCxn id="3" idx="3"/>
          </p:cNvCxnSpPr>
          <p:nvPr/>
        </p:nvCxnSpPr>
        <p:spPr>
          <a:xfrm>
            <a:off x="2411760" y="3717032"/>
            <a:ext cx="4505482" cy="0"/>
          </a:xfrm>
          <a:prstGeom prst="line">
            <a:avLst/>
          </a:prstGeom>
          <a:ln>
            <a:solidFill>
              <a:srgbClr val="F2F2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771800" y="5805264"/>
            <a:ext cx="3816424" cy="461665"/>
            <a:chOff x="2771800" y="5805264"/>
            <a:chExt cx="3816424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2771800" y="5805264"/>
              <a:ext cx="381642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902632" y="5805264"/>
              <a:ext cx="148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Síntomas</a:t>
              </a: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2331330" y="3717032"/>
            <a:ext cx="2240670" cy="98296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Fumar</a:t>
            </a:r>
          </a:p>
          <a:p>
            <a:pPr marL="285750" indent="-11113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 Física</a:t>
            </a:r>
          </a:p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Vacunación (1/2)</a:t>
            </a:r>
            <a:endParaRPr lang="es-CO" sz="16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3 CuadroTexto"/>
          <p:cNvSpPr txBox="1"/>
          <p:nvPr/>
        </p:nvSpPr>
        <p:spPr>
          <a:xfrm>
            <a:off x="2339752" y="2276872"/>
            <a:ext cx="2240670" cy="76503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Fumar</a:t>
            </a:r>
          </a:p>
          <a:p>
            <a:pPr marL="285750" indent="-11113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 Física</a:t>
            </a:r>
          </a:p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Vacunación (2)</a:t>
            </a:r>
            <a:endParaRPr lang="es-CO" sz="16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3 CuadroTexto"/>
          <p:cNvSpPr txBox="1"/>
          <p:nvPr/>
        </p:nvSpPr>
        <p:spPr>
          <a:xfrm>
            <a:off x="4572000" y="2276872"/>
            <a:ext cx="2240670" cy="76503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Fumar</a:t>
            </a:r>
          </a:p>
          <a:p>
            <a:pPr marL="285750" indent="-11113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 Física</a:t>
            </a:r>
          </a:p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Vacunación (2)</a:t>
            </a:r>
            <a:endParaRPr lang="es-CO" sz="16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3 CuadroTexto"/>
          <p:cNvSpPr txBox="1"/>
          <p:nvPr/>
        </p:nvSpPr>
        <p:spPr>
          <a:xfrm>
            <a:off x="4572000" y="3717032"/>
            <a:ext cx="2240670" cy="765032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Fumar</a:t>
            </a:r>
          </a:p>
          <a:p>
            <a:pPr marL="285750" indent="-11113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 Física</a:t>
            </a:r>
          </a:p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Vacunación (2)</a:t>
            </a:r>
            <a:endParaRPr lang="es-CO" sz="1600" b="1" i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3 CuadroTexto"/>
          <p:cNvSpPr txBox="1"/>
          <p:nvPr/>
        </p:nvSpPr>
        <p:spPr>
          <a:xfrm>
            <a:off x="4572000" y="4494589"/>
            <a:ext cx="2240670" cy="3291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Rehabilitación</a:t>
            </a:r>
            <a:endParaRPr lang="es-CO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3 CuadroTexto"/>
          <p:cNvSpPr txBox="1"/>
          <p:nvPr/>
        </p:nvSpPr>
        <p:spPr>
          <a:xfrm>
            <a:off x="4572000" y="3054429"/>
            <a:ext cx="2240670" cy="3291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Rehabilitación</a:t>
            </a:r>
            <a:endParaRPr lang="es-CO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3 CuadroTexto"/>
          <p:cNvSpPr txBox="1"/>
          <p:nvPr/>
        </p:nvSpPr>
        <p:spPr>
          <a:xfrm>
            <a:off x="2331330" y="3054429"/>
            <a:ext cx="2240670" cy="3291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79375" algn="r">
              <a:lnSpc>
                <a:spcPct val="80000"/>
              </a:lnSpc>
              <a:buFont typeface="Arial" pitchFamily="34" charset="0"/>
              <a:buChar char="•"/>
            </a:pPr>
            <a:r>
              <a:rPr lang="es-CO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Rehabilitación</a:t>
            </a:r>
            <a:endParaRPr lang="es-CO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6727204" y="6381328"/>
            <a:ext cx="1919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914400" y="-27384"/>
            <a:ext cx="7315200" cy="1154097"/>
          </a:xfrm>
        </p:spPr>
        <p:txBody>
          <a:bodyPr/>
          <a:lstStyle/>
          <a:p>
            <a:r>
              <a:rPr lang="es-ES" dirty="0" smtClean="0"/>
              <a:t>Manejo No-Farmacológico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27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7" grpId="0"/>
      <p:bldP spid="49" grpId="0"/>
      <p:bldP spid="54" grpId="0"/>
      <p:bldP spid="55" grpId="0"/>
      <p:bldP spid="56" grpId="0"/>
      <p:bldP spid="5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11760" y="2276872"/>
            <a:ext cx="4505482" cy="2880320"/>
          </a:xfrm>
          <a:prstGeom prst="rect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835696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524328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1115616" y="2420888"/>
            <a:ext cx="1220284" cy="2592288"/>
            <a:chOff x="1115616" y="2420888"/>
            <a:chExt cx="1220284" cy="2592288"/>
          </a:xfrm>
        </p:grpSpPr>
        <p:sp>
          <p:nvSpPr>
            <p:cNvPr id="17" name="16 CuadroTexto"/>
            <p:cNvSpPr txBox="1"/>
            <p:nvPr/>
          </p:nvSpPr>
          <p:spPr>
            <a:xfrm>
              <a:off x="1115616" y="3159739"/>
              <a:ext cx="553998" cy="12096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G O L D</a:t>
              </a:r>
              <a:endParaRPr lang="es-CO" sz="2400" dirty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1979712" y="2420888"/>
              <a:ext cx="356188" cy="2592288"/>
              <a:chOff x="1979712" y="2420888"/>
              <a:chExt cx="356188" cy="2592288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1979712" y="4551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4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979712" y="384130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2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979712" y="31310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3</a:t>
                </a:r>
                <a:endParaRPr lang="es-CO" sz="24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979712" y="24208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4</a:t>
                </a:r>
                <a:endParaRPr lang="es-CO" sz="24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913390" y="2624963"/>
            <a:ext cx="1331018" cy="2326658"/>
            <a:chOff x="6913390" y="2624963"/>
            <a:chExt cx="1331018" cy="2326658"/>
          </a:xfrm>
        </p:grpSpPr>
        <p:sp>
          <p:nvSpPr>
            <p:cNvPr id="19" name="18 CuadroTexto"/>
            <p:cNvSpPr txBox="1"/>
            <p:nvPr/>
          </p:nvSpPr>
          <p:spPr>
            <a:xfrm>
              <a:off x="7690410" y="2624963"/>
              <a:ext cx="553998" cy="22822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Exacerbaciones</a:t>
              </a:r>
              <a:endParaRPr lang="es-CO" sz="2400" dirty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6913390" y="2751311"/>
              <a:ext cx="538930" cy="2200310"/>
              <a:chOff x="6913390" y="2751311"/>
              <a:chExt cx="538930" cy="2200310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7019188" y="455151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0</a:t>
                </a:r>
                <a:endParaRPr lang="es-CO" sz="20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019188" y="384130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0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913390" y="2751311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≥ 2</a:t>
                </a:r>
                <a:endParaRPr lang="es-CO" sz="20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2835344" y="5148481"/>
            <a:ext cx="3522302" cy="1448871"/>
            <a:chOff x="2835344" y="5148481"/>
            <a:chExt cx="3522302" cy="1448871"/>
          </a:xfrm>
        </p:grpSpPr>
        <p:sp>
          <p:nvSpPr>
            <p:cNvPr id="18" name="17 CuadroTexto"/>
            <p:cNvSpPr txBox="1"/>
            <p:nvPr/>
          </p:nvSpPr>
          <p:spPr>
            <a:xfrm>
              <a:off x="3419872" y="6228020"/>
              <a:ext cx="245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dirty="0" err="1" smtClean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mMRC</a:t>
              </a:r>
              <a:r>
                <a:rPr lang="es-CO" dirty="0" smtClean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 o Puntaje CAT</a:t>
              </a:r>
              <a:endParaRPr lang="es-CO" dirty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2835344" y="5148481"/>
              <a:ext cx="3522302" cy="584775"/>
              <a:chOff x="2835344" y="5148481"/>
              <a:chExt cx="3522302" cy="584775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835344" y="5148481"/>
                <a:ext cx="1337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0 –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&lt; 10</a:t>
                </a:r>
                <a:endParaRPr lang="es-CO" sz="16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193545" y="5148481"/>
                <a:ext cx="116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≥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F1F5E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≥ 10</a:t>
                </a:r>
                <a:endParaRPr lang="es-CO" sz="1600" dirty="0">
                  <a:solidFill>
                    <a:srgbClr val="F1F5E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83568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F1F5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381024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F1F5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F1F5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cxnSp>
        <p:nvCxnSpPr>
          <p:cNvPr id="5" name="4 Conector recto"/>
          <p:cNvCxnSpPr>
            <a:stCxn id="3" idx="0"/>
            <a:endCxn id="3" idx="2"/>
          </p:cNvCxnSpPr>
          <p:nvPr/>
        </p:nvCxnSpPr>
        <p:spPr>
          <a:xfrm>
            <a:off x="4664501" y="2276872"/>
            <a:ext cx="0" cy="2880320"/>
          </a:xfrm>
          <a:prstGeom prst="line">
            <a:avLst/>
          </a:prstGeom>
          <a:ln>
            <a:solidFill>
              <a:srgbClr val="F2F2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3" idx="1"/>
            <a:endCxn id="3" idx="3"/>
          </p:cNvCxnSpPr>
          <p:nvPr/>
        </p:nvCxnSpPr>
        <p:spPr>
          <a:xfrm>
            <a:off x="2411760" y="3717032"/>
            <a:ext cx="4505482" cy="0"/>
          </a:xfrm>
          <a:prstGeom prst="line">
            <a:avLst/>
          </a:prstGeom>
          <a:ln>
            <a:solidFill>
              <a:srgbClr val="F2F2F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771800" y="5805264"/>
            <a:ext cx="3816424" cy="461665"/>
            <a:chOff x="2771800" y="5805264"/>
            <a:chExt cx="3816424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2771800" y="5805264"/>
              <a:ext cx="381642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902632" y="5805264"/>
              <a:ext cx="148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Síntomas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2411760" y="2276872"/>
            <a:ext cx="4464496" cy="2880320"/>
            <a:chOff x="2411760" y="2636912"/>
            <a:chExt cx="4032448" cy="2880320"/>
          </a:xfrm>
        </p:grpSpPr>
        <p:sp>
          <p:nvSpPr>
            <p:cNvPr id="42" name="41 Rectángulo"/>
            <p:cNvSpPr/>
            <p:nvPr/>
          </p:nvSpPr>
          <p:spPr>
            <a:xfrm>
              <a:off x="2411760" y="2636912"/>
              <a:ext cx="2016224" cy="1440160"/>
            </a:xfrm>
            <a:prstGeom prst="rect">
              <a:avLst/>
            </a:prstGeom>
            <a:solidFill>
              <a:srgbClr val="C0504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4427984" y="2636912"/>
              <a:ext cx="2016224" cy="1440160"/>
            </a:xfrm>
            <a:prstGeom prst="rect">
              <a:avLst/>
            </a:prstGeom>
            <a:solidFill>
              <a:srgbClr val="4F81B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411760" y="4077072"/>
              <a:ext cx="2016224" cy="1440160"/>
            </a:xfrm>
            <a:prstGeom prst="rect">
              <a:avLst/>
            </a:prstGeom>
            <a:solidFill>
              <a:srgbClr val="8064A2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4427984" y="4077072"/>
              <a:ext cx="2016224" cy="1440160"/>
            </a:xfrm>
            <a:prstGeom prst="rect">
              <a:avLst/>
            </a:prstGeom>
            <a:solidFill>
              <a:srgbClr val="9BBB59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3259890" y="3804691"/>
            <a:ext cx="1333378" cy="76503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 prn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 prn</a:t>
            </a:r>
            <a:endParaRPr lang="es-CO" sz="1600" b="1" i="1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187083" y="3804691"/>
            <a:ext cx="1651567" cy="32916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o LABA</a:t>
            </a:r>
            <a:endParaRPr lang="es-CO" sz="1600" b="1" i="1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991011" y="2348880"/>
            <a:ext cx="1602257" cy="76503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Cinh + LABA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5235769" y="2348880"/>
            <a:ext cx="1602881" cy="76503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Cinh + LABA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y/o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</a:t>
            </a:r>
            <a:endParaRPr lang="es-CO" sz="1600" b="1" i="1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51 CuadroTexto"/>
          <p:cNvSpPr txBox="1"/>
          <p:nvPr/>
        </p:nvSpPr>
        <p:spPr>
          <a:xfrm>
            <a:off x="2486639" y="4298033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A</a:t>
            </a:r>
            <a:endParaRPr lang="es-CO" dirty="0"/>
          </a:p>
        </p:txBody>
      </p:sp>
      <p:sp>
        <p:nvSpPr>
          <p:cNvPr id="51" name="52 CuadroTexto"/>
          <p:cNvSpPr txBox="1"/>
          <p:nvPr/>
        </p:nvSpPr>
        <p:spPr>
          <a:xfrm>
            <a:off x="4695442" y="4298033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B</a:t>
            </a:r>
            <a:endParaRPr lang="es-CO" dirty="0"/>
          </a:p>
        </p:txBody>
      </p:sp>
      <p:sp>
        <p:nvSpPr>
          <p:cNvPr id="52" name="53 CuadroTexto"/>
          <p:cNvSpPr txBox="1"/>
          <p:nvPr/>
        </p:nvSpPr>
        <p:spPr>
          <a:xfrm>
            <a:off x="4689030" y="2900264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D</a:t>
            </a:r>
            <a:endParaRPr lang="es-CO" dirty="0"/>
          </a:p>
        </p:txBody>
      </p:sp>
      <p:sp>
        <p:nvSpPr>
          <p:cNvPr id="53" name="54 CuadroTexto"/>
          <p:cNvSpPr txBox="1"/>
          <p:nvPr/>
        </p:nvSpPr>
        <p:spPr>
          <a:xfrm>
            <a:off x="2480227" y="2900264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C</a:t>
            </a:r>
            <a:endParaRPr lang="es-CO" dirty="0"/>
          </a:p>
        </p:txBody>
      </p:sp>
      <p:sp>
        <p:nvSpPr>
          <p:cNvPr id="54" name="CuadroTexto 53"/>
          <p:cNvSpPr txBox="1"/>
          <p:nvPr/>
        </p:nvSpPr>
        <p:spPr>
          <a:xfrm>
            <a:off x="6727204" y="6381328"/>
            <a:ext cx="218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914400" y="402695"/>
            <a:ext cx="7315200" cy="11540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Manejo Farmacológico: </a:t>
            </a:r>
            <a:br>
              <a:rPr lang="es-ES" dirty="0" smtClean="0"/>
            </a:br>
            <a:r>
              <a:rPr lang="es-ES" dirty="0" smtClean="0">
                <a:solidFill>
                  <a:srgbClr val="FF9933"/>
                </a:solidFill>
              </a:rPr>
              <a:t>Primera Opción</a:t>
            </a:r>
            <a:endParaRPr lang="es-ES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6" grpId="0"/>
      <p:bldP spid="47" grpId="0"/>
      <p:bldP spid="4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11760" y="2276872"/>
            <a:ext cx="450548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835696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524328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1115616" y="2420888"/>
            <a:ext cx="1220284" cy="2592288"/>
            <a:chOff x="1115616" y="2420888"/>
            <a:chExt cx="1220284" cy="2592288"/>
          </a:xfrm>
        </p:grpSpPr>
        <p:sp>
          <p:nvSpPr>
            <p:cNvPr id="17" name="16 CuadroTexto"/>
            <p:cNvSpPr txBox="1"/>
            <p:nvPr/>
          </p:nvSpPr>
          <p:spPr>
            <a:xfrm>
              <a:off x="1115616" y="3159739"/>
              <a:ext cx="553998" cy="12096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G O L D</a:t>
              </a:r>
              <a:endParaRPr lang="es-CO" sz="24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1979712" y="2420888"/>
              <a:ext cx="356188" cy="2592288"/>
              <a:chOff x="1979712" y="2420888"/>
              <a:chExt cx="356188" cy="2592288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1979712" y="4551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4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979712" y="384130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2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979712" y="31310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3</a:t>
                </a:r>
                <a:endParaRPr lang="es-CO" sz="24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979712" y="24208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4</a:t>
                </a:r>
                <a:endParaRPr lang="es-CO" sz="24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913390" y="2624963"/>
            <a:ext cx="1331018" cy="2326658"/>
            <a:chOff x="6913390" y="2624963"/>
            <a:chExt cx="1331018" cy="2326658"/>
          </a:xfrm>
        </p:grpSpPr>
        <p:sp>
          <p:nvSpPr>
            <p:cNvPr id="19" name="18 CuadroTexto"/>
            <p:cNvSpPr txBox="1"/>
            <p:nvPr/>
          </p:nvSpPr>
          <p:spPr>
            <a:xfrm>
              <a:off x="7690410" y="2624963"/>
              <a:ext cx="553998" cy="22822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Exacerbaciones</a:t>
              </a:r>
              <a:endParaRPr lang="es-CO" sz="2400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6913390" y="2751311"/>
              <a:ext cx="538930" cy="2200310"/>
              <a:chOff x="6913390" y="2751311"/>
              <a:chExt cx="538930" cy="2200310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7019188" y="455151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0</a:t>
                </a:r>
                <a:endParaRPr lang="es-CO" sz="20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019188" y="384130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0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913390" y="2751311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≥ 2</a:t>
                </a:r>
                <a:endParaRPr lang="es-CO" sz="20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2835344" y="5148481"/>
            <a:ext cx="3522302" cy="1448871"/>
            <a:chOff x="2835344" y="5148481"/>
            <a:chExt cx="3522302" cy="1448871"/>
          </a:xfrm>
        </p:grpSpPr>
        <p:sp>
          <p:nvSpPr>
            <p:cNvPr id="18" name="17 CuadroTexto"/>
            <p:cNvSpPr txBox="1"/>
            <p:nvPr/>
          </p:nvSpPr>
          <p:spPr>
            <a:xfrm>
              <a:off x="3419872" y="6228020"/>
              <a:ext cx="245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mMRC</a:t>
              </a:r>
              <a:r>
                <a:rPr lang="es-CO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 o Puntaje CAT</a:t>
              </a:r>
              <a:endParaRPr lang="es-CO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2835344" y="5148481"/>
              <a:ext cx="3522302" cy="584775"/>
              <a:chOff x="2835344" y="5148481"/>
              <a:chExt cx="3522302" cy="584775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835344" y="5148481"/>
                <a:ext cx="1337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0 –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&lt; 10</a:t>
                </a:r>
                <a:endParaRPr lang="es-CO" sz="16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193545" y="5148481"/>
                <a:ext cx="116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≥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chemeClr val="bg2">
                        <a:lumMod val="10000"/>
                        <a:lumOff val="9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≥ 10</a:t>
                </a:r>
                <a:endParaRPr lang="es-CO" sz="1600" dirty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83568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381024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chemeClr val="bg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cxnSp>
        <p:nvCxnSpPr>
          <p:cNvPr id="5" name="4 Conector recto"/>
          <p:cNvCxnSpPr>
            <a:stCxn id="3" idx="0"/>
            <a:endCxn id="3" idx="2"/>
          </p:cNvCxnSpPr>
          <p:nvPr/>
        </p:nvCxnSpPr>
        <p:spPr>
          <a:xfrm>
            <a:off x="4664501" y="2276872"/>
            <a:ext cx="0" cy="288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3" idx="1"/>
            <a:endCxn id="3" idx="3"/>
          </p:cNvCxnSpPr>
          <p:nvPr/>
        </p:nvCxnSpPr>
        <p:spPr>
          <a:xfrm>
            <a:off x="2411760" y="3717032"/>
            <a:ext cx="4505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771800" y="5805264"/>
            <a:ext cx="3816424" cy="461665"/>
            <a:chOff x="2771800" y="5805264"/>
            <a:chExt cx="3816424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2771800" y="5805264"/>
              <a:ext cx="381642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902632" y="5805264"/>
              <a:ext cx="148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Síntomas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2411760" y="2276872"/>
            <a:ext cx="4464496" cy="2880320"/>
            <a:chOff x="2411760" y="2636912"/>
            <a:chExt cx="4032448" cy="2880320"/>
          </a:xfrm>
        </p:grpSpPr>
        <p:sp>
          <p:nvSpPr>
            <p:cNvPr id="42" name="41 Rectángulo"/>
            <p:cNvSpPr/>
            <p:nvPr/>
          </p:nvSpPr>
          <p:spPr>
            <a:xfrm>
              <a:off x="2411760" y="2636912"/>
              <a:ext cx="2016224" cy="1440160"/>
            </a:xfrm>
            <a:prstGeom prst="rect">
              <a:avLst/>
            </a:prstGeom>
            <a:solidFill>
              <a:srgbClr val="C0504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4427984" y="2636912"/>
              <a:ext cx="2016224" cy="1440160"/>
            </a:xfrm>
            <a:prstGeom prst="rect">
              <a:avLst/>
            </a:prstGeom>
            <a:solidFill>
              <a:srgbClr val="4F81B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411760" y="4077072"/>
              <a:ext cx="2016224" cy="1440160"/>
            </a:xfrm>
            <a:prstGeom prst="rect">
              <a:avLst/>
            </a:prstGeom>
            <a:solidFill>
              <a:srgbClr val="8064A2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4427984" y="4077072"/>
              <a:ext cx="2016224" cy="1440160"/>
            </a:xfrm>
            <a:prstGeom prst="rect">
              <a:avLst/>
            </a:prstGeom>
            <a:solidFill>
              <a:srgbClr val="9BBB59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2627784" y="3804691"/>
            <a:ext cx="1965484" cy="120089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 + SAMA</a:t>
            </a:r>
            <a:endParaRPr lang="es-CO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2699792" y="2348880"/>
            <a:ext cx="1893476" cy="120089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LABA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PD4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 + PD4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4283968" y="2276872"/>
            <a:ext cx="2523328" cy="1444935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Cinh + LABA + LAMA</a:t>
            </a:r>
          </a:p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Cinh + LABA + PD4</a:t>
            </a:r>
          </a:p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LABA</a:t>
            </a:r>
          </a:p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182562" algn="r">
              <a:lnSpc>
                <a:spcPct val="80000"/>
              </a:lnSpc>
            </a:pPr>
            <a:r>
              <a:rPr lang="es-CO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PD4 </a:t>
            </a:r>
          </a:p>
        </p:txBody>
      </p:sp>
      <p:sp>
        <p:nvSpPr>
          <p:cNvPr id="52" name="51 CuadroTexto"/>
          <p:cNvSpPr txBox="1"/>
          <p:nvPr/>
        </p:nvSpPr>
        <p:spPr>
          <a:xfrm>
            <a:off x="2486639" y="4298033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A</a:t>
            </a:r>
            <a:endParaRPr lang="es-CO" dirty="0"/>
          </a:p>
        </p:txBody>
      </p:sp>
      <p:sp>
        <p:nvSpPr>
          <p:cNvPr id="53" name="52 CuadroTexto"/>
          <p:cNvSpPr txBox="1"/>
          <p:nvPr/>
        </p:nvSpPr>
        <p:spPr>
          <a:xfrm>
            <a:off x="4695442" y="4298033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B</a:t>
            </a:r>
            <a:endParaRPr lang="es-CO" dirty="0"/>
          </a:p>
        </p:txBody>
      </p:sp>
      <p:sp>
        <p:nvSpPr>
          <p:cNvPr id="54" name="53 CuadroTexto"/>
          <p:cNvSpPr txBox="1"/>
          <p:nvPr/>
        </p:nvSpPr>
        <p:spPr>
          <a:xfrm>
            <a:off x="4689030" y="2900264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D</a:t>
            </a:r>
            <a:endParaRPr lang="es-CO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480227" y="2900264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C</a:t>
            </a:r>
            <a:endParaRPr lang="es-CO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727204" y="6381328"/>
            <a:ext cx="218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14400" y="402695"/>
            <a:ext cx="7315200" cy="11540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Manejo Farmacológico: </a:t>
            </a:r>
            <a:br>
              <a:rPr lang="es-ES" dirty="0" smtClean="0"/>
            </a:br>
            <a:r>
              <a:rPr lang="es-ES" dirty="0" smtClean="0">
                <a:solidFill>
                  <a:srgbClr val="FF9933"/>
                </a:solidFill>
              </a:rPr>
              <a:t>Opción Alternativa</a:t>
            </a:r>
            <a:endParaRPr lang="es-ES" dirty="0">
              <a:solidFill>
                <a:srgbClr val="FF9933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386343" y="3791733"/>
            <a:ext cx="1452307" cy="32916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LABA</a:t>
            </a:r>
            <a:endParaRPr lang="es-CO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94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0" y="558782"/>
            <a:ext cx="7668344" cy="5822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334784"/>
            <a:ext cx="720080" cy="81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460377" y="6402814"/>
            <a:ext cx="3576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/>
              <a:t>ALAT: Recomendaciones Enero 2011 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8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2411760" y="2276872"/>
            <a:ext cx="4464496" cy="2880320"/>
            <a:chOff x="2411760" y="2276872"/>
            <a:chExt cx="4464496" cy="2880320"/>
          </a:xfrm>
        </p:grpSpPr>
        <p:grpSp>
          <p:nvGrpSpPr>
            <p:cNvPr id="41" name="40 Grupo"/>
            <p:cNvGrpSpPr/>
            <p:nvPr/>
          </p:nvGrpSpPr>
          <p:grpSpPr>
            <a:xfrm>
              <a:off x="2411760" y="2276872"/>
              <a:ext cx="4464496" cy="2880320"/>
              <a:chOff x="2411760" y="2636912"/>
              <a:chExt cx="4032448" cy="2880320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2411760" y="2636912"/>
                <a:ext cx="2016224" cy="1440160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4427984" y="2636912"/>
                <a:ext cx="2016224" cy="1440160"/>
              </a:xfrm>
              <a:prstGeom prst="rect">
                <a:avLst/>
              </a:prstGeom>
              <a:solidFill>
                <a:srgbClr val="4F81BD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2411760" y="4077072"/>
                <a:ext cx="2016224" cy="1440160"/>
              </a:xfrm>
              <a:prstGeom prst="rect">
                <a:avLst/>
              </a:prstGeom>
              <a:solidFill>
                <a:srgbClr val="8064A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427984" y="4077072"/>
                <a:ext cx="2016224" cy="1440160"/>
              </a:xfrm>
              <a:prstGeom prst="rect">
                <a:avLst/>
              </a:prstGeom>
              <a:solidFill>
                <a:srgbClr val="9BBB5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2486639" y="4298033"/>
              <a:ext cx="5902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A</a:t>
              </a:r>
              <a:endParaRPr lang="es-CO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695442" y="4298033"/>
              <a:ext cx="59022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B</a:t>
              </a:r>
              <a:endParaRPr lang="es-CO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4689030" y="2900264"/>
              <a:ext cx="603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D</a:t>
              </a:r>
              <a:endParaRPr lang="es-CO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2480227" y="2900264"/>
              <a:ext cx="6030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C</a:t>
              </a:r>
              <a:endParaRPr lang="es-CO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2411760" y="2276872"/>
            <a:ext cx="450548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835696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524328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1115616" y="2420888"/>
            <a:ext cx="1220284" cy="2592288"/>
            <a:chOff x="1115616" y="2420888"/>
            <a:chExt cx="1220284" cy="2592288"/>
          </a:xfrm>
        </p:grpSpPr>
        <p:sp>
          <p:nvSpPr>
            <p:cNvPr id="17" name="16 CuadroTexto"/>
            <p:cNvSpPr txBox="1"/>
            <p:nvPr/>
          </p:nvSpPr>
          <p:spPr>
            <a:xfrm>
              <a:off x="1115616" y="3159739"/>
              <a:ext cx="553998" cy="12096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G O L D</a:t>
              </a:r>
              <a:endParaRPr lang="es-CO" sz="2400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1979712" y="2420888"/>
              <a:ext cx="356188" cy="2592288"/>
              <a:chOff x="1979712" y="2420888"/>
              <a:chExt cx="356188" cy="2592288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1979712" y="4551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979712" y="384130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2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979712" y="31310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3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979712" y="24208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4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913390" y="2624963"/>
            <a:ext cx="1331018" cy="2326658"/>
            <a:chOff x="6913390" y="2624963"/>
            <a:chExt cx="1331018" cy="2326658"/>
          </a:xfrm>
        </p:grpSpPr>
        <p:sp>
          <p:nvSpPr>
            <p:cNvPr id="19" name="18 CuadroTexto"/>
            <p:cNvSpPr txBox="1"/>
            <p:nvPr/>
          </p:nvSpPr>
          <p:spPr>
            <a:xfrm>
              <a:off x="7690410" y="2624963"/>
              <a:ext cx="553998" cy="22822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Exacerbaciones</a:t>
              </a:r>
              <a:endParaRPr lang="es-CO" sz="2400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6913390" y="2751311"/>
              <a:ext cx="538930" cy="2200310"/>
              <a:chOff x="6913390" y="2751311"/>
              <a:chExt cx="538930" cy="2200310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7019188" y="455151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0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019188" y="384130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913390" y="2751311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≥ 2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2835344" y="5148481"/>
            <a:ext cx="3522302" cy="1448871"/>
            <a:chOff x="2835344" y="5148481"/>
            <a:chExt cx="3522302" cy="1448871"/>
          </a:xfrm>
        </p:grpSpPr>
        <p:sp>
          <p:nvSpPr>
            <p:cNvPr id="18" name="17 CuadroTexto"/>
            <p:cNvSpPr txBox="1"/>
            <p:nvPr/>
          </p:nvSpPr>
          <p:spPr>
            <a:xfrm>
              <a:off x="3419872" y="6228020"/>
              <a:ext cx="245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dirty="0" err="1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mMRC</a:t>
              </a:r>
              <a:r>
                <a:rPr lang="es-CO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 o Puntaje CAT</a:t>
              </a:r>
              <a:endParaRPr lang="es-CO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2835344" y="5148481"/>
              <a:ext cx="3522302" cy="584775"/>
              <a:chOff x="2835344" y="5148481"/>
              <a:chExt cx="3522302" cy="584775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835344" y="5148481"/>
                <a:ext cx="1337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0 –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&lt; 10</a:t>
                </a:r>
                <a:endParaRPr lang="es-CO" sz="16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193545" y="5148481"/>
                <a:ext cx="116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≥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≥ 10</a:t>
                </a:r>
                <a:endParaRPr lang="es-CO" sz="16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83568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381024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cxnSp>
        <p:nvCxnSpPr>
          <p:cNvPr id="5" name="4 Conector recto"/>
          <p:cNvCxnSpPr>
            <a:stCxn id="3" idx="0"/>
            <a:endCxn id="3" idx="2"/>
          </p:cNvCxnSpPr>
          <p:nvPr/>
        </p:nvCxnSpPr>
        <p:spPr>
          <a:xfrm>
            <a:off x="4664501" y="2276872"/>
            <a:ext cx="0" cy="288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3" idx="1"/>
            <a:endCxn id="3" idx="3"/>
          </p:cNvCxnSpPr>
          <p:nvPr/>
        </p:nvCxnSpPr>
        <p:spPr>
          <a:xfrm>
            <a:off x="2411760" y="3717032"/>
            <a:ext cx="4505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771800" y="5805264"/>
            <a:ext cx="3816424" cy="461665"/>
            <a:chOff x="2771800" y="5805264"/>
            <a:chExt cx="3816424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2771800" y="5805264"/>
              <a:ext cx="381642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902632" y="5805264"/>
              <a:ext cx="148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Síntomas</a:t>
              </a:r>
            </a:p>
          </p:txBody>
        </p:sp>
      </p:grpSp>
      <p:sp>
        <p:nvSpPr>
          <p:cNvPr id="52" name="CuadroTexto 51"/>
          <p:cNvSpPr txBox="1"/>
          <p:nvPr/>
        </p:nvSpPr>
        <p:spPr>
          <a:xfrm>
            <a:off x="6727204" y="6381328"/>
            <a:ext cx="1919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/>
          <a:lstStyle/>
          <a:p>
            <a:r>
              <a:rPr lang="es-ES" dirty="0" smtClean="0"/>
              <a:t>Calificación GOLD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91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1154097"/>
          </a:xfrm>
        </p:spPr>
        <p:txBody>
          <a:bodyPr/>
          <a:lstStyle/>
          <a:p>
            <a:r>
              <a:rPr lang="es-CO" dirty="0" smtClean="0"/>
              <a:t>EPOC: Definición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259632" y="1988840"/>
            <a:ext cx="6768752" cy="417646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86100" lvl="6" indent="-342900">
              <a:buClr>
                <a:srgbClr val="FF9933"/>
              </a:buClr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Común </a:t>
            </a:r>
          </a:p>
          <a:p>
            <a:pPr marL="3086100" lvl="6" indent="-342900">
              <a:buClr>
                <a:srgbClr val="FF9933"/>
              </a:buClr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Prevenible </a:t>
            </a:r>
          </a:p>
          <a:p>
            <a:pPr marL="3086100" lvl="6" indent="-342900">
              <a:buClr>
                <a:srgbClr val="FF9933"/>
              </a:buClr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Tratable</a:t>
            </a:r>
          </a:p>
          <a:p>
            <a:pPr marL="3086100" lvl="6" indent="-342900">
              <a:buClr>
                <a:srgbClr val="FF9933"/>
              </a:buClr>
              <a:buFont typeface="Wingdings" pitchFamily="2" charset="2"/>
              <a:buChar char="§"/>
            </a:pPr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Usualmente Progresiva</a:t>
            </a:r>
          </a:p>
          <a:p>
            <a:pPr algn="ctr"/>
            <a:endParaRPr lang="es-CO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CO" sz="20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Limitación </a:t>
            </a:r>
            <a:r>
              <a:rPr lang="es-CO" sz="2000" u="sng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persistente</a:t>
            </a:r>
            <a:r>
              <a:rPr lang="es-CO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del flujo de aire</a:t>
            </a:r>
          </a:p>
          <a:p>
            <a:pPr algn="ctr"/>
            <a:endParaRPr lang="es-CO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Asociada a </a:t>
            </a:r>
            <a:r>
              <a:rPr lang="es-CO" sz="20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respuesta inflamatoria</a:t>
            </a:r>
            <a:r>
              <a:rPr lang="es-CO" sz="2000" dirty="0" smtClean="0">
                <a:solidFill>
                  <a:srgbClr val="BACC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CO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 las vías aéreas y el parénquima pulmonar a partículas o gases nocivos</a:t>
            </a:r>
          </a:p>
          <a:p>
            <a:pPr algn="ctr"/>
            <a:endParaRPr lang="es-CO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CO" sz="20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Exacerbaciones y Comorbilidades</a:t>
            </a:r>
            <a:r>
              <a:rPr lang="es-CO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CO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contribuyen a la Severidad  </a:t>
            </a:r>
            <a:endParaRPr lang="es-CO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2257708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</a:t>
            </a:r>
            <a:endParaRPr lang="es-CO" sz="28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105471" y="6505599"/>
            <a:ext cx="1931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dirty="0" smtClean="0"/>
              <a:t>GOLD. Revisión 2013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975000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"/>
          <p:cNvCxnSpPr>
            <a:stCxn id="3" idx="0"/>
            <a:endCxn id="3" idx="2"/>
          </p:cNvCxnSpPr>
          <p:nvPr/>
        </p:nvCxnSpPr>
        <p:spPr>
          <a:xfrm>
            <a:off x="4664501" y="2276872"/>
            <a:ext cx="0" cy="288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Agrupar 7"/>
          <p:cNvGrpSpPr/>
          <p:nvPr/>
        </p:nvGrpSpPr>
        <p:grpSpPr>
          <a:xfrm>
            <a:off x="2411760" y="2276872"/>
            <a:ext cx="4464496" cy="2880320"/>
            <a:chOff x="2411760" y="2276872"/>
            <a:chExt cx="4464496" cy="2880320"/>
          </a:xfrm>
        </p:grpSpPr>
        <p:grpSp>
          <p:nvGrpSpPr>
            <p:cNvPr id="41" name="40 Grupo"/>
            <p:cNvGrpSpPr/>
            <p:nvPr/>
          </p:nvGrpSpPr>
          <p:grpSpPr>
            <a:xfrm>
              <a:off x="2411760" y="2276872"/>
              <a:ext cx="4464496" cy="2880320"/>
              <a:chOff x="2411760" y="2636912"/>
              <a:chExt cx="4032448" cy="2880320"/>
            </a:xfrm>
          </p:grpSpPr>
          <p:sp>
            <p:nvSpPr>
              <p:cNvPr id="42" name="41 Rectángulo"/>
              <p:cNvSpPr/>
              <p:nvPr/>
            </p:nvSpPr>
            <p:spPr>
              <a:xfrm>
                <a:off x="2411760" y="2636912"/>
                <a:ext cx="4032448" cy="1440160"/>
              </a:xfrm>
              <a:prstGeom prst="rect">
                <a:avLst/>
              </a:prstGeom>
              <a:solidFill>
                <a:srgbClr val="C0504D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4" name="43 Rectángulo"/>
              <p:cNvSpPr/>
              <p:nvPr/>
            </p:nvSpPr>
            <p:spPr>
              <a:xfrm>
                <a:off x="2411760" y="4077072"/>
                <a:ext cx="2016224" cy="1440160"/>
              </a:xfrm>
              <a:prstGeom prst="rect">
                <a:avLst/>
              </a:prstGeom>
              <a:solidFill>
                <a:srgbClr val="8064A2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  <p:sp>
            <p:nvSpPr>
              <p:cNvPr id="45" name="44 Rectángulo"/>
              <p:cNvSpPr/>
              <p:nvPr/>
            </p:nvSpPr>
            <p:spPr>
              <a:xfrm>
                <a:off x="4427984" y="4077072"/>
                <a:ext cx="2016224" cy="1440160"/>
              </a:xfrm>
              <a:prstGeom prst="rect">
                <a:avLst/>
              </a:prstGeom>
              <a:solidFill>
                <a:srgbClr val="9BBB59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CO" sz="4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endParaRPr>
              </a:p>
            </p:txBody>
          </p:sp>
        </p:grpSp>
        <p:sp>
          <p:nvSpPr>
            <p:cNvPr id="6" name="5 CuadroTexto"/>
            <p:cNvSpPr txBox="1"/>
            <p:nvPr/>
          </p:nvSpPr>
          <p:spPr>
            <a:xfrm>
              <a:off x="3148661" y="4027711"/>
              <a:ext cx="5309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L</a:t>
              </a:r>
              <a:endParaRPr lang="es-CO" dirty="0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5357464" y="4027711"/>
              <a:ext cx="6546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M</a:t>
              </a:r>
              <a:endParaRPr lang="es-CO" dirty="0"/>
            </a:p>
          </p:txBody>
        </p:sp>
        <p:sp>
          <p:nvSpPr>
            <p:cNvPr id="51" name="50 CuadroTexto"/>
            <p:cNvSpPr txBox="1"/>
            <p:nvPr/>
          </p:nvSpPr>
          <p:spPr>
            <a:xfrm>
              <a:off x="4299011" y="2564904"/>
              <a:ext cx="63155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4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cs typeface="+mn-cs"/>
                </a:rPr>
                <a:t>G</a:t>
              </a:r>
              <a:endParaRPr lang="es-CO" dirty="0"/>
            </a:p>
          </p:txBody>
        </p:sp>
      </p:grpSp>
      <p:sp>
        <p:nvSpPr>
          <p:cNvPr id="3" name="2 Rectángulo"/>
          <p:cNvSpPr/>
          <p:nvPr/>
        </p:nvSpPr>
        <p:spPr>
          <a:xfrm>
            <a:off x="2411760" y="2276872"/>
            <a:ext cx="450548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835696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524328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1115616" y="2420888"/>
            <a:ext cx="1220284" cy="2592288"/>
            <a:chOff x="1115616" y="2420888"/>
            <a:chExt cx="1220284" cy="2592288"/>
          </a:xfrm>
        </p:grpSpPr>
        <p:sp>
          <p:nvSpPr>
            <p:cNvPr id="17" name="16 CuadroTexto"/>
            <p:cNvSpPr txBox="1"/>
            <p:nvPr/>
          </p:nvSpPr>
          <p:spPr>
            <a:xfrm>
              <a:off x="1115616" y="3159739"/>
              <a:ext cx="553998" cy="12096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G O L D</a:t>
              </a:r>
              <a:endParaRPr lang="es-CO" sz="2400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1979712" y="2420888"/>
              <a:ext cx="356188" cy="2592288"/>
              <a:chOff x="1979712" y="2420888"/>
              <a:chExt cx="356188" cy="2592288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1979712" y="4551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979712" y="384130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2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979712" y="31310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3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979712" y="24208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4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913390" y="2624963"/>
            <a:ext cx="1331018" cy="2326658"/>
            <a:chOff x="6913390" y="2624963"/>
            <a:chExt cx="1331018" cy="2326658"/>
          </a:xfrm>
        </p:grpSpPr>
        <p:sp>
          <p:nvSpPr>
            <p:cNvPr id="19" name="18 CuadroTexto"/>
            <p:cNvSpPr txBox="1"/>
            <p:nvPr/>
          </p:nvSpPr>
          <p:spPr>
            <a:xfrm>
              <a:off x="7690410" y="2624963"/>
              <a:ext cx="553998" cy="22822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Exacerbaciones</a:t>
              </a:r>
              <a:endParaRPr lang="es-CO" sz="2400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6913390" y="2751311"/>
              <a:ext cx="538930" cy="2200310"/>
              <a:chOff x="6913390" y="2751311"/>
              <a:chExt cx="538930" cy="2200310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7019188" y="455151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0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019188" y="384130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913390" y="2751311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≥ 2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2835344" y="5148481"/>
            <a:ext cx="3522302" cy="1448871"/>
            <a:chOff x="2835344" y="5148481"/>
            <a:chExt cx="3522302" cy="1448871"/>
          </a:xfrm>
        </p:grpSpPr>
        <p:sp>
          <p:nvSpPr>
            <p:cNvPr id="18" name="17 CuadroTexto"/>
            <p:cNvSpPr txBox="1"/>
            <p:nvPr/>
          </p:nvSpPr>
          <p:spPr>
            <a:xfrm>
              <a:off x="3419872" y="6228020"/>
              <a:ext cx="245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dirty="0" err="1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mMRC</a:t>
              </a:r>
              <a:r>
                <a:rPr lang="es-CO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 o Puntaje CAT</a:t>
              </a:r>
              <a:endParaRPr lang="es-CO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2835344" y="5148481"/>
              <a:ext cx="3522302" cy="584775"/>
              <a:chOff x="2835344" y="5148481"/>
              <a:chExt cx="3522302" cy="584775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835344" y="5148481"/>
                <a:ext cx="1337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0 –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&lt; 10</a:t>
                </a:r>
                <a:endParaRPr lang="es-CO" sz="16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193545" y="5148481"/>
                <a:ext cx="116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≥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≥ 10</a:t>
                </a:r>
                <a:endParaRPr lang="es-CO" sz="16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83568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381024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cxnSp>
        <p:nvCxnSpPr>
          <p:cNvPr id="12" name="11 Conector recto"/>
          <p:cNvCxnSpPr>
            <a:stCxn id="3" idx="1"/>
            <a:endCxn id="3" idx="3"/>
          </p:cNvCxnSpPr>
          <p:nvPr/>
        </p:nvCxnSpPr>
        <p:spPr>
          <a:xfrm>
            <a:off x="2411760" y="3717032"/>
            <a:ext cx="4505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771800" y="5805264"/>
            <a:ext cx="3816424" cy="461665"/>
            <a:chOff x="2771800" y="5805264"/>
            <a:chExt cx="3816424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2771800" y="5805264"/>
              <a:ext cx="381642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902632" y="5805264"/>
              <a:ext cx="148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Síntomas</a:t>
              </a:r>
            </a:p>
          </p:txBody>
        </p:sp>
      </p:grpSp>
      <p:sp>
        <p:nvSpPr>
          <p:cNvPr id="43" name="3 CuadroTexto"/>
          <p:cNvSpPr txBox="1"/>
          <p:nvPr/>
        </p:nvSpPr>
        <p:spPr>
          <a:xfrm>
            <a:off x="2627784" y="3804691"/>
            <a:ext cx="1965484" cy="120089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 / SAMA</a:t>
            </a:r>
            <a:endParaRPr lang="es-CO" sz="16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5386343" y="3804691"/>
            <a:ext cx="1452307" cy="32916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LABA</a:t>
            </a:r>
          </a:p>
        </p:txBody>
      </p:sp>
      <p:sp>
        <p:nvSpPr>
          <p:cNvPr id="47" name="45 CuadroTexto"/>
          <p:cNvSpPr txBox="1"/>
          <p:nvPr/>
        </p:nvSpPr>
        <p:spPr>
          <a:xfrm>
            <a:off x="4665105" y="2400320"/>
            <a:ext cx="2081581" cy="32916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 + LABA + C inh</a:t>
            </a:r>
          </a:p>
        </p:txBody>
      </p:sp>
      <p:sp>
        <p:nvSpPr>
          <p:cNvPr id="49" name="45 CuadroTexto"/>
          <p:cNvSpPr txBox="1"/>
          <p:nvPr/>
        </p:nvSpPr>
        <p:spPr>
          <a:xfrm>
            <a:off x="5087778" y="2674310"/>
            <a:ext cx="1649164" cy="329168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s-CO" sz="16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Teofilina o PD4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42655"/>
            <a:ext cx="7315200" cy="1154097"/>
          </a:xfrm>
        </p:spPr>
        <p:txBody>
          <a:bodyPr/>
          <a:lstStyle/>
          <a:p>
            <a:r>
              <a:rPr lang="es-ES" dirty="0" smtClean="0"/>
              <a:t>Calificación ALAT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92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7" grpId="0"/>
      <p:bldP spid="4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411760" y="2276872"/>
            <a:ext cx="4505482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5" name="14 Conector recto de flecha"/>
          <p:cNvCxnSpPr/>
          <p:nvPr/>
        </p:nvCxnSpPr>
        <p:spPr>
          <a:xfrm flipV="1">
            <a:off x="1835696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V="1">
            <a:off x="7524328" y="2492896"/>
            <a:ext cx="0" cy="24482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34 Grupo"/>
          <p:cNvGrpSpPr/>
          <p:nvPr/>
        </p:nvGrpSpPr>
        <p:grpSpPr>
          <a:xfrm>
            <a:off x="1115616" y="2420888"/>
            <a:ext cx="1220284" cy="2592288"/>
            <a:chOff x="1115616" y="2420888"/>
            <a:chExt cx="1220284" cy="2592288"/>
          </a:xfrm>
        </p:grpSpPr>
        <p:sp>
          <p:nvSpPr>
            <p:cNvPr id="17" name="16 CuadroTexto"/>
            <p:cNvSpPr txBox="1"/>
            <p:nvPr/>
          </p:nvSpPr>
          <p:spPr>
            <a:xfrm>
              <a:off x="1115616" y="3159739"/>
              <a:ext cx="553998" cy="120967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G O L D</a:t>
              </a:r>
              <a:endParaRPr lang="es-CO" sz="2400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2" name="31 Grupo"/>
            <p:cNvGrpSpPr/>
            <p:nvPr/>
          </p:nvGrpSpPr>
          <p:grpSpPr>
            <a:xfrm>
              <a:off x="1979712" y="2420888"/>
              <a:ext cx="356188" cy="2592288"/>
              <a:chOff x="1979712" y="2420888"/>
              <a:chExt cx="356188" cy="2592288"/>
            </a:xfrm>
          </p:grpSpPr>
          <p:sp>
            <p:nvSpPr>
              <p:cNvPr id="2" name="1 CuadroTexto"/>
              <p:cNvSpPr txBox="1"/>
              <p:nvPr/>
            </p:nvSpPr>
            <p:spPr>
              <a:xfrm>
                <a:off x="1979712" y="4551511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2" name="21 CuadroTexto"/>
              <p:cNvSpPr txBox="1"/>
              <p:nvPr/>
            </p:nvSpPr>
            <p:spPr>
              <a:xfrm>
                <a:off x="1979712" y="3841304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2</a:t>
                </a:r>
              </a:p>
            </p:txBody>
          </p:sp>
          <p:sp>
            <p:nvSpPr>
              <p:cNvPr id="23" name="22 CuadroTexto"/>
              <p:cNvSpPr txBox="1"/>
              <p:nvPr/>
            </p:nvSpPr>
            <p:spPr>
              <a:xfrm>
                <a:off x="1979712" y="3131096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3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4" name="23 CuadroTexto"/>
              <p:cNvSpPr txBox="1"/>
              <p:nvPr/>
            </p:nvSpPr>
            <p:spPr>
              <a:xfrm>
                <a:off x="1979712" y="2420888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4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4</a:t>
                </a:r>
                <a:endParaRPr lang="es-CO" sz="24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4" name="33 Grupo"/>
          <p:cNvGrpSpPr/>
          <p:nvPr/>
        </p:nvGrpSpPr>
        <p:grpSpPr>
          <a:xfrm>
            <a:off x="6913390" y="2624963"/>
            <a:ext cx="1331018" cy="2326658"/>
            <a:chOff x="6913390" y="2624963"/>
            <a:chExt cx="1331018" cy="2326658"/>
          </a:xfrm>
        </p:grpSpPr>
        <p:sp>
          <p:nvSpPr>
            <p:cNvPr id="19" name="18 CuadroTexto"/>
            <p:cNvSpPr txBox="1"/>
            <p:nvPr/>
          </p:nvSpPr>
          <p:spPr>
            <a:xfrm>
              <a:off x="7690410" y="2624963"/>
              <a:ext cx="553998" cy="22822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Exacerbaciones</a:t>
              </a:r>
              <a:endParaRPr lang="es-CO" sz="2400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3" name="32 Grupo"/>
            <p:cNvGrpSpPr/>
            <p:nvPr/>
          </p:nvGrpSpPr>
          <p:grpSpPr>
            <a:xfrm>
              <a:off x="6913390" y="2751311"/>
              <a:ext cx="538930" cy="2200310"/>
              <a:chOff x="6913390" y="2751311"/>
              <a:chExt cx="538930" cy="2200310"/>
            </a:xfrm>
          </p:grpSpPr>
          <p:sp>
            <p:nvSpPr>
              <p:cNvPr id="26" name="25 CuadroTexto"/>
              <p:cNvSpPr txBox="1"/>
              <p:nvPr/>
            </p:nvSpPr>
            <p:spPr>
              <a:xfrm>
                <a:off x="7019188" y="4551511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0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7" name="26 CuadroTexto"/>
              <p:cNvSpPr txBox="1"/>
              <p:nvPr/>
            </p:nvSpPr>
            <p:spPr>
              <a:xfrm>
                <a:off x="7019188" y="3841304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1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9" name="28 CuadroTexto"/>
              <p:cNvSpPr txBox="1"/>
              <p:nvPr/>
            </p:nvSpPr>
            <p:spPr>
              <a:xfrm>
                <a:off x="6913390" y="2751311"/>
                <a:ext cx="538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20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≥ 2</a:t>
                </a:r>
                <a:endParaRPr lang="es-CO" sz="20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2835344" y="5148481"/>
            <a:ext cx="3522302" cy="1448871"/>
            <a:chOff x="2835344" y="5148481"/>
            <a:chExt cx="3522302" cy="1448871"/>
          </a:xfrm>
        </p:grpSpPr>
        <p:sp>
          <p:nvSpPr>
            <p:cNvPr id="18" name="17 CuadroTexto"/>
            <p:cNvSpPr txBox="1"/>
            <p:nvPr/>
          </p:nvSpPr>
          <p:spPr>
            <a:xfrm>
              <a:off x="3419872" y="6228020"/>
              <a:ext cx="2450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dirty="0" err="1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mMRC</a:t>
              </a:r>
              <a:r>
                <a:rPr lang="es-CO" dirty="0" smtClean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 o Puntaje CAT</a:t>
              </a:r>
              <a:endParaRPr lang="es-CO" dirty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endParaRPr>
            </a:p>
          </p:txBody>
        </p:sp>
        <p:grpSp>
          <p:nvGrpSpPr>
            <p:cNvPr id="38" name="37 Grupo"/>
            <p:cNvGrpSpPr/>
            <p:nvPr/>
          </p:nvGrpSpPr>
          <p:grpSpPr>
            <a:xfrm>
              <a:off x="2835344" y="5148481"/>
              <a:ext cx="3522302" cy="584775"/>
              <a:chOff x="2835344" y="5148481"/>
              <a:chExt cx="3522302" cy="584775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835344" y="5148481"/>
                <a:ext cx="13372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0 – 1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&lt; 10</a:t>
                </a:r>
                <a:endParaRPr lang="es-CO" sz="16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  <p:sp>
            <p:nvSpPr>
              <p:cNvPr id="25" name="24 CuadroTexto"/>
              <p:cNvSpPr txBox="1"/>
              <p:nvPr/>
            </p:nvSpPr>
            <p:spPr>
              <a:xfrm>
                <a:off x="5193545" y="5148481"/>
                <a:ext cx="1164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err="1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mMRC</a:t>
                </a: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 ≥ 2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CO" sz="1600" dirty="0" smtClean="0">
                    <a:solidFill>
                      <a:srgbClr val="ECECE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+mn-cs"/>
                  </a:rPr>
                  <a:t>CAT ≥ 10</a:t>
                </a:r>
                <a:endParaRPr lang="es-CO" sz="1600" dirty="0">
                  <a:solidFill>
                    <a:srgbClr val="ECECE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endParaRPr>
              </a:p>
            </p:txBody>
          </p:sp>
        </p:grpSp>
      </p:grpSp>
      <p:sp>
        <p:nvSpPr>
          <p:cNvPr id="28" name="27 CuadroTexto"/>
          <p:cNvSpPr txBox="1"/>
          <p:nvPr/>
        </p:nvSpPr>
        <p:spPr>
          <a:xfrm>
            <a:off x="683568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8381024" y="2610415"/>
            <a:ext cx="3674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CO" sz="2400" dirty="0" smtClean="0">
                <a:solidFill>
                  <a:srgbClr val="ECEC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Riesgo</a:t>
            </a:r>
            <a:endParaRPr lang="es-CO" sz="2400" dirty="0">
              <a:solidFill>
                <a:srgbClr val="ECEC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cxnSp>
        <p:nvCxnSpPr>
          <p:cNvPr id="5" name="4 Conector recto"/>
          <p:cNvCxnSpPr>
            <a:stCxn id="3" idx="0"/>
            <a:endCxn id="3" idx="2"/>
          </p:cNvCxnSpPr>
          <p:nvPr/>
        </p:nvCxnSpPr>
        <p:spPr>
          <a:xfrm>
            <a:off x="4664501" y="2276872"/>
            <a:ext cx="0" cy="28803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3" idx="1"/>
            <a:endCxn id="3" idx="3"/>
          </p:cNvCxnSpPr>
          <p:nvPr/>
        </p:nvCxnSpPr>
        <p:spPr>
          <a:xfrm>
            <a:off x="2411760" y="3717032"/>
            <a:ext cx="4505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2771800" y="5805264"/>
            <a:ext cx="3816424" cy="461665"/>
            <a:chOff x="2771800" y="5805264"/>
            <a:chExt cx="3816424" cy="461665"/>
          </a:xfrm>
        </p:grpSpPr>
        <p:cxnSp>
          <p:nvCxnSpPr>
            <p:cNvPr id="13" name="12 Conector recto de flecha"/>
            <p:cNvCxnSpPr/>
            <p:nvPr/>
          </p:nvCxnSpPr>
          <p:spPr>
            <a:xfrm>
              <a:off x="2771800" y="5805264"/>
              <a:ext cx="3816424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36 CuadroTexto"/>
            <p:cNvSpPr txBox="1"/>
            <p:nvPr/>
          </p:nvSpPr>
          <p:spPr>
            <a:xfrm>
              <a:off x="3902632" y="5805264"/>
              <a:ext cx="1484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CO" sz="2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+mn-cs"/>
                </a:rPr>
                <a:t>Síntomas</a:t>
              </a:r>
            </a:p>
          </p:txBody>
        </p:sp>
      </p:grpSp>
      <p:grpSp>
        <p:nvGrpSpPr>
          <p:cNvPr id="41" name="40 Grupo"/>
          <p:cNvGrpSpPr/>
          <p:nvPr/>
        </p:nvGrpSpPr>
        <p:grpSpPr>
          <a:xfrm>
            <a:off x="2411760" y="2276872"/>
            <a:ext cx="4464496" cy="2880320"/>
            <a:chOff x="2411760" y="2636912"/>
            <a:chExt cx="4032448" cy="2880320"/>
          </a:xfrm>
        </p:grpSpPr>
        <p:sp>
          <p:nvSpPr>
            <p:cNvPr id="42" name="41 Rectángulo"/>
            <p:cNvSpPr/>
            <p:nvPr/>
          </p:nvSpPr>
          <p:spPr>
            <a:xfrm>
              <a:off x="2411760" y="2636912"/>
              <a:ext cx="2016224" cy="1440160"/>
            </a:xfrm>
            <a:prstGeom prst="rect">
              <a:avLst/>
            </a:prstGeom>
            <a:solidFill>
              <a:srgbClr val="C0504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4427984" y="2636912"/>
              <a:ext cx="2016224" cy="1440160"/>
            </a:xfrm>
            <a:prstGeom prst="rect">
              <a:avLst/>
            </a:prstGeom>
            <a:solidFill>
              <a:srgbClr val="4F81BD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2411760" y="4077072"/>
              <a:ext cx="2016224" cy="1440160"/>
            </a:xfrm>
            <a:prstGeom prst="rect">
              <a:avLst/>
            </a:prstGeom>
            <a:solidFill>
              <a:srgbClr val="8064A2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4427984" y="4077072"/>
              <a:ext cx="2016224" cy="1440160"/>
            </a:xfrm>
            <a:prstGeom prst="rect">
              <a:avLst/>
            </a:prstGeom>
            <a:solidFill>
              <a:srgbClr val="9BBB59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52" name="51 CuadroTexto"/>
          <p:cNvSpPr txBox="1"/>
          <p:nvPr/>
        </p:nvSpPr>
        <p:spPr>
          <a:xfrm>
            <a:off x="2486639" y="4298033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A</a:t>
            </a:r>
            <a:endParaRPr lang="es-CO" dirty="0"/>
          </a:p>
        </p:txBody>
      </p:sp>
      <p:sp>
        <p:nvSpPr>
          <p:cNvPr id="53" name="52 CuadroTexto"/>
          <p:cNvSpPr txBox="1"/>
          <p:nvPr/>
        </p:nvSpPr>
        <p:spPr>
          <a:xfrm>
            <a:off x="4695442" y="4298033"/>
            <a:ext cx="5902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B</a:t>
            </a:r>
            <a:endParaRPr lang="es-CO" dirty="0"/>
          </a:p>
        </p:txBody>
      </p:sp>
      <p:sp>
        <p:nvSpPr>
          <p:cNvPr id="54" name="53 CuadroTexto"/>
          <p:cNvSpPr txBox="1"/>
          <p:nvPr/>
        </p:nvSpPr>
        <p:spPr>
          <a:xfrm>
            <a:off x="4689030" y="2900264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D</a:t>
            </a:r>
            <a:endParaRPr lang="es-CO" dirty="0"/>
          </a:p>
        </p:txBody>
      </p:sp>
      <p:sp>
        <p:nvSpPr>
          <p:cNvPr id="55" name="54 CuadroTexto"/>
          <p:cNvSpPr txBox="1"/>
          <p:nvPr/>
        </p:nvSpPr>
        <p:spPr>
          <a:xfrm>
            <a:off x="2480227" y="2900264"/>
            <a:ext cx="603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+mn-cs"/>
              </a:rPr>
              <a:t>C</a:t>
            </a:r>
            <a:endParaRPr lang="es-CO" dirty="0"/>
          </a:p>
        </p:txBody>
      </p:sp>
      <p:sp>
        <p:nvSpPr>
          <p:cNvPr id="48" name="CuadroTexto 47"/>
          <p:cNvSpPr txBox="1"/>
          <p:nvPr/>
        </p:nvSpPr>
        <p:spPr>
          <a:xfrm>
            <a:off x="6727204" y="6381328"/>
            <a:ext cx="2180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smtClean="0"/>
              <a:t>GOLD. Revisión 2013</a:t>
            </a:r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275856" y="3861048"/>
            <a:ext cx="569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ln w="1905"/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es-ES" sz="5400" b="1" dirty="0">
              <a:ln w="1905"/>
              <a:solidFill>
                <a:schemeClr val="bg2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5471575" y="3861048"/>
            <a:ext cx="569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ln w="1905"/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s-ES" sz="5400" b="1" dirty="0">
              <a:ln w="1905"/>
              <a:solidFill>
                <a:schemeClr val="bg2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3297252" y="2456892"/>
            <a:ext cx="569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es-ES" sz="5400" b="1" dirty="0">
              <a:ln w="1905"/>
              <a:solidFill>
                <a:schemeClr val="bg2">
                  <a:lumMod val="90000"/>
                  <a:lumOff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492971" y="2456892"/>
            <a:ext cx="569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bg2">
                    <a:lumMod val="90000"/>
                    <a:lumOff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/>
          <a:lstStyle/>
          <a:p>
            <a:r>
              <a:rPr lang="es-ES" dirty="0" smtClean="0"/>
              <a:t>Manejo Farmacológico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9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" grpId="0"/>
      <p:bldP spid="56" grpId="0"/>
      <p:bldP spid="5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4 Grupo"/>
          <p:cNvGrpSpPr/>
          <p:nvPr/>
        </p:nvGrpSpPr>
        <p:grpSpPr>
          <a:xfrm>
            <a:off x="394138" y="4364948"/>
            <a:ext cx="8410851" cy="2287575"/>
            <a:chOff x="394138" y="4246574"/>
            <a:chExt cx="8410851" cy="2287575"/>
          </a:xfrm>
        </p:grpSpPr>
        <p:sp>
          <p:nvSpPr>
            <p:cNvPr id="57371" name="Rectangle 20"/>
            <p:cNvSpPr>
              <a:spLocks noChangeArrowheads="1"/>
            </p:cNvSpPr>
            <p:nvPr/>
          </p:nvSpPr>
          <p:spPr bwMode="auto">
            <a:xfrm>
              <a:off x="394138" y="4246574"/>
              <a:ext cx="8410851" cy="2287575"/>
            </a:xfrm>
            <a:prstGeom prst="rect">
              <a:avLst/>
            </a:prstGeom>
            <a:solidFill>
              <a:srgbClr val="4A80CD">
                <a:alpha val="75000"/>
              </a:srgbClr>
            </a:solidFill>
            <a:ln w="9525" cap="rnd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8B5D3D">
                    <a:lumMod val="75000"/>
                  </a:srgbClr>
                </a:solidFill>
                <a:latin typeface="Arial" charset="0"/>
              </a:endParaRPr>
            </a:p>
          </p:txBody>
        </p:sp>
        <p:sp>
          <p:nvSpPr>
            <p:cNvPr id="57364" name="Text Box 26"/>
            <p:cNvSpPr txBox="1">
              <a:spLocks noChangeArrowheads="1"/>
            </p:cNvSpPr>
            <p:nvPr/>
          </p:nvSpPr>
          <p:spPr bwMode="auto">
            <a:xfrm>
              <a:off x="577864" y="5920273"/>
              <a:ext cx="1176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400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Manejo</a:t>
              </a:r>
              <a:endParaRPr lang="es-ES" sz="2400" b="1" baseline="-25000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32 Grupo"/>
          <p:cNvGrpSpPr/>
          <p:nvPr/>
        </p:nvGrpSpPr>
        <p:grpSpPr>
          <a:xfrm>
            <a:off x="394138" y="1631860"/>
            <a:ext cx="8410851" cy="2737880"/>
            <a:chOff x="394138" y="1513486"/>
            <a:chExt cx="8410851" cy="2737880"/>
          </a:xfrm>
        </p:grpSpPr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94138" y="1513486"/>
              <a:ext cx="8410851" cy="2737880"/>
            </a:xfrm>
            <a:prstGeom prst="rect">
              <a:avLst/>
            </a:prstGeom>
            <a:solidFill>
              <a:srgbClr val="4A80CD">
                <a:alpha val="75000"/>
              </a:srgbClr>
            </a:solidFill>
            <a:ln w="9525" cap="rnd">
              <a:noFill/>
              <a:prstDash val="sysDot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srgbClr val="DEDEDE">
                    <a:lumMod val="20000"/>
                    <a:lumOff val="80000"/>
                  </a:srgbClr>
                </a:solidFill>
                <a:latin typeface="Arial" charset="0"/>
              </a:endParaRPr>
            </a:p>
          </p:txBody>
        </p:sp>
        <p:sp>
          <p:nvSpPr>
            <p:cNvPr id="34" name="Text Box 26"/>
            <p:cNvSpPr txBox="1">
              <a:spLocks noChangeArrowheads="1"/>
            </p:cNvSpPr>
            <p:nvPr/>
          </p:nvSpPr>
          <p:spPr bwMode="auto">
            <a:xfrm>
              <a:off x="1477932" y="2014482"/>
              <a:ext cx="27414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VEF</a:t>
              </a:r>
              <a:r>
                <a:rPr lang="es-MX" sz="2800" b="1" baseline="-25000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1</a:t>
              </a:r>
              <a:r>
                <a:rPr lang="es-MX" sz="28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/CVF &lt; </a:t>
              </a:r>
              <a:r>
                <a:rPr lang="es-MX" sz="2800" b="1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0,7</a:t>
              </a:r>
              <a:endParaRPr lang="es-ES" sz="2800" b="1" baseline="-250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395471" y="4387537"/>
            <a:ext cx="8433219" cy="538163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Evitar Factores de riesgo – Vacunación vs </a:t>
            </a:r>
            <a:r>
              <a:rPr lang="es-MX" sz="1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Influenza y Neumococo</a:t>
            </a:r>
            <a:endParaRPr lang="es-MX" sz="1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1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B/dilatadores de acción corta a necesidad</a:t>
            </a:r>
            <a:endParaRPr lang="es-ES" sz="16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06157" y="1760863"/>
            <a:ext cx="15120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400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Severidad</a:t>
            </a:r>
            <a:endParaRPr lang="es-ES" sz="2400" b="1" baseline="-25000" dirty="0">
              <a:solidFill>
                <a:srgbClr val="DEDEDE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4" name="24 Grupo"/>
          <p:cNvGrpSpPr/>
          <p:nvPr/>
        </p:nvGrpSpPr>
        <p:grpSpPr>
          <a:xfrm>
            <a:off x="395288" y="3002344"/>
            <a:ext cx="2100262" cy="888605"/>
            <a:chOff x="395288" y="3045972"/>
            <a:chExt cx="2100262" cy="1189478"/>
          </a:xfrm>
        </p:grpSpPr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95288" y="3649549"/>
              <a:ext cx="2100262" cy="58590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VEF</a:t>
              </a:r>
              <a:r>
                <a:rPr lang="es-MX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1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rPr>
                <a:t>≥ 80%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rPr>
                <a:t> </a:t>
              </a:r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896362" y="3045972"/>
              <a:ext cx="886781" cy="6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400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Leve</a:t>
              </a:r>
              <a:endParaRPr lang="es-ES" sz="2400" b="1" baseline="-25000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" name="27 Grupo"/>
          <p:cNvGrpSpPr/>
          <p:nvPr/>
        </p:nvGrpSpPr>
        <p:grpSpPr>
          <a:xfrm>
            <a:off x="6694488" y="1778209"/>
            <a:ext cx="2116137" cy="2112740"/>
            <a:chOff x="6694488" y="1407356"/>
            <a:chExt cx="2116137" cy="2828094"/>
          </a:xfrm>
        </p:grpSpPr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6694488" y="2001434"/>
              <a:ext cx="2116137" cy="223401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 VEF</a:t>
              </a:r>
              <a:r>
                <a:rPr lang="es-MX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1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&lt;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rPr>
                <a:t> 30%</a:t>
              </a:r>
              <a:endParaRPr lang="es-ES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sp>
          <p:nvSpPr>
            <p:cNvPr id="30" name="Text Box 26"/>
            <p:cNvSpPr txBox="1">
              <a:spLocks noChangeArrowheads="1"/>
            </p:cNvSpPr>
            <p:nvPr/>
          </p:nvSpPr>
          <p:spPr bwMode="auto">
            <a:xfrm>
              <a:off x="6734761" y="1407356"/>
              <a:ext cx="1896674" cy="6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400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Muy Severa</a:t>
              </a:r>
              <a:endParaRPr lang="es-ES" sz="2400" b="1" baseline="-25000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26 Grupo"/>
          <p:cNvGrpSpPr/>
          <p:nvPr/>
        </p:nvGrpSpPr>
        <p:grpSpPr>
          <a:xfrm>
            <a:off x="4594225" y="2210257"/>
            <a:ext cx="2100263" cy="1680692"/>
            <a:chOff x="4594225" y="1985692"/>
            <a:chExt cx="2100263" cy="2249758"/>
          </a:xfrm>
        </p:grpSpPr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594225" y="2567069"/>
              <a:ext cx="2100263" cy="1668381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 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30%&gt;VEF</a:t>
              </a:r>
              <a:r>
                <a:rPr lang="es-MX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1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&lt;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rPr>
                <a:t> 50%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s-MX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sp>
          <p:nvSpPr>
            <p:cNvPr id="31" name="Text Box 26"/>
            <p:cNvSpPr txBox="1">
              <a:spLocks noChangeArrowheads="1"/>
            </p:cNvSpPr>
            <p:nvPr/>
          </p:nvSpPr>
          <p:spPr bwMode="auto">
            <a:xfrm>
              <a:off x="5038070" y="1985692"/>
              <a:ext cx="1196161" cy="6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400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Severa</a:t>
              </a:r>
              <a:endParaRPr lang="es-ES" sz="2400" b="1" baseline="-25000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7" name="25 Grupo"/>
          <p:cNvGrpSpPr/>
          <p:nvPr/>
        </p:nvGrpSpPr>
        <p:grpSpPr>
          <a:xfrm>
            <a:off x="2495550" y="2642305"/>
            <a:ext cx="2098675" cy="1248644"/>
            <a:chOff x="2495550" y="2564027"/>
            <a:chExt cx="2098675" cy="1671423"/>
          </a:xfrm>
        </p:grpSpPr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2495550" y="3155278"/>
              <a:ext cx="2098675" cy="108017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  <a:shade val="30000"/>
                    <a:satMod val="115000"/>
                  </a:schemeClr>
                </a:gs>
                <a:gs pos="50000">
                  <a:schemeClr val="bg2">
                    <a:lumMod val="75000"/>
                    <a:shade val="67500"/>
                    <a:satMod val="115000"/>
                  </a:schemeClr>
                </a:gs>
                <a:gs pos="100000">
                  <a:schemeClr val="bg2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50%&gt;VEF</a:t>
              </a:r>
              <a:r>
                <a:rPr lang="es-MX" b="1" baseline="-25000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1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&lt;</a:t>
              </a:r>
              <a:r>
                <a:rPr lang="es-MX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charset="0"/>
                </a:rPr>
                <a:t> 80%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s-MX" b="1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charset="0"/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2730577" y="2564027"/>
              <a:ext cx="1638590" cy="617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sz="2400" b="1" dirty="0">
                  <a:solidFill>
                    <a:srgbClr val="DEDEDE">
                      <a:lumMod val="20000"/>
                      <a:lumOff val="8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Moderada</a:t>
              </a:r>
              <a:endParaRPr lang="es-ES" sz="2400" b="1" baseline="-25000" dirty="0">
                <a:solidFill>
                  <a:srgbClr val="DEDEDE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3" name="38 Grupo"/>
          <p:cNvGrpSpPr/>
          <p:nvPr/>
        </p:nvGrpSpPr>
        <p:grpSpPr>
          <a:xfrm>
            <a:off x="396265" y="4916239"/>
            <a:ext cx="8462575" cy="1892028"/>
            <a:chOff x="1082399" y="4478798"/>
            <a:chExt cx="7770554" cy="1892028"/>
          </a:xfrm>
          <a:solidFill>
            <a:srgbClr val="8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34 Rectángulo"/>
            <p:cNvSpPr/>
            <p:nvPr/>
          </p:nvSpPr>
          <p:spPr>
            <a:xfrm flipH="1" flipV="1">
              <a:off x="1082399" y="4478798"/>
              <a:ext cx="7770554" cy="1758513"/>
            </a:xfrm>
            <a:custGeom>
              <a:avLst/>
              <a:gdLst>
                <a:gd name="connsiteX0" fmla="*/ 0 w 6768604"/>
                <a:gd name="connsiteY0" fmla="*/ 0 h 1643074"/>
                <a:gd name="connsiteX1" fmla="*/ 6768604 w 6768604"/>
                <a:gd name="connsiteY1" fmla="*/ 0 h 1643074"/>
                <a:gd name="connsiteX2" fmla="*/ 6768604 w 6768604"/>
                <a:gd name="connsiteY2" fmla="*/ 1643074 h 1643074"/>
                <a:gd name="connsiteX3" fmla="*/ 0 w 6768604"/>
                <a:gd name="connsiteY3" fmla="*/ 1643074 h 1643074"/>
                <a:gd name="connsiteX4" fmla="*/ 0 w 6768604"/>
                <a:gd name="connsiteY4" fmla="*/ 0 h 1643074"/>
                <a:gd name="connsiteX0" fmla="*/ 0 w 6768604"/>
                <a:gd name="connsiteY0" fmla="*/ 0 h 1643074"/>
                <a:gd name="connsiteX1" fmla="*/ 5407890 w 6768604"/>
                <a:gd name="connsiteY1" fmla="*/ 0 h 1643074"/>
                <a:gd name="connsiteX2" fmla="*/ 6768604 w 6768604"/>
                <a:gd name="connsiteY2" fmla="*/ 1643074 h 1643074"/>
                <a:gd name="connsiteX3" fmla="*/ 0 w 6768604"/>
                <a:gd name="connsiteY3" fmla="*/ 1643074 h 1643074"/>
                <a:gd name="connsiteX4" fmla="*/ 0 w 6768604"/>
                <a:gd name="connsiteY4" fmla="*/ 0 h 1643074"/>
                <a:gd name="connsiteX0" fmla="*/ 0 w 8390576"/>
                <a:gd name="connsiteY0" fmla="*/ 0 h 1664845"/>
                <a:gd name="connsiteX1" fmla="*/ 5407890 w 8390576"/>
                <a:gd name="connsiteY1" fmla="*/ 0 h 1664845"/>
                <a:gd name="connsiteX2" fmla="*/ 8390576 w 8390576"/>
                <a:gd name="connsiteY2" fmla="*/ 1664845 h 1664845"/>
                <a:gd name="connsiteX3" fmla="*/ 0 w 8390576"/>
                <a:gd name="connsiteY3" fmla="*/ 1643074 h 1664845"/>
                <a:gd name="connsiteX4" fmla="*/ 0 w 8390576"/>
                <a:gd name="connsiteY4" fmla="*/ 0 h 1664845"/>
                <a:gd name="connsiteX0" fmla="*/ 0 w 8390576"/>
                <a:gd name="connsiteY0" fmla="*/ 32657 h 1697502"/>
                <a:gd name="connsiteX1" fmla="*/ 5037776 w 8390576"/>
                <a:gd name="connsiteY1" fmla="*/ 0 h 1697502"/>
                <a:gd name="connsiteX2" fmla="*/ 8390576 w 8390576"/>
                <a:gd name="connsiteY2" fmla="*/ 1697502 h 1697502"/>
                <a:gd name="connsiteX3" fmla="*/ 0 w 8390576"/>
                <a:gd name="connsiteY3" fmla="*/ 1675731 h 1697502"/>
                <a:gd name="connsiteX4" fmla="*/ 0 w 8390576"/>
                <a:gd name="connsiteY4" fmla="*/ 32657 h 1697502"/>
                <a:gd name="connsiteX0" fmla="*/ 0 w 8390576"/>
                <a:gd name="connsiteY0" fmla="*/ 38519 h 1703364"/>
                <a:gd name="connsiteX1" fmla="*/ 4709531 w 8390576"/>
                <a:gd name="connsiteY1" fmla="*/ 0 h 1703364"/>
                <a:gd name="connsiteX2" fmla="*/ 8390576 w 8390576"/>
                <a:gd name="connsiteY2" fmla="*/ 1703364 h 1703364"/>
                <a:gd name="connsiteX3" fmla="*/ 0 w 8390576"/>
                <a:gd name="connsiteY3" fmla="*/ 1681593 h 1703364"/>
                <a:gd name="connsiteX4" fmla="*/ 0 w 8390576"/>
                <a:gd name="connsiteY4" fmla="*/ 38519 h 1703364"/>
                <a:gd name="connsiteX0" fmla="*/ 0 w 8390576"/>
                <a:gd name="connsiteY0" fmla="*/ 23279 h 1688124"/>
                <a:gd name="connsiteX1" fmla="*/ 4679052 w 8390576"/>
                <a:gd name="connsiteY1" fmla="*/ 0 h 1688124"/>
                <a:gd name="connsiteX2" fmla="*/ 8390576 w 8390576"/>
                <a:gd name="connsiteY2" fmla="*/ 1688124 h 1688124"/>
                <a:gd name="connsiteX3" fmla="*/ 0 w 8390576"/>
                <a:gd name="connsiteY3" fmla="*/ 1666353 h 1688124"/>
                <a:gd name="connsiteX4" fmla="*/ 0 w 8390576"/>
                <a:gd name="connsiteY4" fmla="*/ 23279 h 1688124"/>
                <a:gd name="connsiteX0" fmla="*/ 0 w 8390576"/>
                <a:gd name="connsiteY0" fmla="*/ 0 h 1664845"/>
                <a:gd name="connsiteX1" fmla="*/ 4694293 w 8390576"/>
                <a:gd name="connsiteY1" fmla="*/ 22441 h 1664845"/>
                <a:gd name="connsiteX2" fmla="*/ 8390576 w 8390576"/>
                <a:gd name="connsiteY2" fmla="*/ 1664845 h 1664845"/>
                <a:gd name="connsiteX3" fmla="*/ 0 w 8390576"/>
                <a:gd name="connsiteY3" fmla="*/ 1643074 h 1664845"/>
                <a:gd name="connsiteX4" fmla="*/ 0 w 8390576"/>
                <a:gd name="connsiteY4" fmla="*/ 0 h 1664845"/>
                <a:gd name="connsiteX0" fmla="*/ 0 w 8390576"/>
                <a:gd name="connsiteY0" fmla="*/ 1005 h 1665850"/>
                <a:gd name="connsiteX1" fmla="*/ 4688432 w 8390576"/>
                <a:gd name="connsiteY1" fmla="*/ 0 h 1665850"/>
                <a:gd name="connsiteX2" fmla="*/ 8390576 w 8390576"/>
                <a:gd name="connsiteY2" fmla="*/ 1665850 h 1665850"/>
                <a:gd name="connsiteX3" fmla="*/ 0 w 8390576"/>
                <a:gd name="connsiteY3" fmla="*/ 1644079 h 1665850"/>
                <a:gd name="connsiteX4" fmla="*/ 0 w 8390576"/>
                <a:gd name="connsiteY4" fmla="*/ 1005 h 166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0576" h="1665850">
                  <a:moveTo>
                    <a:pt x="0" y="1005"/>
                  </a:moveTo>
                  <a:lnTo>
                    <a:pt x="4688432" y="0"/>
                  </a:lnTo>
                  <a:lnTo>
                    <a:pt x="8390576" y="1665850"/>
                  </a:lnTo>
                  <a:lnTo>
                    <a:pt x="0" y="1644079"/>
                  </a:lnTo>
                  <a:lnTo>
                    <a:pt x="0" y="100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050">
                    <a:shade val="30000"/>
                    <a:satMod val="115000"/>
                    <a:lumMod val="40000"/>
                  </a:srgbClr>
                </a:gs>
                <a:gs pos="67000">
                  <a:srgbClr val="F84040"/>
                </a:gs>
                <a:gs pos="51000">
                  <a:srgbClr val="F13D3D"/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6" name="35 Flecha derecha"/>
            <p:cNvSpPr/>
            <p:nvPr/>
          </p:nvSpPr>
          <p:spPr>
            <a:xfrm>
              <a:off x="3591882" y="4572008"/>
              <a:ext cx="5052084" cy="1500198"/>
            </a:xfrm>
            <a:prstGeom prst="rightArrow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3119489" y="4500570"/>
              <a:ext cx="5096881" cy="1870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+ B/D de acción larga permanentes </a:t>
              </a:r>
            </a:p>
            <a:p>
              <a:pPr marL="801688" lvl="2" indent="-173038">
                <a:lnSpc>
                  <a:spcPct val="90000"/>
                </a:lnSpc>
                <a:buFontTx/>
                <a:buChar char="•"/>
                <a:defRPr/>
              </a:pPr>
              <a:r>
                <a:rPr lang="es-MX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Inhibidores de Fosfodiesterasa 4</a:t>
              </a:r>
              <a:endParaRPr lang="es-MX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lvl="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+ Rehabilitación</a:t>
              </a:r>
            </a:p>
            <a:p>
              <a:pPr lvl="3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+ Corticoides inhalados (</a:t>
              </a:r>
              <a:r>
                <a:rPr lang="es-MX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Exacb</a:t>
              </a: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 </a:t>
              </a:r>
              <a:r>
                <a:rPr lang="es-MX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Frec</a:t>
              </a: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.)</a:t>
              </a:r>
            </a:p>
            <a:p>
              <a:pPr lvl="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•"/>
                <a:defRPr/>
              </a:pP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+ Oxigenoterapia</a:t>
              </a:r>
            </a:p>
            <a:p>
              <a:pPr lvl="5">
                <a:lnSpc>
                  <a:spcPct val="90000"/>
                </a:lnSpc>
                <a:buFontTx/>
                <a:buChar char="•"/>
                <a:defRPr/>
              </a:pPr>
              <a:r>
                <a:rPr lang="es-MX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+ Cirugía</a:t>
              </a:r>
              <a:endParaRPr lang="es-E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  <a:p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CO" sz="2000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84650" y="3890208"/>
            <a:ext cx="8460000" cy="498509"/>
            <a:chOff x="384650" y="3452767"/>
            <a:chExt cx="8460000" cy="498509"/>
          </a:xfrm>
        </p:grpSpPr>
        <p:sp>
          <p:nvSpPr>
            <p:cNvPr id="38" name="34 Rectángulo"/>
            <p:cNvSpPr/>
            <p:nvPr/>
          </p:nvSpPr>
          <p:spPr>
            <a:xfrm flipH="1" flipV="1">
              <a:off x="384650" y="3452767"/>
              <a:ext cx="8460000" cy="498509"/>
            </a:xfrm>
            <a:custGeom>
              <a:avLst/>
              <a:gdLst>
                <a:gd name="connsiteX0" fmla="*/ 0 w 6768604"/>
                <a:gd name="connsiteY0" fmla="*/ 0 h 1643074"/>
                <a:gd name="connsiteX1" fmla="*/ 6768604 w 6768604"/>
                <a:gd name="connsiteY1" fmla="*/ 0 h 1643074"/>
                <a:gd name="connsiteX2" fmla="*/ 6768604 w 6768604"/>
                <a:gd name="connsiteY2" fmla="*/ 1643074 h 1643074"/>
                <a:gd name="connsiteX3" fmla="*/ 0 w 6768604"/>
                <a:gd name="connsiteY3" fmla="*/ 1643074 h 1643074"/>
                <a:gd name="connsiteX4" fmla="*/ 0 w 6768604"/>
                <a:gd name="connsiteY4" fmla="*/ 0 h 1643074"/>
                <a:gd name="connsiteX0" fmla="*/ 0 w 6768604"/>
                <a:gd name="connsiteY0" fmla="*/ 0 h 1643074"/>
                <a:gd name="connsiteX1" fmla="*/ 5407890 w 6768604"/>
                <a:gd name="connsiteY1" fmla="*/ 0 h 1643074"/>
                <a:gd name="connsiteX2" fmla="*/ 6768604 w 6768604"/>
                <a:gd name="connsiteY2" fmla="*/ 1643074 h 1643074"/>
                <a:gd name="connsiteX3" fmla="*/ 0 w 6768604"/>
                <a:gd name="connsiteY3" fmla="*/ 1643074 h 1643074"/>
                <a:gd name="connsiteX4" fmla="*/ 0 w 6768604"/>
                <a:gd name="connsiteY4" fmla="*/ 0 h 1643074"/>
                <a:gd name="connsiteX0" fmla="*/ 0 w 8390576"/>
                <a:gd name="connsiteY0" fmla="*/ 0 h 1664845"/>
                <a:gd name="connsiteX1" fmla="*/ 5407890 w 8390576"/>
                <a:gd name="connsiteY1" fmla="*/ 0 h 1664845"/>
                <a:gd name="connsiteX2" fmla="*/ 8390576 w 8390576"/>
                <a:gd name="connsiteY2" fmla="*/ 1664845 h 1664845"/>
                <a:gd name="connsiteX3" fmla="*/ 0 w 8390576"/>
                <a:gd name="connsiteY3" fmla="*/ 1643074 h 1664845"/>
                <a:gd name="connsiteX4" fmla="*/ 0 w 8390576"/>
                <a:gd name="connsiteY4" fmla="*/ 0 h 1664845"/>
                <a:gd name="connsiteX0" fmla="*/ 0 w 8401462"/>
                <a:gd name="connsiteY0" fmla="*/ 0 h 1664845"/>
                <a:gd name="connsiteX1" fmla="*/ 8401462 w 8401462"/>
                <a:gd name="connsiteY1" fmla="*/ 21772 h 1664845"/>
                <a:gd name="connsiteX2" fmla="*/ 8390576 w 8401462"/>
                <a:gd name="connsiteY2" fmla="*/ 1664845 h 1664845"/>
                <a:gd name="connsiteX3" fmla="*/ 0 w 8401462"/>
                <a:gd name="connsiteY3" fmla="*/ 1643074 h 1664845"/>
                <a:gd name="connsiteX4" fmla="*/ 0 w 8401462"/>
                <a:gd name="connsiteY4" fmla="*/ 0 h 166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01462" h="1664845">
                  <a:moveTo>
                    <a:pt x="0" y="0"/>
                  </a:moveTo>
                  <a:lnTo>
                    <a:pt x="8401462" y="21772"/>
                  </a:lnTo>
                  <a:cubicBezTo>
                    <a:pt x="8397833" y="569463"/>
                    <a:pt x="8394205" y="1117154"/>
                    <a:pt x="8390576" y="1664845"/>
                  </a:cubicBezTo>
                  <a:lnTo>
                    <a:pt x="0" y="16430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050">
                    <a:shade val="30000"/>
                    <a:satMod val="115000"/>
                    <a:lumMod val="40000"/>
                  </a:srgbClr>
                </a:gs>
                <a:gs pos="67000">
                  <a:srgbClr val="F84040"/>
                </a:gs>
                <a:gs pos="51000">
                  <a:srgbClr val="F13D3D"/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lin ang="0" scaled="0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 dirty="0">
                <a:solidFill>
                  <a:prstClr val="white"/>
                </a:solidFill>
              </a:endParaRPr>
            </a:p>
          </p:txBody>
        </p:sp>
        <p:sp>
          <p:nvSpPr>
            <p:cNvPr id="39" name="38 Flecha derecha"/>
            <p:cNvSpPr/>
            <p:nvPr/>
          </p:nvSpPr>
          <p:spPr>
            <a:xfrm>
              <a:off x="755576" y="3501008"/>
              <a:ext cx="7851228" cy="432048"/>
            </a:xfrm>
            <a:prstGeom prst="rightArrow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s-CO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     </a:t>
              </a:r>
              <a:r>
                <a:rPr lang="es-CO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Severidad de Síntomas - Exacerbaciones   </a:t>
              </a:r>
              <a:r>
                <a:rPr lang="es-CO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itchFamily="2" charset="2"/>
                </a:rPr>
                <a:t>    </a:t>
              </a:r>
              <a:endParaRPr lang="es-CO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914400" y="-29353"/>
            <a:ext cx="7315200" cy="1154097"/>
          </a:xfrm>
        </p:spPr>
        <p:txBody>
          <a:bodyPr/>
          <a:lstStyle/>
          <a:p>
            <a:r>
              <a:rPr lang="es-ES" dirty="0" smtClean="0"/>
              <a:t>Manejo GOLD: Evolución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240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nimBg="1"/>
      <p:bldP spid="2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/>
          <p:cNvGrpSpPr/>
          <p:nvPr/>
        </p:nvGrpSpPr>
        <p:grpSpPr>
          <a:xfrm>
            <a:off x="2627784" y="5373216"/>
            <a:ext cx="4572170" cy="504056"/>
            <a:chOff x="2627784" y="4941168"/>
            <a:chExt cx="4572170" cy="504056"/>
          </a:xfrm>
        </p:grpSpPr>
        <p:sp>
          <p:nvSpPr>
            <p:cNvPr id="39" name="Cubo 38"/>
            <p:cNvSpPr/>
            <p:nvPr/>
          </p:nvSpPr>
          <p:spPr>
            <a:xfrm>
              <a:off x="2627784" y="4941168"/>
              <a:ext cx="4572170" cy="468038"/>
            </a:xfrm>
            <a:prstGeom prst="cube">
              <a:avLst>
                <a:gd name="adj" fmla="val 57005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A6D86E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40" name="CuadroTexto 39"/>
            <p:cNvSpPr txBox="1"/>
            <p:nvPr/>
          </p:nvSpPr>
          <p:spPr>
            <a:xfrm>
              <a:off x="2645467" y="5137447"/>
              <a:ext cx="4069331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Evitar factores riesgo – Ejercicio – Vacunación – BD AC </a:t>
              </a:r>
              <a:r>
                <a:rPr lang="es-ES" sz="1400" dirty="0" err="1" smtClean="0">
                  <a:solidFill>
                    <a:srgbClr val="FFFFFF"/>
                  </a:solidFill>
                  <a:latin typeface="Arial Narrow"/>
                  <a:cs typeface="Arial Narrow"/>
                </a:rPr>
                <a:t>prn</a:t>
              </a:r>
              <a:r>
                <a:rPr lang="es-ES" sz="1400" dirty="0" smtClean="0">
                  <a:solidFill>
                    <a:srgbClr val="FFFFFF"/>
                  </a:solidFill>
                  <a:latin typeface="Arial Narrow"/>
                  <a:cs typeface="Arial Narrow"/>
                </a:rPr>
                <a:t> </a:t>
              </a:r>
              <a:endParaRPr lang="es-ES" sz="1400" dirty="0">
                <a:solidFill>
                  <a:srgbClr val="FFFFF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2627784" y="5085184"/>
            <a:ext cx="4572170" cy="504056"/>
            <a:chOff x="2627784" y="4941168"/>
            <a:chExt cx="4572170" cy="504056"/>
          </a:xfrm>
        </p:grpSpPr>
        <p:sp>
          <p:nvSpPr>
            <p:cNvPr id="33" name="Cubo 32"/>
            <p:cNvSpPr/>
            <p:nvPr/>
          </p:nvSpPr>
          <p:spPr>
            <a:xfrm>
              <a:off x="2627784" y="4941168"/>
              <a:ext cx="4572170" cy="468038"/>
            </a:xfrm>
            <a:prstGeom prst="cube">
              <a:avLst>
                <a:gd name="adj" fmla="val 57005"/>
              </a:avLst>
            </a:prstGeom>
            <a:solidFill>
              <a:srgbClr val="A6D86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solidFill>
                    <a:srgbClr val="A6D86E"/>
                  </a:solidFill>
                </a:ln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708121" y="5137447"/>
              <a:ext cx="1943999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rgbClr val="737F8F"/>
                  </a:solidFill>
                  <a:latin typeface="Arial Narrow"/>
                  <a:cs typeface="Arial Narrow"/>
                </a:rPr>
                <a:t>Rehabilitación Respiratoria </a:t>
              </a:r>
              <a:endParaRPr lang="es-ES" sz="1400" dirty="0">
                <a:solidFill>
                  <a:srgbClr val="737F8F"/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2627784" y="4212861"/>
            <a:ext cx="1645897" cy="1016341"/>
            <a:chOff x="2627784" y="4428883"/>
            <a:chExt cx="1645897" cy="1016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Cubo 8"/>
            <p:cNvSpPr/>
            <p:nvPr/>
          </p:nvSpPr>
          <p:spPr>
            <a:xfrm>
              <a:off x="2627784" y="4428883"/>
              <a:ext cx="1645897" cy="1016341"/>
            </a:xfrm>
            <a:prstGeom prst="cub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2627784" y="4797152"/>
              <a:ext cx="1236599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2">
                      <a:lumMod val="50000"/>
                    </a:schemeClr>
                  </a:solidFill>
                  <a:latin typeface="Arial Narrow"/>
                  <a:cs typeface="Arial Narrow"/>
                </a:rPr>
                <a:t>LAMA/LABA</a:t>
              </a:r>
            </a:p>
            <a:p>
              <a:pPr algn="ctr"/>
              <a:r>
                <a:rPr lang="es-ES" dirty="0" smtClean="0">
                  <a:solidFill>
                    <a:schemeClr val="tx2">
                      <a:lumMod val="50000"/>
                    </a:schemeClr>
                  </a:solidFill>
                  <a:latin typeface="Arial Narrow"/>
                  <a:cs typeface="Arial Narrow"/>
                </a:rPr>
                <a:t>ó BD AC</a:t>
              </a:r>
              <a:endParaRPr lang="es-ES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4109091" y="4212861"/>
            <a:ext cx="1645897" cy="1016341"/>
            <a:chOff x="4109091" y="4428883"/>
            <a:chExt cx="1645897" cy="1016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Cubo 9"/>
            <p:cNvSpPr/>
            <p:nvPr/>
          </p:nvSpPr>
          <p:spPr>
            <a:xfrm>
              <a:off x="4109091" y="4428883"/>
              <a:ext cx="1645897" cy="1016341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4427984" y="4797152"/>
              <a:ext cx="68972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2">
                      <a:lumMod val="50000"/>
                    </a:schemeClr>
                  </a:solidFill>
                  <a:latin typeface="Arial Narrow"/>
                  <a:cs typeface="Arial Narrow"/>
                </a:rPr>
                <a:t>LAMA </a:t>
              </a:r>
              <a:endParaRPr lang="es-ES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4109091" y="3352879"/>
            <a:ext cx="1645897" cy="1016341"/>
            <a:chOff x="4109091" y="3568901"/>
            <a:chExt cx="1645897" cy="1016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Cubo 10"/>
            <p:cNvSpPr/>
            <p:nvPr/>
          </p:nvSpPr>
          <p:spPr>
            <a:xfrm>
              <a:off x="4109091" y="3568901"/>
              <a:ext cx="1645897" cy="1016341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C3D5E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4443269" y="4005064"/>
              <a:ext cx="65915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2">
                      <a:lumMod val="50000"/>
                    </a:schemeClr>
                  </a:solidFill>
                  <a:latin typeface="Arial Narrow"/>
                  <a:cs typeface="Arial Narrow"/>
                </a:rPr>
                <a:t>LABA </a:t>
              </a:r>
              <a:endParaRPr lang="es-ES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5590399" y="4212861"/>
            <a:ext cx="1645897" cy="1016341"/>
            <a:chOff x="5590399" y="4428883"/>
            <a:chExt cx="1645897" cy="1016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Cubo 11"/>
            <p:cNvSpPr/>
            <p:nvPr/>
          </p:nvSpPr>
          <p:spPr>
            <a:xfrm>
              <a:off x="5590399" y="4428883"/>
              <a:ext cx="1645897" cy="1016341"/>
            </a:xfrm>
            <a:prstGeom prst="cub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C3D5E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5940152" y="4797152"/>
              <a:ext cx="68972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2">
                      <a:lumMod val="50000"/>
                    </a:schemeClr>
                  </a:solidFill>
                  <a:latin typeface="Arial Narrow"/>
                  <a:cs typeface="Arial Narrow"/>
                </a:rPr>
                <a:t>LAMA </a:t>
              </a:r>
              <a:endParaRPr lang="es-ES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6" name="Agrupar 5"/>
          <p:cNvGrpSpPr/>
          <p:nvPr/>
        </p:nvGrpSpPr>
        <p:grpSpPr>
          <a:xfrm>
            <a:off x="5590399" y="3352879"/>
            <a:ext cx="1645897" cy="1016341"/>
            <a:chOff x="5590399" y="3568901"/>
            <a:chExt cx="1645897" cy="1016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Cubo 12"/>
            <p:cNvSpPr/>
            <p:nvPr/>
          </p:nvSpPr>
          <p:spPr>
            <a:xfrm>
              <a:off x="5590399" y="3568901"/>
              <a:ext cx="1645897" cy="1016341"/>
            </a:xfrm>
            <a:prstGeom prst="cube">
              <a:avLst/>
            </a:prstGeom>
            <a:solidFill>
              <a:srgbClr val="FFB666"/>
            </a:solidFill>
            <a:ln>
              <a:solidFill>
                <a:srgbClr val="C3D5E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5955437" y="4005064"/>
              <a:ext cx="659155" cy="36933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2">
                      <a:lumMod val="50000"/>
                    </a:schemeClr>
                  </a:solidFill>
                  <a:latin typeface="Arial Narrow"/>
                  <a:cs typeface="Arial Narrow"/>
                </a:rPr>
                <a:t>LABA </a:t>
              </a:r>
              <a:endParaRPr lang="es-ES" dirty="0">
                <a:solidFill>
                  <a:schemeClr val="tx2">
                    <a:lumMod val="5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5590399" y="2492898"/>
            <a:ext cx="1645897" cy="1016341"/>
            <a:chOff x="5590399" y="2708920"/>
            <a:chExt cx="1645897" cy="1016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Cubo 13"/>
            <p:cNvSpPr/>
            <p:nvPr/>
          </p:nvSpPr>
          <p:spPr>
            <a:xfrm>
              <a:off x="5590399" y="2708920"/>
              <a:ext cx="1645897" cy="1016341"/>
            </a:xfrm>
            <a:prstGeom prst="cube">
              <a:avLst/>
            </a:prstGeom>
            <a:solidFill>
              <a:srgbClr val="4A80C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719295" y="2996950"/>
              <a:ext cx="1131440" cy="6463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 Narrow"/>
                  <a:cs typeface="Arial Narrow"/>
                </a:rPr>
                <a:t>Corticoides </a:t>
              </a:r>
            </a:p>
            <a:p>
              <a:pPr algn="ctr"/>
              <a:r>
                <a:rPr lang="es-ES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 Narrow"/>
                  <a:cs typeface="Arial Narrow"/>
                </a:rPr>
                <a:t>inhalados </a:t>
              </a:r>
              <a:endParaRPr lang="es-ES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073773" y="5822974"/>
            <a:ext cx="3405795" cy="769441"/>
            <a:chOff x="3073773" y="5462934"/>
            <a:chExt cx="3405795" cy="769441"/>
          </a:xfrm>
          <a:effectLst/>
        </p:grpSpPr>
        <p:sp>
          <p:nvSpPr>
            <p:cNvPr id="22" name="Rectángulo 21"/>
            <p:cNvSpPr/>
            <p:nvPr/>
          </p:nvSpPr>
          <p:spPr>
            <a:xfrm>
              <a:off x="3073773" y="5462934"/>
              <a:ext cx="423263" cy="7694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blurRad="6350" stA="50000" endA="300" endPos="90000" dir="5400000" sy="-100000" algn="bl" rotWithShape="0"/>
            </a:effectLst>
          </p:spPr>
          <p:txBody>
            <a:bodyPr wrap="none" lIns="91440" tIns="45720" rIns="91440" bIns="45720" anchor="ctr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s-ES_tradnl" sz="4400" b="1" dirty="0" smtClean="0">
                  <a:ln/>
                  <a:solidFill>
                    <a:srgbClr val="666666"/>
                  </a:solidFill>
                </a:rPr>
                <a:t>L</a:t>
              </a:r>
              <a:endParaRPr lang="es-ES_tradnl" sz="4400" b="1" dirty="0">
                <a:ln/>
                <a:solidFill>
                  <a:srgbClr val="666666"/>
                </a:solidFill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4428383" y="5462934"/>
              <a:ext cx="677840" cy="7694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blurRad="6350" stA="50000" endA="300" endPos="90000" dir="5400000" sy="-100000" algn="bl" rotWithShape="0"/>
            </a:effectLst>
          </p:spPr>
          <p:txBody>
            <a:bodyPr wrap="none" lIns="91440" tIns="45720" rIns="91440" bIns="45720" anchor="ctr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s-ES_tradnl" sz="4400" b="1" dirty="0">
                  <a:ln/>
                  <a:solidFill>
                    <a:srgbClr val="666666"/>
                  </a:solidFill>
                </a:rPr>
                <a:t>M</a:t>
              </a: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935354" y="5462934"/>
              <a:ext cx="544214" cy="7694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  <a:reflection blurRad="6350" stA="50000" endA="300" endPos="90000" dir="5400000" sy="-100000" algn="bl" rotWithShape="0"/>
            </a:effectLst>
          </p:spPr>
          <p:txBody>
            <a:bodyPr wrap="none" lIns="91440" tIns="45720" rIns="91440" bIns="45720" anchor="ctr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s-ES_tradnl" sz="4400" b="1" dirty="0">
                  <a:ln/>
                  <a:solidFill>
                    <a:srgbClr val="666666"/>
                  </a:solidFill>
                </a:rPr>
                <a:t>G</a:t>
              </a:r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5580112" y="2204866"/>
            <a:ext cx="1656175" cy="473279"/>
            <a:chOff x="5580112" y="2420888"/>
            <a:chExt cx="1656175" cy="473279"/>
          </a:xfrm>
        </p:grpSpPr>
        <p:sp>
          <p:nvSpPr>
            <p:cNvPr id="26" name="Cubo 25"/>
            <p:cNvSpPr/>
            <p:nvPr/>
          </p:nvSpPr>
          <p:spPr>
            <a:xfrm>
              <a:off x="5580112" y="2420888"/>
              <a:ext cx="1656175" cy="432038"/>
            </a:xfrm>
            <a:prstGeom prst="cube">
              <a:avLst>
                <a:gd name="adj" fmla="val 57005"/>
              </a:avLst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5912551" y="2586390"/>
              <a:ext cx="724853" cy="30777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2">
                      <a:lumMod val="20000"/>
                      <a:lumOff val="80000"/>
                    </a:schemeClr>
                  </a:solidFill>
                  <a:latin typeface="Arial Narrow"/>
                  <a:cs typeface="Arial Narrow"/>
                </a:rPr>
                <a:t>Teofilina </a:t>
              </a:r>
              <a:endParaRPr lang="es-ES" sz="1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5580112" y="1340768"/>
            <a:ext cx="1645897" cy="1008114"/>
            <a:chOff x="5580112" y="1556790"/>
            <a:chExt cx="1645897" cy="1008114"/>
          </a:xfrm>
        </p:grpSpPr>
        <p:sp>
          <p:nvSpPr>
            <p:cNvPr id="29" name="Cubo 28"/>
            <p:cNvSpPr/>
            <p:nvPr/>
          </p:nvSpPr>
          <p:spPr>
            <a:xfrm>
              <a:off x="5580112" y="1556790"/>
              <a:ext cx="1645897" cy="1007995"/>
            </a:xfrm>
            <a:prstGeom prst="cube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noFill/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858727" y="1803670"/>
              <a:ext cx="820858" cy="7612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s-ES" sz="1600" dirty="0" smtClean="0">
                  <a:solidFill>
                    <a:schemeClr val="bg2">
                      <a:lumMod val="90000"/>
                    </a:schemeClr>
                  </a:solidFill>
                  <a:latin typeface="Arial Narrow"/>
                  <a:cs typeface="Arial Narrow"/>
                </a:rPr>
                <a:t>Oxígeno</a:t>
              </a:r>
            </a:p>
            <a:p>
              <a:pPr algn="ctr">
                <a:lnSpc>
                  <a:spcPct val="90000"/>
                </a:lnSpc>
              </a:pPr>
              <a:r>
                <a:rPr lang="es-ES" sz="1600" dirty="0" smtClean="0">
                  <a:solidFill>
                    <a:schemeClr val="bg2">
                      <a:lumMod val="90000"/>
                    </a:schemeClr>
                  </a:solidFill>
                  <a:latin typeface="Arial Narrow"/>
                  <a:cs typeface="Arial Narrow"/>
                </a:rPr>
                <a:t>VMNI</a:t>
              </a:r>
            </a:p>
            <a:p>
              <a:pPr algn="ctr">
                <a:lnSpc>
                  <a:spcPct val="90000"/>
                </a:lnSpc>
              </a:pPr>
              <a:r>
                <a:rPr lang="es-ES" sz="1600" dirty="0" smtClean="0">
                  <a:solidFill>
                    <a:schemeClr val="bg2">
                      <a:lumMod val="90000"/>
                    </a:schemeClr>
                  </a:solidFill>
                  <a:latin typeface="Arial Narrow"/>
                  <a:cs typeface="Arial Narrow"/>
                </a:rPr>
                <a:t>Cirugía </a:t>
              </a:r>
              <a:endParaRPr lang="es-ES" sz="1600" dirty="0">
                <a:solidFill>
                  <a:schemeClr val="bg2">
                    <a:lumMod val="90000"/>
                  </a:schemeClr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25" name="Título 24"/>
          <p:cNvSpPr>
            <a:spLocks noGrp="1"/>
          </p:cNvSpPr>
          <p:nvPr>
            <p:ph type="title"/>
          </p:nvPr>
        </p:nvSpPr>
        <p:spPr>
          <a:xfrm>
            <a:off x="914400" y="44624"/>
            <a:ext cx="7315200" cy="1154097"/>
          </a:xfrm>
        </p:spPr>
        <p:txBody>
          <a:bodyPr/>
          <a:lstStyle/>
          <a:p>
            <a:r>
              <a:rPr lang="es-ES" dirty="0" smtClean="0"/>
              <a:t>Manejo General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19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70" y="-27384"/>
            <a:ext cx="540055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ángulo 2"/>
          <p:cNvSpPr/>
          <p:nvPr/>
        </p:nvSpPr>
        <p:spPr>
          <a:xfrm>
            <a:off x="2056575" y="3185592"/>
            <a:ext cx="900095" cy="324032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056575" y="5597857"/>
            <a:ext cx="900095" cy="180023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051720" y="4581128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2051720" y="5184000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51720" y="4114800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051720" y="3668400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051720" y="2444400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2051720" y="496800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2051720" y="6058800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2051720" y="6525344"/>
            <a:ext cx="5400600" cy="144016"/>
          </a:xfrm>
          <a:prstGeom prst="rect">
            <a:avLst/>
          </a:prstGeom>
          <a:solidFill>
            <a:srgbClr val="800000">
              <a:alpha val="34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7524328" y="6525344"/>
            <a:ext cx="161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 Narrow"/>
                <a:cs typeface="Arial Narrow"/>
              </a:rPr>
              <a:t>GOLD. Revisión 2013</a:t>
            </a:r>
            <a:endParaRPr lang="es-ES" sz="1400" dirty="0">
              <a:latin typeface="Arial Narrow"/>
              <a:cs typeface="Arial Narrow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5112" y="260648"/>
            <a:ext cx="7315200" cy="1154097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s-CO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EPOC: 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Recursos</a:t>
            </a:r>
          </a:p>
          <a:p>
            <a:pPr>
              <a:lnSpc>
                <a:spcPct val="120000"/>
              </a:lnSpc>
            </a:pPr>
            <a:r>
              <a:rPr lang="es-CO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Farmacológicos</a:t>
            </a:r>
            <a:endParaRPr lang="es-CO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323618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611560" y="-3319223"/>
            <a:ext cx="7992888" cy="10149840"/>
            <a:chOff x="2051720" y="-27384"/>
            <a:chExt cx="5400600" cy="6858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1770" y="-27384"/>
              <a:ext cx="5400550" cy="6858000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3" name="Rectángulo 2"/>
            <p:cNvSpPr/>
            <p:nvPr/>
          </p:nvSpPr>
          <p:spPr>
            <a:xfrm>
              <a:off x="2056575" y="3185592"/>
              <a:ext cx="900095" cy="324032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Rectángulo 3"/>
            <p:cNvSpPr/>
            <p:nvPr/>
          </p:nvSpPr>
          <p:spPr>
            <a:xfrm>
              <a:off x="2056575" y="5597857"/>
              <a:ext cx="900095" cy="180023"/>
            </a:xfrm>
            <a:prstGeom prst="rect">
              <a:avLst/>
            </a:prstGeom>
            <a:solidFill>
              <a:srgbClr val="FFFF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051720" y="4581128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051720" y="5184000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051720" y="4114800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051720" y="3668400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2051720" y="2444400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051720" y="496800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051720" y="6058800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2051720" y="6525344"/>
              <a:ext cx="5400600" cy="144016"/>
            </a:xfrm>
            <a:prstGeom prst="rect">
              <a:avLst/>
            </a:prstGeom>
            <a:solidFill>
              <a:srgbClr val="800000">
                <a:alpha val="3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9219572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683568" y="1124744"/>
            <a:ext cx="7704856" cy="2602740"/>
            <a:chOff x="683568" y="1124744"/>
            <a:chExt cx="7704856" cy="2602740"/>
          </a:xfrm>
        </p:grpSpPr>
        <p:grpSp>
          <p:nvGrpSpPr>
            <p:cNvPr id="34" name="Agrupar 33"/>
            <p:cNvGrpSpPr/>
            <p:nvPr/>
          </p:nvGrpSpPr>
          <p:grpSpPr>
            <a:xfrm>
              <a:off x="683568" y="1124744"/>
              <a:ext cx="7704856" cy="2602740"/>
              <a:chOff x="683568" y="1124744"/>
              <a:chExt cx="7704856" cy="2602740"/>
            </a:xfrm>
          </p:grpSpPr>
          <p:sp>
            <p:nvSpPr>
              <p:cNvPr id="30" name="Rectángulo 29"/>
              <p:cNvSpPr/>
              <p:nvPr/>
            </p:nvSpPr>
            <p:spPr>
              <a:xfrm>
                <a:off x="683568" y="1135196"/>
                <a:ext cx="7704856" cy="2592288"/>
              </a:xfrm>
              <a:prstGeom prst="rect">
                <a:avLst/>
              </a:prstGeom>
              <a:solidFill>
                <a:schemeClr val="bg2">
                  <a:lumMod val="90000"/>
                  <a:lumOff val="10000"/>
                  <a:alpha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24" name="Agrupar 23"/>
              <p:cNvGrpSpPr/>
              <p:nvPr/>
            </p:nvGrpSpPr>
            <p:grpSpPr>
              <a:xfrm>
                <a:off x="1043608" y="1124744"/>
                <a:ext cx="623563" cy="2602740"/>
                <a:chOff x="1115616" y="764704"/>
                <a:chExt cx="623563" cy="260274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20" name="CuadroTexto 19"/>
                <p:cNvSpPr txBox="1"/>
                <p:nvPr/>
              </p:nvSpPr>
              <p:spPr>
                <a:xfrm>
                  <a:off x="1149730" y="764704"/>
                  <a:ext cx="561021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4400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E</a:t>
                  </a:r>
                </a:p>
              </p:txBody>
            </p:sp>
            <p:sp>
              <p:nvSpPr>
                <p:cNvPr id="21" name="CuadroTexto 20"/>
                <p:cNvSpPr txBox="1"/>
                <p:nvPr/>
              </p:nvSpPr>
              <p:spPr>
                <a:xfrm>
                  <a:off x="1149730" y="1375804"/>
                  <a:ext cx="550827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44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P</a:t>
                  </a:r>
                  <a:endParaRPr lang="es-ES" sz="4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2" name="CuadroTexto 21"/>
                <p:cNvSpPr txBox="1"/>
                <p:nvPr/>
              </p:nvSpPr>
              <p:spPr>
                <a:xfrm>
                  <a:off x="1115616" y="1986904"/>
                  <a:ext cx="62356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44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O</a:t>
                  </a:r>
                  <a:endParaRPr lang="es-ES" sz="4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23" name="CuadroTexto 22"/>
                <p:cNvSpPr txBox="1"/>
                <p:nvPr/>
              </p:nvSpPr>
              <p:spPr>
                <a:xfrm>
                  <a:off x="1132748" y="2598003"/>
                  <a:ext cx="59215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44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C</a:t>
                  </a:r>
                  <a:endParaRPr lang="es-ES" sz="4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" name="CuadroTexto 4"/>
            <p:cNvSpPr txBox="1"/>
            <p:nvPr/>
          </p:nvSpPr>
          <p:spPr>
            <a:xfrm>
              <a:off x="2699792" y="1305775"/>
              <a:ext cx="21723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6213" indent="-176213">
                <a:buClr>
                  <a:schemeClr val="tx2"/>
                </a:buClr>
                <a:buFont typeface="Wingdings" charset="2"/>
                <a:buChar char="§"/>
              </a:pPr>
              <a:r>
                <a:rPr lang="es-ES" dirty="0" smtClean="0">
                  <a:latin typeface="Arial Narrow"/>
                  <a:cs typeface="Arial Narrow"/>
                </a:rPr>
                <a:t>Síntomas</a:t>
              </a:r>
            </a:p>
            <a:p>
              <a:pPr marL="176213" indent="-176213">
                <a:buClr>
                  <a:schemeClr val="tx2"/>
                </a:buClr>
                <a:buFont typeface="Wingdings" charset="2"/>
                <a:buChar char="§"/>
              </a:pPr>
              <a:r>
                <a:rPr lang="es-ES" dirty="0" smtClean="0">
                  <a:latin typeface="Arial Narrow"/>
                  <a:cs typeface="Arial Narrow"/>
                </a:rPr>
                <a:t>Tolerancia al Ejercicio</a:t>
              </a:r>
            </a:p>
            <a:p>
              <a:pPr marL="176213" indent="-176213">
                <a:buClr>
                  <a:schemeClr val="tx2"/>
                </a:buClr>
                <a:buFont typeface="Wingdings" charset="2"/>
                <a:buChar char="§"/>
              </a:pPr>
              <a:r>
                <a:rPr lang="es-ES" dirty="0" smtClean="0">
                  <a:latin typeface="Arial Narrow"/>
                  <a:cs typeface="Arial Narrow"/>
                </a:rPr>
                <a:t>Calidad de Vida</a:t>
              </a:r>
              <a:endParaRPr lang="es-ES" dirty="0">
                <a:latin typeface="Arial Narrow"/>
                <a:cs typeface="Arial Narrow"/>
              </a:endParaRPr>
            </a:p>
          </p:txBody>
        </p:sp>
        <p:grpSp>
          <p:nvGrpSpPr>
            <p:cNvPr id="6" name="Agrupar 5"/>
            <p:cNvGrpSpPr/>
            <p:nvPr/>
          </p:nvGrpSpPr>
          <p:grpSpPr>
            <a:xfrm>
              <a:off x="5191335" y="1374161"/>
              <a:ext cx="2981065" cy="786559"/>
              <a:chOff x="4788024" y="2712695"/>
              <a:chExt cx="3623240" cy="1008112"/>
            </a:xfrm>
          </p:grpSpPr>
          <p:sp>
            <p:nvSpPr>
              <p:cNvPr id="7" name="CuadroTexto 6"/>
              <p:cNvSpPr txBox="1"/>
              <p:nvPr/>
            </p:nvSpPr>
            <p:spPr>
              <a:xfrm>
                <a:off x="5724128" y="2980069"/>
                <a:ext cx="2687136" cy="47336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FF9933"/>
                    </a:solidFill>
                    <a:latin typeface="Arial Narrow"/>
                    <a:cs typeface="Arial Narrow"/>
                  </a:rPr>
                  <a:t>DISMINUIR SÍNTOMAS</a:t>
                </a:r>
                <a:endParaRPr lang="es-ES" b="1" dirty="0">
                  <a:solidFill>
                    <a:srgbClr val="FF9933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8" name="Agrupar 7"/>
              <p:cNvGrpSpPr/>
              <p:nvPr/>
            </p:nvGrpSpPr>
            <p:grpSpPr>
              <a:xfrm>
                <a:off x="4788024" y="2712695"/>
                <a:ext cx="936104" cy="1008112"/>
                <a:chOff x="4788024" y="2960948"/>
                <a:chExt cx="936104" cy="1008112"/>
              </a:xfrm>
            </p:grpSpPr>
            <p:sp>
              <p:nvSpPr>
                <p:cNvPr id="9" name="Cerrar corchete 8"/>
                <p:cNvSpPr/>
                <p:nvPr/>
              </p:nvSpPr>
              <p:spPr>
                <a:xfrm>
                  <a:off x="4788024" y="2960948"/>
                  <a:ext cx="432048" cy="1008112"/>
                </a:xfrm>
                <a:prstGeom prst="rightBracket">
                  <a:avLst/>
                </a:prstGeom>
                <a:ln w="38100" cmpd="sng">
                  <a:solidFill>
                    <a:schemeClr val="bg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Arial Narrow"/>
                    <a:cs typeface="Arial Narrow"/>
                  </a:endParaRPr>
                </a:p>
              </p:txBody>
            </p:sp>
            <p:cxnSp>
              <p:nvCxnSpPr>
                <p:cNvPr id="10" name="Conector recto de flecha 9"/>
                <p:cNvCxnSpPr/>
                <p:nvPr/>
              </p:nvCxnSpPr>
              <p:spPr>
                <a:xfrm>
                  <a:off x="5220072" y="3465003"/>
                  <a:ext cx="504056" cy="0"/>
                </a:xfrm>
                <a:prstGeom prst="straightConnector1">
                  <a:avLst/>
                </a:prstGeom>
                <a:ln w="38100" cmpd="sng">
                  <a:solidFill>
                    <a:srgbClr val="A0A089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Agrupar 10"/>
            <p:cNvGrpSpPr/>
            <p:nvPr/>
          </p:nvGrpSpPr>
          <p:grpSpPr>
            <a:xfrm>
              <a:off x="5191335" y="2691510"/>
              <a:ext cx="2732086" cy="786559"/>
              <a:chOff x="4884094" y="4490087"/>
              <a:chExt cx="3320626" cy="1008112"/>
            </a:xfrm>
          </p:grpSpPr>
          <p:sp>
            <p:nvSpPr>
              <p:cNvPr id="12" name="CuadroTexto 11"/>
              <p:cNvSpPr txBox="1"/>
              <p:nvPr/>
            </p:nvSpPr>
            <p:spPr>
              <a:xfrm>
                <a:off x="5820198" y="4757461"/>
                <a:ext cx="2384522" cy="47336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FF9933"/>
                    </a:solidFill>
                    <a:latin typeface="Arial Narrow"/>
                    <a:cs typeface="Arial Narrow"/>
                  </a:rPr>
                  <a:t>DISMINUIR RIESGO</a:t>
                </a:r>
                <a:endParaRPr lang="es-ES" b="1" dirty="0">
                  <a:solidFill>
                    <a:srgbClr val="FF9933"/>
                  </a:solidFill>
                  <a:latin typeface="Arial Narrow"/>
                  <a:cs typeface="Arial Narrow"/>
                </a:endParaRPr>
              </a:p>
            </p:txBody>
          </p:sp>
          <p:grpSp>
            <p:nvGrpSpPr>
              <p:cNvPr id="13" name="Agrupar 12"/>
              <p:cNvGrpSpPr/>
              <p:nvPr/>
            </p:nvGrpSpPr>
            <p:grpSpPr>
              <a:xfrm>
                <a:off x="4884094" y="4490087"/>
                <a:ext cx="936105" cy="1008112"/>
                <a:chOff x="4884094" y="3049928"/>
                <a:chExt cx="936105" cy="1008112"/>
              </a:xfrm>
            </p:grpSpPr>
            <p:sp>
              <p:nvSpPr>
                <p:cNvPr id="14" name="Cerrar corchete 13"/>
                <p:cNvSpPr/>
                <p:nvPr/>
              </p:nvSpPr>
              <p:spPr>
                <a:xfrm>
                  <a:off x="4884094" y="3049928"/>
                  <a:ext cx="432048" cy="1008112"/>
                </a:xfrm>
                <a:prstGeom prst="rightBracket">
                  <a:avLst/>
                </a:prstGeom>
                <a:ln w="38100" cmpd="sng">
                  <a:solidFill>
                    <a:schemeClr val="bg2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latin typeface="Arial Narrow"/>
                    <a:cs typeface="Arial Narrow"/>
                  </a:endParaRPr>
                </a:p>
              </p:txBody>
            </p:sp>
            <p:cxnSp>
              <p:nvCxnSpPr>
                <p:cNvPr id="15" name="Conector recto de flecha 14"/>
                <p:cNvCxnSpPr/>
                <p:nvPr/>
              </p:nvCxnSpPr>
              <p:spPr>
                <a:xfrm>
                  <a:off x="5316143" y="3553983"/>
                  <a:ext cx="504056" cy="0"/>
                </a:xfrm>
                <a:prstGeom prst="straightConnector1">
                  <a:avLst/>
                </a:prstGeom>
                <a:ln w="38100" cmpd="sng">
                  <a:solidFill>
                    <a:schemeClr val="bg2">
                      <a:lumMod val="50000"/>
                      <a:lumOff val="5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Agrupar 34"/>
            <p:cNvGrpSpPr/>
            <p:nvPr/>
          </p:nvGrpSpPr>
          <p:grpSpPr>
            <a:xfrm>
              <a:off x="2699792" y="2204699"/>
              <a:ext cx="2826415" cy="1341755"/>
              <a:chOff x="2699792" y="2204699"/>
              <a:chExt cx="2826415" cy="1341755"/>
            </a:xfrm>
          </p:grpSpPr>
          <p:sp>
            <p:nvSpPr>
              <p:cNvPr id="17" name="CuadroTexto 16"/>
              <p:cNvSpPr txBox="1"/>
              <p:nvPr/>
            </p:nvSpPr>
            <p:spPr>
              <a:xfrm>
                <a:off x="2699792" y="2623124"/>
                <a:ext cx="28264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6213" indent="-176213">
                  <a:buClr>
                    <a:schemeClr val="tx2"/>
                  </a:buClr>
                  <a:buFont typeface="Wingdings" charset="2"/>
                  <a:buChar char="§"/>
                </a:pPr>
                <a:r>
                  <a:rPr lang="es-ES" dirty="0" smtClean="0">
                    <a:latin typeface="Arial Narrow"/>
                    <a:cs typeface="Arial Narrow"/>
                  </a:rPr>
                  <a:t>Prevenir progreso</a:t>
                </a:r>
              </a:p>
              <a:p>
                <a:pPr marL="176213" indent="-176213">
                  <a:buClr>
                    <a:schemeClr val="tx2"/>
                  </a:buClr>
                  <a:buFont typeface="Wingdings" charset="2"/>
                  <a:buChar char="§"/>
                </a:pPr>
                <a:r>
                  <a:rPr lang="es-ES" dirty="0" smtClean="0">
                    <a:latin typeface="Arial Narrow"/>
                    <a:cs typeface="Arial Narrow"/>
                  </a:rPr>
                  <a:t>Prevenir y </a:t>
                </a:r>
                <a:r>
                  <a:rPr lang="es-ES" dirty="0" err="1" smtClean="0">
                    <a:latin typeface="Arial Narrow"/>
                    <a:cs typeface="Arial Narrow"/>
                  </a:rPr>
                  <a:t>tx</a:t>
                </a:r>
                <a:r>
                  <a:rPr lang="es-ES" dirty="0" smtClean="0">
                    <a:latin typeface="Arial Narrow"/>
                    <a:cs typeface="Arial Narrow"/>
                  </a:rPr>
                  <a:t>. exacerbaciones</a:t>
                </a:r>
              </a:p>
              <a:p>
                <a:pPr marL="176213" indent="-176213">
                  <a:buClr>
                    <a:schemeClr val="tx2"/>
                  </a:buClr>
                  <a:buFont typeface="Wingdings" charset="2"/>
                  <a:buChar char="§"/>
                </a:pPr>
                <a:r>
                  <a:rPr lang="es-ES" dirty="0" smtClean="0">
                    <a:latin typeface="Arial Narrow"/>
                    <a:cs typeface="Arial Narrow"/>
                  </a:rPr>
                  <a:t>Reducir la mortalidad</a:t>
                </a:r>
                <a:endParaRPr lang="es-ES" dirty="0">
                  <a:latin typeface="Arial Narrow"/>
                  <a:cs typeface="Arial Narrow"/>
                </a:endParaRPr>
              </a:p>
            </p:txBody>
          </p:sp>
          <p:sp>
            <p:nvSpPr>
              <p:cNvPr id="18" name="CuadroTexto 17"/>
              <p:cNvSpPr txBox="1"/>
              <p:nvPr/>
            </p:nvSpPr>
            <p:spPr>
              <a:xfrm>
                <a:off x="3943947" y="2204699"/>
                <a:ext cx="2793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Arial Narrow"/>
                    <a:cs typeface="Arial Narrow"/>
                  </a:rPr>
                  <a:t>y</a:t>
                </a:r>
                <a:endParaRPr lang="es-ES" dirty="0">
                  <a:latin typeface="Arial Narrow"/>
                  <a:cs typeface="Arial Narrow"/>
                </a:endParaRPr>
              </a:p>
            </p:txBody>
          </p:sp>
        </p:grpSp>
      </p:grpSp>
      <p:grpSp>
        <p:nvGrpSpPr>
          <p:cNvPr id="33" name="Agrupar 32"/>
          <p:cNvGrpSpPr/>
          <p:nvPr/>
        </p:nvGrpSpPr>
        <p:grpSpPr>
          <a:xfrm>
            <a:off x="683568" y="3943508"/>
            <a:ext cx="7704856" cy="2664296"/>
            <a:chOff x="683568" y="3943508"/>
            <a:chExt cx="7704856" cy="2664296"/>
          </a:xfrm>
        </p:grpSpPr>
        <p:sp>
          <p:nvSpPr>
            <p:cNvPr id="31" name="Rectángulo 30"/>
            <p:cNvSpPr/>
            <p:nvPr/>
          </p:nvSpPr>
          <p:spPr>
            <a:xfrm>
              <a:off x="683568" y="4015516"/>
              <a:ext cx="7704856" cy="2592288"/>
            </a:xfrm>
            <a:prstGeom prst="rect">
              <a:avLst/>
            </a:prstGeom>
            <a:solidFill>
              <a:schemeClr val="bg2">
                <a:lumMod val="90000"/>
                <a:lumOff val="10000"/>
                <a:alpha val="50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3266492" y="4303548"/>
              <a:ext cx="4339208" cy="19595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 lIns="90487" tIns="44450" rIns="90487" bIns="44450">
              <a:spAutoFit/>
            </a:bodyPr>
            <a:lstStyle/>
            <a:p>
              <a:pPr lvl="1" defTabSz="900113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>
                    <a:lumMod val="50000"/>
                    <a:lumOff val="50000"/>
                  </a:schemeClr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Controlar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Síntomas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endParaRPr lang="en-US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lvl="1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>
                    <a:lumMod val="50000"/>
                    <a:lumOff val="50000"/>
                  </a:schemeClr>
                </a:buClr>
                <a:buFont typeface="Wingdings" pitchFamily="2" charset="2"/>
                <a:buChar char="§"/>
              </a:pP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Actividad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normal,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incluyendo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ejercicio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endParaRPr lang="en-US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lvl="1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>
                    <a:lumMod val="50000"/>
                    <a:lumOff val="50000"/>
                  </a:schemeClr>
                </a:buClr>
                <a:buFont typeface="Wingdings" pitchFamily="2" charset="2"/>
                <a:buChar char="§"/>
              </a:pP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Función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Pulmonar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Normal</a:t>
              </a:r>
            </a:p>
            <a:p>
              <a:pPr lvl="1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>
                    <a:lumMod val="50000"/>
                    <a:lumOff val="50000"/>
                  </a:schemeClr>
                </a:buClr>
                <a:buFont typeface="Wingdings" pitchFamily="2" charset="2"/>
                <a:buChar char="§"/>
              </a:pP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Prevenir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Exacerbaciones</a:t>
              </a:r>
              <a:endParaRPr lang="en-US" dirty="0">
                <a:solidFill>
                  <a:prstClr val="white"/>
                </a:solidFill>
                <a:latin typeface="Arial Narrow" pitchFamily="34" charset="0"/>
              </a:endParaRPr>
            </a:p>
            <a:p>
              <a:pPr lvl="1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>
                    <a:lumMod val="50000"/>
                    <a:lumOff val="50000"/>
                  </a:schemeClr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No </a:t>
              </a:r>
              <a:r>
                <a:rPr lang="en-US" dirty="0" err="1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efectos</a:t>
              </a:r>
              <a:r>
                <a:rPr lang="en-US" dirty="0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adversos</a:t>
              </a:r>
              <a:r>
                <a:rPr lang="en-US" dirty="0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 de los </a:t>
              </a:r>
              <a:r>
                <a:rPr lang="en-US" dirty="0" err="1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medicamentos</a:t>
              </a:r>
              <a:r>
                <a:rPr lang="en-US" dirty="0" smtClean="0">
                  <a:solidFill>
                    <a:prstClr val="white"/>
                  </a:solidFill>
                  <a:uFill>
                    <a:solidFill>
                      <a:srgbClr val="FF5050"/>
                    </a:solidFill>
                  </a:uFill>
                  <a:latin typeface="Arial Narrow" pitchFamily="34" charset="0"/>
                </a:rPr>
                <a:t> </a:t>
              </a:r>
              <a:endParaRPr lang="en-US" dirty="0">
                <a:solidFill>
                  <a:prstClr val="white"/>
                </a:solidFill>
                <a:uFill>
                  <a:solidFill>
                    <a:srgbClr val="FF5050"/>
                  </a:solidFill>
                </a:uFill>
                <a:latin typeface="Arial Narrow" pitchFamily="34" charset="0"/>
              </a:endParaRPr>
            </a:p>
            <a:p>
              <a:pPr lvl="1" fontAlgn="base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bg2">
                    <a:lumMod val="50000"/>
                    <a:lumOff val="50000"/>
                  </a:schemeClr>
                </a:buClr>
                <a:buFont typeface="Wingdings" pitchFamily="2" charset="2"/>
                <a:buChar char="§"/>
              </a:pPr>
              <a:r>
                <a:rPr lang="en-US" dirty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Prevenir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r>
                <a:rPr lang="en-US" dirty="0" err="1" smtClean="0">
                  <a:solidFill>
                    <a:prstClr val="white"/>
                  </a:solidFill>
                  <a:latin typeface="Arial Narrow" pitchFamily="34" charset="0"/>
                </a:rPr>
                <a:t>Mortalidad</a:t>
              </a:r>
              <a:r>
                <a:rPr lang="en-US" dirty="0" smtClean="0">
                  <a:solidFill>
                    <a:prstClr val="white"/>
                  </a:solidFill>
                  <a:latin typeface="Arial Narrow" pitchFamily="34" charset="0"/>
                </a:rPr>
                <a:t> </a:t>
              </a:r>
              <a:endParaRPr lang="en-US" dirty="0">
                <a:solidFill>
                  <a:prstClr val="white"/>
                </a:solidFill>
                <a:latin typeface="Arial Narrow" pitchFamily="34" charset="0"/>
              </a:endParaRPr>
            </a:p>
          </p:txBody>
        </p:sp>
        <p:grpSp>
          <p:nvGrpSpPr>
            <p:cNvPr id="25" name="Agrupar 24"/>
            <p:cNvGrpSpPr/>
            <p:nvPr/>
          </p:nvGrpSpPr>
          <p:grpSpPr>
            <a:xfrm>
              <a:off x="1115616" y="3943508"/>
              <a:ext cx="654696" cy="2602740"/>
              <a:chOff x="1115616" y="764704"/>
              <a:chExt cx="654696" cy="2602740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26" name="CuadroTexto 25"/>
              <p:cNvSpPr txBox="1"/>
              <p:nvPr/>
            </p:nvSpPr>
            <p:spPr>
              <a:xfrm>
                <a:off x="1149730" y="764704"/>
                <a:ext cx="58221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400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A</a:t>
                </a:r>
                <a:endParaRPr lang="es-ES" sz="4400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CuadroTexto 26"/>
              <p:cNvSpPr txBox="1"/>
              <p:nvPr/>
            </p:nvSpPr>
            <p:spPr>
              <a:xfrm>
                <a:off x="1149730" y="1375804"/>
                <a:ext cx="56102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400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S</a:t>
                </a:r>
                <a:endParaRPr lang="es-ES" sz="4400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8" name="CuadroTexto 27"/>
              <p:cNvSpPr txBox="1"/>
              <p:nvPr/>
            </p:nvSpPr>
            <p:spPr>
              <a:xfrm>
                <a:off x="1115616" y="1986904"/>
                <a:ext cx="65469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400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M</a:t>
                </a:r>
                <a:endParaRPr lang="es-ES" sz="4400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132748" y="2598003"/>
                <a:ext cx="58221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4400" b="1" dirty="0" smtClean="0">
                    <a:solidFill>
                      <a:schemeClr val="tx1">
                        <a:lumMod val="65000"/>
                      </a:schemeClr>
                    </a:solidFill>
                  </a:rPr>
                  <a:t>A</a:t>
                </a:r>
                <a:endParaRPr lang="es-ES" sz="4400" b="1" dirty="0">
                  <a:solidFill>
                    <a:schemeClr val="tx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32" name="26 Título"/>
          <p:cNvSpPr txBox="1">
            <a:spLocks/>
          </p:cNvSpPr>
          <p:nvPr/>
        </p:nvSpPr>
        <p:spPr>
          <a:xfrm>
            <a:off x="457200" y="28572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>
                <a:solidFill>
                  <a:schemeClr val="tx1">
                    <a:lumMod val="50000"/>
                  </a:schemeClr>
                </a:solidFill>
              </a:rPr>
              <a:t>Metas de Manejo</a:t>
            </a:r>
            <a:endParaRPr lang="es-E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756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derecha"/>
          <p:cNvSpPr/>
          <p:nvPr/>
        </p:nvSpPr>
        <p:spPr>
          <a:xfrm>
            <a:off x="2108152" y="2000240"/>
            <a:ext cx="5249929" cy="1357322"/>
          </a:xfrm>
          <a:prstGeom prst="rightArrow">
            <a:avLst>
              <a:gd name="adj1" fmla="val 50000"/>
              <a:gd name="adj2" fmla="val 82176"/>
            </a:avLst>
          </a:prstGeom>
          <a:solidFill>
            <a:schemeClr val="bg2">
              <a:lumMod val="20000"/>
              <a:lumOff val="80000"/>
              <a:alpha val="5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2108152" y="3857628"/>
            <a:ext cx="5249929" cy="1357322"/>
          </a:xfrm>
          <a:prstGeom prst="rightArrow">
            <a:avLst>
              <a:gd name="adj1" fmla="val 50000"/>
              <a:gd name="adj2" fmla="val 82176"/>
            </a:avLst>
          </a:prstGeom>
          <a:solidFill>
            <a:schemeClr val="bg2">
              <a:lumMod val="20000"/>
              <a:lumOff val="80000"/>
              <a:alpha val="5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4" name="24 Grupo"/>
          <p:cNvGrpSpPr/>
          <p:nvPr/>
        </p:nvGrpSpPr>
        <p:grpSpPr>
          <a:xfrm>
            <a:off x="1428729" y="1591009"/>
            <a:ext cx="6000791" cy="4286263"/>
            <a:chOff x="1428729" y="1571612"/>
            <a:chExt cx="6000791" cy="4286263"/>
          </a:xfrm>
        </p:grpSpPr>
        <p:graphicFrame>
          <p:nvGraphicFramePr>
            <p:cNvPr id="23" name="22 Diagrama"/>
            <p:cNvGraphicFramePr/>
            <p:nvPr/>
          </p:nvGraphicFramePr>
          <p:xfrm>
            <a:off x="1428729" y="1571612"/>
            <a:ext cx="6000791" cy="42862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4" name="23 CuadroTexto"/>
            <p:cNvSpPr txBox="1"/>
            <p:nvPr/>
          </p:nvSpPr>
          <p:spPr bwMode="auto">
            <a:xfrm>
              <a:off x="5500694" y="2711231"/>
              <a:ext cx="17289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Intensidad de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CO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tratamiento</a:t>
              </a:r>
              <a:endParaRPr lang="es-E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21 Rectángulo redondeado"/>
          <p:cNvSpPr/>
          <p:nvPr/>
        </p:nvSpPr>
        <p:spPr>
          <a:xfrm>
            <a:off x="7215206" y="1714488"/>
            <a:ext cx="571504" cy="4143404"/>
          </a:xfrm>
          <a:prstGeom prst="roundRect">
            <a:avLst>
              <a:gd name="adj" fmla="val 32832"/>
            </a:avLst>
          </a:prstGeom>
          <a:solidFill>
            <a:srgbClr val="FF5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" name="22 Grupo"/>
          <p:cNvGrpSpPr/>
          <p:nvPr/>
        </p:nvGrpSpPr>
        <p:grpSpPr>
          <a:xfrm>
            <a:off x="201581" y="1295400"/>
            <a:ext cx="1576387" cy="4486275"/>
            <a:chOff x="201581" y="1295400"/>
            <a:chExt cx="1576387" cy="4486275"/>
          </a:xfrm>
        </p:grpSpPr>
        <p:sp>
          <p:nvSpPr>
            <p:cNvPr id="191493" name="Text Box 5"/>
            <p:cNvSpPr txBox="1">
              <a:spLocks noChangeArrowheads="1"/>
            </p:cNvSpPr>
            <p:nvPr/>
          </p:nvSpPr>
          <p:spPr bwMode="auto">
            <a:xfrm>
              <a:off x="201581" y="1295400"/>
              <a:ext cx="1576387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Severidad</a:t>
              </a:r>
              <a:endParaRPr lang="es-E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285720" y="4817277"/>
              <a:ext cx="1060448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r>
                <a:rPr lang="es-MX" sz="26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Baja</a:t>
              </a:r>
              <a:endParaRPr lang="es-ES" sz="2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1502" name="Rectangle 14"/>
            <p:cNvSpPr>
              <a:spLocks noChangeArrowheads="1"/>
            </p:cNvSpPr>
            <p:nvPr/>
          </p:nvSpPr>
          <p:spPr bwMode="auto">
            <a:xfrm>
              <a:off x="285720" y="1945490"/>
              <a:ext cx="1060448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r>
                <a:rPr lang="es-MX" sz="26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Alta</a:t>
              </a:r>
              <a:endParaRPr lang="es-ES" sz="2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560" name="Line 3"/>
            <p:cNvSpPr>
              <a:spLocks noChangeShapeType="1"/>
            </p:cNvSpPr>
            <p:nvPr/>
          </p:nvSpPr>
          <p:spPr bwMode="auto">
            <a:xfrm>
              <a:off x="1449356" y="1789113"/>
              <a:ext cx="0" cy="39925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med"/>
              <a:tailEnd type="non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Arial" charset="0"/>
              </a:endParaRPr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44593" y="5781675"/>
            <a:ext cx="6561138" cy="885825"/>
            <a:chOff x="1444593" y="5781675"/>
            <a:chExt cx="6561138" cy="885825"/>
          </a:xfrm>
        </p:grpSpPr>
        <p:sp>
          <p:nvSpPr>
            <p:cNvPr id="191494" name="Text Box 6"/>
            <p:cNvSpPr txBox="1">
              <a:spLocks noChangeArrowheads="1"/>
            </p:cNvSpPr>
            <p:nvPr/>
          </p:nvSpPr>
          <p:spPr bwMode="auto">
            <a:xfrm>
              <a:off x="4108417" y="6148388"/>
              <a:ext cx="121920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Control</a:t>
              </a:r>
              <a:endParaRPr lang="es-E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561" name="Line 4"/>
            <p:cNvSpPr>
              <a:spLocks noChangeShapeType="1"/>
            </p:cNvSpPr>
            <p:nvPr/>
          </p:nvSpPr>
          <p:spPr bwMode="auto">
            <a:xfrm>
              <a:off x="1444593" y="5781675"/>
              <a:ext cx="6561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 type="arrow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1937111" y="5829300"/>
              <a:ext cx="1566454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Insuficiente</a:t>
              </a:r>
              <a:endParaRPr lang="es-ES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6217101" y="5830888"/>
              <a:ext cx="106631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6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Óptimo</a:t>
              </a:r>
              <a:endParaRPr lang="es-ES" sz="2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20" name="26 Título"/>
          <p:cNvSpPr txBox="1">
            <a:spLocks/>
          </p:cNvSpPr>
          <p:nvPr/>
        </p:nvSpPr>
        <p:spPr>
          <a:xfrm>
            <a:off x="457200" y="28572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Asma: Principios de Manejo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8304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71983"/>
              </p:ext>
            </p:extLst>
          </p:nvPr>
        </p:nvGraphicFramePr>
        <p:xfrm>
          <a:off x="857220" y="1397000"/>
          <a:ext cx="7429556" cy="47189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57389"/>
                <a:gridCol w="1857389"/>
                <a:gridCol w="1857389"/>
                <a:gridCol w="1857389"/>
              </a:tblGrid>
              <a:tr h="779201">
                <a:tc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2349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Control</a:t>
                      </a:r>
                      <a:endParaRPr lang="es-CO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2349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Control</a:t>
                      </a:r>
                    </a:p>
                    <a:p>
                      <a:pPr algn="ctr"/>
                      <a:r>
                        <a:rPr lang="es-CO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Parcial</a:t>
                      </a:r>
                      <a:r>
                        <a:rPr lang="es-CO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 </a:t>
                      </a:r>
                      <a:endParaRPr lang="es-CO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2349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No</a:t>
                      </a:r>
                    </a:p>
                    <a:p>
                      <a:pPr algn="ctr"/>
                      <a:r>
                        <a:rPr lang="es-CO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j-lt"/>
                        </a:rPr>
                        <a:t>Control</a:t>
                      </a:r>
                      <a:endParaRPr lang="es-CO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23497F"/>
                    </a:solidFill>
                  </a:tcPr>
                </a:tc>
              </a:tr>
              <a:tr h="77920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Síntomas </a:t>
                      </a:r>
                    </a:p>
                    <a:p>
                      <a:pPr algn="ctr"/>
                      <a:r>
                        <a:rPr lang="es-CO" dirty="0" smtClean="0"/>
                        <a:t>Diurnos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Ninguno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Hasta 2 veces/semana</a:t>
                      </a:r>
                      <a:endParaRPr lang="es-CO" dirty="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≥3 de los hallazgos de “Control Parcial”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 anchor="ctr"/>
                </a:tc>
              </a:tr>
              <a:tr h="77920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Limitación</a:t>
                      </a:r>
                    </a:p>
                    <a:p>
                      <a:pPr algn="ctr"/>
                      <a:r>
                        <a:rPr lang="es-CO" dirty="0" smtClean="0"/>
                        <a:t>Actividades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Ninguna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Alguna</a:t>
                      </a:r>
                      <a:endParaRPr lang="es-C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</a:tr>
              <a:tr h="77920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Síntomas</a:t>
                      </a:r>
                    </a:p>
                    <a:p>
                      <a:pPr algn="ctr"/>
                      <a:r>
                        <a:rPr lang="es-CO" dirty="0" smtClean="0"/>
                        <a:t>Nocturnos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Ninguno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Alguno</a:t>
                      </a:r>
                      <a:endParaRPr lang="es-C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</a:tr>
              <a:tr h="77920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Uso de Aliviadores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Hasta 2 veces/semana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Más de 2 veces/semana</a:t>
                      </a:r>
                      <a:endParaRPr lang="es-C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</a:tr>
              <a:tr h="779201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Función Pulmonar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Normal</a:t>
                      </a:r>
                      <a:endParaRPr lang="es-CO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&lt; 80% de esperado</a:t>
                      </a:r>
                      <a:endParaRPr lang="es-CO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MX" sz="4000" dirty="0" smtClean="0">
                <a:solidFill>
                  <a:schemeClr val="tx2"/>
                </a:solidFill>
                <a:latin typeface="+mj-lt"/>
              </a:rPr>
              <a:t>Asma: Niveles de Control</a:t>
            </a:r>
            <a:endParaRPr lang="es-ES" sz="4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627040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2 Grupo"/>
          <p:cNvGrpSpPr/>
          <p:nvPr/>
        </p:nvGrpSpPr>
        <p:grpSpPr>
          <a:xfrm>
            <a:off x="201581" y="1295400"/>
            <a:ext cx="1576387" cy="4486275"/>
            <a:chOff x="201581" y="1295400"/>
            <a:chExt cx="1576387" cy="4486275"/>
          </a:xfrm>
        </p:grpSpPr>
        <p:sp>
          <p:nvSpPr>
            <p:cNvPr id="191493" name="Text Box 5"/>
            <p:cNvSpPr txBox="1">
              <a:spLocks noChangeArrowheads="1"/>
            </p:cNvSpPr>
            <p:nvPr/>
          </p:nvSpPr>
          <p:spPr bwMode="auto">
            <a:xfrm>
              <a:off x="201581" y="1295400"/>
              <a:ext cx="1576387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Severidad</a:t>
              </a:r>
              <a:endParaRPr lang="es-E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1499" name="Rectangle 11"/>
            <p:cNvSpPr>
              <a:spLocks noChangeArrowheads="1"/>
            </p:cNvSpPr>
            <p:nvPr/>
          </p:nvSpPr>
          <p:spPr bwMode="auto">
            <a:xfrm>
              <a:off x="285720" y="4817277"/>
              <a:ext cx="1060448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r>
                <a:rPr lang="es-MX" sz="26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Baja</a:t>
              </a:r>
              <a:endParaRPr lang="es-ES" sz="2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91502" name="Rectangle 14"/>
            <p:cNvSpPr>
              <a:spLocks noChangeArrowheads="1"/>
            </p:cNvSpPr>
            <p:nvPr/>
          </p:nvSpPr>
          <p:spPr bwMode="auto">
            <a:xfrm>
              <a:off x="285720" y="1945490"/>
              <a:ext cx="1060448" cy="95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r>
                <a:rPr lang="es-MX" sz="2600" i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Alta</a:t>
              </a:r>
              <a:endParaRPr lang="es-ES" sz="2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560" name="Line 3"/>
            <p:cNvSpPr>
              <a:spLocks noChangeShapeType="1"/>
            </p:cNvSpPr>
            <p:nvPr/>
          </p:nvSpPr>
          <p:spPr bwMode="auto">
            <a:xfrm>
              <a:off x="1449356" y="1789113"/>
              <a:ext cx="0" cy="39925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med"/>
              <a:tailEnd type="non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Arial" charset="0"/>
              </a:endParaRPr>
            </a:p>
          </p:txBody>
        </p:sp>
      </p:grpSp>
      <p:grpSp>
        <p:nvGrpSpPr>
          <p:cNvPr id="3" name="23 Grupo"/>
          <p:cNvGrpSpPr/>
          <p:nvPr/>
        </p:nvGrpSpPr>
        <p:grpSpPr>
          <a:xfrm>
            <a:off x="1444593" y="5781675"/>
            <a:ext cx="6561138" cy="885825"/>
            <a:chOff x="1444593" y="5781675"/>
            <a:chExt cx="6561138" cy="885825"/>
          </a:xfrm>
        </p:grpSpPr>
        <p:sp>
          <p:nvSpPr>
            <p:cNvPr id="191494" name="Text Box 6"/>
            <p:cNvSpPr txBox="1">
              <a:spLocks noChangeArrowheads="1"/>
            </p:cNvSpPr>
            <p:nvPr/>
          </p:nvSpPr>
          <p:spPr bwMode="auto">
            <a:xfrm>
              <a:off x="4108417" y="6148388"/>
              <a:ext cx="1219200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MX" sz="2800" b="1" dirty="0">
                  <a:solidFill>
                    <a:srgbClr val="FF505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itchFamily="34" charset="0"/>
                </a:rPr>
                <a:t>Control</a:t>
              </a:r>
              <a:endParaRPr lang="es-ES" sz="28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561" name="Line 4"/>
            <p:cNvSpPr>
              <a:spLocks noChangeShapeType="1"/>
            </p:cNvSpPr>
            <p:nvPr/>
          </p:nvSpPr>
          <p:spPr bwMode="auto">
            <a:xfrm>
              <a:off x="1444593" y="5781675"/>
              <a:ext cx="6561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med"/>
              <a:tailEnd type="arrow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1937111" y="5829300"/>
              <a:ext cx="1566454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Insuficiente</a:t>
              </a:r>
              <a:endParaRPr lang="es-ES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6217101" y="5830888"/>
              <a:ext cx="106631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MX" sz="260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Óptimo</a:t>
              </a:r>
              <a:endParaRPr lang="es-ES" sz="2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37 Grupo"/>
          <p:cNvGrpSpPr/>
          <p:nvPr/>
        </p:nvGrpSpPr>
        <p:grpSpPr>
          <a:xfrm>
            <a:off x="1500166" y="5000636"/>
            <a:ext cx="6215106" cy="714380"/>
            <a:chOff x="1500166" y="5000636"/>
            <a:chExt cx="6215106" cy="714380"/>
          </a:xfrm>
        </p:grpSpPr>
        <p:sp>
          <p:nvSpPr>
            <p:cNvPr id="20" name="19 Rectángulo"/>
            <p:cNvSpPr/>
            <p:nvPr/>
          </p:nvSpPr>
          <p:spPr>
            <a:xfrm>
              <a:off x="1500166" y="5000636"/>
              <a:ext cx="6215106" cy="714380"/>
            </a:xfrm>
            <a:prstGeom prst="rect">
              <a:avLst/>
            </a:prstGeom>
            <a:solidFill>
              <a:srgbClr val="C3D5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6" name="AutoShape 18"/>
            <p:cNvSpPr>
              <a:spLocks noChangeArrowheads="1"/>
            </p:cNvSpPr>
            <p:nvPr/>
          </p:nvSpPr>
          <p:spPr bwMode="auto">
            <a:xfrm>
              <a:off x="1643042" y="5162565"/>
              <a:ext cx="5929354" cy="390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dirty="0" smtClean="0">
                  <a:solidFill>
                    <a:schemeClr val="bg2"/>
                  </a:solidFill>
                  <a:latin typeface="Arial Narrow" pitchFamily="34" charset="0"/>
                </a:rPr>
                <a:t>ß2 </a:t>
              </a:r>
              <a:r>
                <a:rPr lang="en-US" sz="2400" dirty="0" err="1">
                  <a:solidFill>
                    <a:schemeClr val="bg2"/>
                  </a:solidFill>
                  <a:latin typeface="Arial Narrow" pitchFamily="34" charset="0"/>
                </a:rPr>
                <a:t>Agonistas</a:t>
              </a:r>
              <a:r>
                <a:rPr lang="en-US" sz="2400" dirty="0">
                  <a:solidFill>
                    <a:schemeClr val="bg2"/>
                  </a:solidFill>
                  <a:latin typeface="Arial Narrow" pitchFamily="34" charset="0"/>
                </a:rPr>
                <a:t> de </a:t>
              </a:r>
              <a:r>
                <a:rPr lang="en-US" sz="2400" dirty="0" err="1">
                  <a:solidFill>
                    <a:schemeClr val="bg2"/>
                  </a:solidFill>
                  <a:latin typeface="Arial Narrow" pitchFamily="34" charset="0"/>
                </a:rPr>
                <a:t>acción</a:t>
              </a:r>
              <a:r>
                <a:rPr lang="en-US" sz="2400" dirty="0">
                  <a:solidFill>
                    <a:schemeClr val="bg2"/>
                  </a:solidFill>
                  <a:latin typeface="Arial Narrow" pitchFamily="34" charset="0"/>
                </a:rPr>
                <a:t> </a:t>
              </a:r>
              <a:r>
                <a:rPr lang="en-US" sz="2400" dirty="0" err="1" smtClean="0">
                  <a:solidFill>
                    <a:schemeClr val="bg2"/>
                  </a:solidFill>
                  <a:latin typeface="Arial Narrow" pitchFamily="34" charset="0"/>
                </a:rPr>
                <a:t>rápida</a:t>
              </a:r>
              <a:r>
                <a:rPr lang="en-US" sz="2400" dirty="0" smtClean="0">
                  <a:solidFill>
                    <a:schemeClr val="bg2"/>
                  </a:solidFill>
                  <a:latin typeface="Arial Narrow" pitchFamily="34" charset="0"/>
                </a:rPr>
                <a:t> a </a:t>
              </a:r>
              <a:r>
                <a:rPr lang="en-US" sz="2400" dirty="0" err="1" smtClean="0">
                  <a:solidFill>
                    <a:schemeClr val="bg2"/>
                  </a:solidFill>
                  <a:latin typeface="Arial Narrow" pitchFamily="34" charset="0"/>
                </a:rPr>
                <a:t>necesidad</a:t>
              </a:r>
              <a:endParaRPr lang="es-ES" sz="2400" dirty="0">
                <a:solidFill>
                  <a:schemeClr val="bg2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" name="38 Grupo"/>
          <p:cNvGrpSpPr/>
          <p:nvPr/>
        </p:nvGrpSpPr>
        <p:grpSpPr>
          <a:xfrm>
            <a:off x="2357422" y="4286256"/>
            <a:ext cx="5357850" cy="714380"/>
            <a:chOff x="2357422" y="4286256"/>
            <a:chExt cx="5357850" cy="714380"/>
          </a:xfrm>
        </p:grpSpPr>
        <p:sp>
          <p:nvSpPr>
            <p:cNvPr id="21" name="20 Rectángulo"/>
            <p:cNvSpPr/>
            <p:nvPr/>
          </p:nvSpPr>
          <p:spPr>
            <a:xfrm>
              <a:off x="2357422" y="4286256"/>
              <a:ext cx="5357850" cy="71438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>
              <a:off x="2557493" y="4500570"/>
              <a:ext cx="4586275" cy="3571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s-CO" sz="2400" dirty="0" smtClean="0">
                  <a:solidFill>
                    <a:srgbClr val="1B3861"/>
                  </a:solidFill>
                  <a:latin typeface="Arial Narrow" pitchFamily="34" charset="0"/>
                </a:rPr>
                <a:t>Corticoides inhalados – ML – TLA </a:t>
              </a:r>
              <a:endParaRPr lang="es-ES" sz="2400" dirty="0">
                <a:solidFill>
                  <a:srgbClr val="1B386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6" name="39 Grupo"/>
          <p:cNvGrpSpPr/>
          <p:nvPr/>
        </p:nvGrpSpPr>
        <p:grpSpPr>
          <a:xfrm>
            <a:off x="3143240" y="3571876"/>
            <a:ext cx="4572032" cy="714380"/>
            <a:chOff x="3143240" y="3571876"/>
            <a:chExt cx="4572032" cy="714380"/>
          </a:xfrm>
        </p:grpSpPr>
        <p:sp>
          <p:nvSpPr>
            <p:cNvPr id="25" name="24 Rectángulo"/>
            <p:cNvSpPr/>
            <p:nvPr/>
          </p:nvSpPr>
          <p:spPr>
            <a:xfrm>
              <a:off x="3143240" y="3571876"/>
              <a:ext cx="4572032" cy="714380"/>
            </a:xfrm>
            <a:prstGeom prst="rect">
              <a:avLst/>
            </a:prstGeom>
            <a:solidFill>
              <a:srgbClr val="C3D5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3357554" y="3752857"/>
              <a:ext cx="4071966" cy="390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dirty="0" smtClean="0">
                  <a:solidFill>
                    <a:srgbClr val="1B3861"/>
                  </a:solidFill>
                  <a:latin typeface="Arial Narrow" pitchFamily="34" charset="0"/>
                </a:rPr>
                <a:t>ß2 </a:t>
              </a:r>
              <a:r>
                <a:rPr lang="en-US" sz="2400" dirty="0" err="1">
                  <a:solidFill>
                    <a:srgbClr val="1B3861"/>
                  </a:solidFill>
                  <a:latin typeface="Arial Narrow" pitchFamily="34" charset="0"/>
                </a:rPr>
                <a:t>Agonistas</a:t>
              </a:r>
              <a:r>
                <a:rPr lang="en-US" sz="2400" dirty="0">
                  <a:solidFill>
                    <a:srgbClr val="1B3861"/>
                  </a:solidFill>
                  <a:latin typeface="Arial Narrow" pitchFamily="34" charset="0"/>
                </a:rPr>
                <a:t> de </a:t>
              </a:r>
              <a:r>
                <a:rPr lang="en-US" sz="2400" dirty="0" err="1">
                  <a:solidFill>
                    <a:srgbClr val="1B3861"/>
                  </a:solidFill>
                  <a:latin typeface="Arial Narrow" pitchFamily="34" charset="0"/>
                </a:rPr>
                <a:t>acción</a:t>
              </a:r>
              <a:r>
                <a:rPr lang="en-US" sz="2400" dirty="0">
                  <a:solidFill>
                    <a:srgbClr val="1B3861"/>
                  </a:solidFill>
                  <a:latin typeface="Arial Narrow" pitchFamily="34" charset="0"/>
                </a:rPr>
                <a:t> </a:t>
              </a:r>
              <a:r>
                <a:rPr lang="en-US" sz="2400" dirty="0" err="1" smtClean="0">
                  <a:solidFill>
                    <a:srgbClr val="1B3861"/>
                  </a:solidFill>
                  <a:latin typeface="Arial Narrow" pitchFamily="34" charset="0"/>
                </a:rPr>
                <a:t>larga</a:t>
              </a:r>
              <a:endParaRPr lang="es-ES" sz="2400" dirty="0">
                <a:solidFill>
                  <a:srgbClr val="1B386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" name="40 Grupo"/>
          <p:cNvGrpSpPr/>
          <p:nvPr/>
        </p:nvGrpSpPr>
        <p:grpSpPr>
          <a:xfrm>
            <a:off x="3857620" y="2857496"/>
            <a:ext cx="3857652" cy="714380"/>
            <a:chOff x="3857620" y="2857496"/>
            <a:chExt cx="3857652" cy="714380"/>
          </a:xfrm>
        </p:grpSpPr>
        <p:sp>
          <p:nvSpPr>
            <p:cNvPr id="26" name="25 Rectángulo"/>
            <p:cNvSpPr/>
            <p:nvPr/>
          </p:nvSpPr>
          <p:spPr>
            <a:xfrm>
              <a:off x="3857620" y="2857496"/>
              <a:ext cx="3857652" cy="714380"/>
            </a:xfrm>
            <a:prstGeom prst="rect">
              <a:avLst/>
            </a:prstGeom>
            <a:solidFill>
              <a:srgbClr val="C3D5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4" name="AutoShape 18"/>
            <p:cNvSpPr>
              <a:spLocks noChangeArrowheads="1"/>
            </p:cNvSpPr>
            <p:nvPr/>
          </p:nvSpPr>
          <p:spPr bwMode="auto">
            <a:xfrm>
              <a:off x="4071934" y="3038477"/>
              <a:ext cx="3429024" cy="390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dirty="0" err="1" smtClean="0">
                  <a:solidFill>
                    <a:srgbClr val="1B3861"/>
                  </a:solidFill>
                  <a:latin typeface="Arial Narrow" pitchFamily="34" charset="0"/>
                </a:rPr>
                <a:t>Corticoides</a:t>
              </a:r>
              <a:r>
                <a:rPr lang="en-US" sz="2400" dirty="0" smtClean="0">
                  <a:solidFill>
                    <a:srgbClr val="1B3861"/>
                  </a:solidFill>
                  <a:latin typeface="Arial Narrow" pitchFamily="34" charset="0"/>
                </a:rPr>
                <a:t> </a:t>
              </a:r>
              <a:r>
                <a:rPr lang="en-US" sz="2400" dirty="0" err="1" smtClean="0">
                  <a:solidFill>
                    <a:srgbClr val="1B3861"/>
                  </a:solidFill>
                  <a:latin typeface="Arial Narrow" pitchFamily="34" charset="0"/>
                </a:rPr>
                <a:t>Sistémicos</a:t>
              </a:r>
              <a:endParaRPr lang="es-ES" sz="2400" dirty="0">
                <a:solidFill>
                  <a:srgbClr val="1B386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8" name="41 Grupo"/>
          <p:cNvGrpSpPr/>
          <p:nvPr/>
        </p:nvGrpSpPr>
        <p:grpSpPr>
          <a:xfrm>
            <a:off x="4572000" y="2143116"/>
            <a:ext cx="3143272" cy="714380"/>
            <a:chOff x="4572000" y="2143116"/>
            <a:chExt cx="3143272" cy="714380"/>
          </a:xfrm>
        </p:grpSpPr>
        <p:sp>
          <p:nvSpPr>
            <p:cNvPr id="27" name="26 Rectángulo"/>
            <p:cNvSpPr/>
            <p:nvPr/>
          </p:nvSpPr>
          <p:spPr>
            <a:xfrm>
              <a:off x="4572000" y="2143116"/>
              <a:ext cx="3143272" cy="714380"/>
            </a:xfrm>
            <a:prstGeom prst="rect">
              <a:avLst/>
            </a:prstGeom>
            <a:solidFill>
              <a:srgbClr val="C3D5E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4857752" y="2285992"/>
              <a:ext cx="2428892" cy="3905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2400" dirty="0" err="1" smtClean="0">
                  <a:solidFill>
                    <a:srgbClr val="1B3861"/>
                  </a:solidFill>
                  <a:latin typeface="Arial Narrow" pitchFamily="34" charset="0"/>
                </a:rPr>
                <a:t>Tx</a:t>
              </a:r>
              <a:r>
                <a:rPr lang="en-US" sz="2400" dirty="0" smtClean="0">
                  <a:solidFill>
                    <a:srgbClr val="1B3861"/>
                  </a:solidFill>
                  <a:latin typeface="Arial Narrow" pitchFamily="34" charset="0"/>
                </a:rPr>
                <a:t>. Anti </a:t>
              </a:r>
              <a:r>
                <a:rPr lang="en-US" sz="2400" dirty="0" err="1" smtClean="0">
                  <a:solidFill>
                    <a:srgbClr val="1B3861"/>
                  </a:solidFill>
                  <a:latin typeface="Arial Narrow" pitchFamily="34" charset="0"/>
                </a:rPr>
                <a:t>IgE</a:t>
              </a:r>
              <a:endParaRPr lang="es-ES" sz="2400" dirty="0">
                <a:solidFill>
                  <a:srgbClr val="1B3861"/>
                </a:solidFill>
                <a:latin typeface="Arial Narrow" pitchFamily="34" charset="0"/>
              </a:endParaRPr>
            </a:p>
          </p:txBody>
        </p:sp>
      </p:grpSp>
      <p:sp>
        <p:nvSpPr>
          <p:cNvPr id="29" name="26 Título"/>
          <p:cNvSpPr txBox="1">
            <a:spLocks/>
          </p:cNvSpPr>
          <p:nvPr/>
        </p:nvSpPr>
        <p:spPr>
          <a:xfrm>
            <a:off x="457200" y="28572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Asma: Principios de Manejo</a:t>
            </a:r>
            <a:endParaRPr lang="es-ES" dirty="0"/>
          </a:p>
        </p:txBody>
      </p:sp>
      <p:grpSp>
        <p:nvGrpSpPr>
          <p:cNvPr id="30" name="38 Grupo"/>
          <p:cNvGrpSpPr/>
          <p:nvPr/>
        </p:nvGrpSpPr>
        <p:grpSpPr>
          <a:xfrm>
            <a:off x="6786578" y="2143116"/>
            <a:ext cx="2071702" cy="2857520"/>
            <a:chOff x="6786578" y="2143116"/>
            <a:chExt cx="2071702" cy="2857520"/>
          </a:xfrm>
        </p:grpSpPr>
        <p:sp>
          <p:nvSpPr>
            <p:cNvPr id="32" name="28 Rectángulo"/>
            <p:cNvSpPr/>
            <p:nvPr/>
          </p:nvSpPr>
          <p:spPr>
            <a:xfrm>
              <a:off x="6786578" y="2143116"/>
              <a:ext cx="2071702" cy="2857520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31 CuadroTexto"/>
            <p:cNvSpPr txBox="1"/>
            <p:nvPr/>
          </p:nvSpPr>
          <p:spPr>
            <a:xfrm>
              <a:off x="6876256" y="3357562"/>
              <a:ext cx="1937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Controladores</a:t>
              </a:r>
              <a:endParaRPr lang="es-CO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6786578" y="5000636"/>
            <a:ext cx="2071702" cy="714380"/>
            <a:chOff x="6786578" y="5000636"/>
            <a:chExt cx="2071702" cy="714380"/>
          </a:xfrm>
        </p:grpSpPr>
        <p:sp>
          <p:nvSpPr>
            <p:cNvPr id="39" name="29 Rectángulo"/>
            <p:cNvSpPr/>
            <p:nvPr/>
          </p:nvSpPr>
          <p:spPr>
            <a:xfrm>
              <a:off x="6786578" y="5000636"/>
              <a:ext cx="2071702" cy="71438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CO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36 CuadroTexto"/>
            <p:cNvSpPr txBox="1"/>
            <p:nvPr/>
          </p:nvSpPr>
          <p:spPr>
            <a:xfrm>
              <a:off x="7037067" y="5202808"/>
              <a:ext cx="1567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2000" b="1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Aliviadores</a:t>
              </a:r>
              <a:endParaRPr lang="es-CO" sz="2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7066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783026" y="1797268"/>
            <a:ext cx="7848600" cy="4859338"/>
            <a:chOff x="783026" y="1797268"/>
            <a:chExt cx="7848600" cy="4859338"/>
          </a:xfrm>
        </p:grpSpPr>
        <p:grpSp>
          <p:nvGrpSpPr>
            <p:cNvPr id="2" name="24 Grupo"/>
            <p:cNvGrpSpPr/>
            <p:nvPr/>
          </p:nvGrpSpPr>
          <p:grpSpPr>
            <a:xfrm>
              <a:off x="783026" y="1797268"/>
              <a:ext cx="7848600" cy="4859338"/>
              <a:chOff x="609600" y="1828800"/>
              <a:chExt cx="7848600" cy="4859338"/>
            </a:xfrm>
          </p:grpSpPr>
          <p:pic>
            <p:nvPicPr>
              <p:cNvPr id="30722" name="Picture 2" descr="Fig-11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" y="1828800"/>
                <a:ext cx="7848600" cy="485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7 Rectángulo redondeado"/>
              <p:cNvSpPr/>
              <p:nvPr/>
            </p:nvSpPr>
            <p:spPr>
              <a:xfrm>
                <a:off x="723331" y="1924334"/>
                <a:ext cx="3616657" cy="3043451"/>
              </a:xfrm>
              <a:prstGeom prst="roundRect">
                <a:avLst>
                  <a:gd name="adj" fmla="val 859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" name="5 Rectángulo"/>
            <p:cNvSpPr/>
            <p:nvPr/>
          </p:nvSpPr>
          <p:spPr>
            <a:xfrm>
              <a:off x="4313347" y="2889089"/>
              <a:ext cx="595852" cy="3958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582858" y="1797267"/>
            <a:ext cx="4355755" cy="2708166"/>
            <a:chOff x="582858" y="1797267"/>
            <a:chExt cx="4355755" cy="2708166"/>
          </a:xfrm>
        </p:grpSpPr>
        <p:sp>
          <p:nvSpPr>
            <p:cNvPr id="21" name="20 CuadroTexto"/>
            <p:cNvSpPr txBox="1"/>
            <p:nvPr/>
          </p:nvSpPr>
          <p:spPr>
            <a:xfrm>
              <a:off x="582858" y="1797267"/>
              <a:ext cx="3343701" cy="47672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Humo de Cigarrillo</a:t>
              </a:r>
              <a:endParaRPr lang="es-ES" sz="22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82859" y="2541080"/>
              <a:ext cx="3355486" cy="47672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Químicos Ocupacionales</a:t>
              </a:r>
              <a:endParaRPr lang="es-ES" sz="22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82859" y="3284893"/>
              <a:ext cx="3343228" cy="47672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Polución Externa</a:t>
              </a:r>
              <a:endParaRPr lang="es-ES" sz="22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582859" y="4028707"/>
              <a:ext cx="3330054" cy="476726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  <a:ln w="19050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Polución Interna</a:t>
              </a:r>
              <a:endParaRPr lang="es-ES" sz="2200" dirty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8" name="23 Grupo"/>
            <p:cNvGrpSpPr/>
            <p:nvPr/>
          </p:nvGrpSpPr>
          <p:grpSpPr>
            <a:xfrm>
              <a:off x="3966679" y="2023356"/>
              <a:ext cx="971934" cy="2286000"/>
              <a:chOff x="3793253" y="2054888"/>
              <a:chExt cx="971934" cy="2286000"/>
            </a:xfrm>
          </p:grpSpPr>
          <p:sp>
            <p:nvSpPr>
              <p:cNvPr id="29" name="28 Cerrar corchete"/>
              <p:cNvSpPr/>
              <p:nvPr/>
            </p:nvSpPr>
            <p:spPr>
              <a:xfrm>
                <a:off x="3793253" y="2054888"/>
                <a:ext cx="346668" cy="2286000"/>
              </a:xfrm>
              <a:prstGeom prst="rightBracket">
                <a:avLst>
                  <a:gd name="adj" fmla="val 40217"/>
                </a:avLst>
              </a:prstGeom>
              <a:ln w="28575">
                <a:solidFill>
                  <a:schemeClr val="bg2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29 Cerrar corchete"/>
              <p:cNvSpPr/>
              <p:nvPr/>
            </p:nvSpPr>
            <p:spPr>
              <a:xfrm>
                <a:off x="3798277" y="2813538"/>
                <a:ext cx="341644" cy="773724"/>
              </a:xfrm>
              <a:prstGeom prst="rightBracket">
                <a:avLst/>
              </a:prstGeom>
              <a:ln w="28575">
                <a:solidFill>
                  <a:schemeClr val="bg2">
                    <a:lumMod val="75000"/>
                    <a:lumOff val="2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2">
                      <a:lumMod val="90000"/>
                      <a:lumOff val="1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30 Conector recto de flecha"/>
              <p:cNvCxnSpPr/>
              <p:nvPr/>
            </p:nvCxnSpPr>
            <p:spPr>
              <a:xfrm rot="10800000" flipH="1">
                <a:off x="4139921" y="3172500"/>
                <a:ext cx="625266" cy="375"/>
              </a:xfrm>
              <a:prstGeom prst="straightConnector1">
                <a:avLst/>
              </a:prstGeom>
              <a:ln w="28575">
                <a:solidFill>
                  <a:schemeClr val="bg2">
                    <a:lumMod val="75000"/>
                    <a:lumOff val="25000"/>
                  </a:schemeClr>
                </a:solidFill>
                <a:tailEnd type="arrow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uadroTexto 2"/>
          <p:cNvSpPr txBox="1"/>
          <p:nvPr/>
        </p:nvSpPr>
        <p:spPr>
          <a:xfrm>
            <a:off x="6732240" y="3429000"/>
            <a:ext cx="1580280" cy="707886"/>
          </a:xfrm>
          <a:prstGeom prst="rect">
            <a:avLst/>
          </a:prstGeom>
          <a:solidFill>
            <a:srgbClr val="C3CCD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809208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EPOC</a:t>
            </a:r>
            <a:endParaRPr lang="es-ES" sz="4000" dirty="0">
              <a:solidFill>
                <a:srgbClr val="809208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96430" y="4869160"/>
            <a:ext cx="3421229" cy="1097736"/>
          </a:xfrm>
          <a:prstGeom prst="rect">
            <a:avLst/>
          </a:prstGeom>
          <a:solidFill>
            <a:srgbClr val="C3CCD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Compromiso</a:t>
            </a:r>
          </a:p>
          <a:p>
            <a:pPr algn="ctr">
              <a:lnSpc>
                <a:spcPct val="80000"/>
              </a:lnSpc>
            </a:pPr>
            <a:r>
              <a:rPr lang="es-E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Verdana"/>
                <a:cs typeface="Verdana"/>
              </a:rPr>
              <a:t>Sistémico</a:t>
            </a:r>
            <a:endParaRPr lang="es-ES" sz="4000" dirty="0">
              <a:solidFill>
                <a:schemeClr val="accent2">
                  <a:lumMod val="50000"/>
                </a:schemeClr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057695" y="4509120"/>
            <a:ext cx="2466633" cy="1815227"/>
          </a:xfrm>
          <a:prstGeom prst="irregularSeal1">
            <a:avLst/>
          </a:prstGeom>
          <a:solidFill>
            <a:srgbClr val="FF0000">
              <a:alpha val="47000"/>
            </a:srgb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Respuesta </a:t>
            </a:r>
          </a:p>
          <a:p>
            <a:r>
              <a:rPr lang="es-E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Inflamatoria</a:t>
            </a:r>
            <a:endParaRPr lang="es-ES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1154097"/>
          </a:xfrm>
        </p:spPr>
        <p:txBody>
          <a:bodyPr/>
          <a:lstStyle/>
          <a:p>
            <a:r>
              <a:rPr lang="es-CO" dirty="0" smtClean="0"/>
              <a:t>EPOC: Definición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83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-13745"/>
            <a:ext cx="6396859" cy="6858000"/>
          </a:xfrm>
          <a:prstGeom prst="rect">
            <a:avLst/>
          </a:prstGeom>
        </p:spPr>
      </p:pic>
      <p:grpSp>
        <p:nvGrpSpPr>
          <p:cNvPr id="19" name="Agrupar 18"/>
          <p:cNvGrpSpPr/>
          <p:nvPr/>
        </p:nvGrpSpPr>
        <p:grpSpPr>
          <a:xfrm>
            <a:off x="1619672" y="3789040"/>
            <a:ext cx="5832648" cy="2304256"/>
            <a:chOff x="1619672" y="3789040"/>
            <a:chExt cx="5832648" cy="2304256"/>
          </a:xfrm>
        </p:grpSpPr>
        <p:grpSp>
          <p:nvGrpSpPr>
            <p:cNvPr id="17" name="Agrupar 16"/>
            <p:cNvGrpSpPr/>
            <p:nvPr/>
          </p:nvGrpSpPr>
          <p:grpSpPr>
            <a:xfrm>
              <a:off x="1619672" y="4221088"/>
              <a:ext cx="5832648" cy="1872208"/>
              <a:chOff x="1619672" y="4221088"/>
              <a:chExt cx="5760640" cy="1872208"/>
            </a:xfrm>
          </p:grpSpPr>
          <p:cxnSp>
            <p:nvCxnSpPr>
              <p:cNvPr id="4" name="Conector recto 3"/>
              <p:cNvCxnSpPr/>
              <p:nvPr/>
            </p:nvCxnSpPr>
            <p:spPr>
              <a:xfrm>
                <a:off x="1619672" y="4221088"/>
                <a:ext cx="1155556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ector recto 5"/>
              <p:cNvCxnSpPr/>
              <p:nvPr/>
            </p:nvCxnSpPr>
            <p:spPr>
              <a:xfrm>
                <a:off x="2771800" y="4221088"/>
                <a:ext cx="0" cy="72008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ector recto 7"/>
              <p:cNvCxnSpPr/>
              <p:nvPr/>
            </p:nvCxnSpPr>
            <p:spPr>
              <a:xfrm>
                <a:off x="2771800" y="4941168"/>
                <a:ext cx="1152128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9"/>
              <p:cNvCxnSpPr/>
              <p:nvPr/>
            </p:nvCxnSpPr>
            <p:spPr>
              <a:xfrm>
                <a:off x="3923928" y="4941168"/>
                <a:ext cx="0" cy="648072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/>
              <p:cNvCxnSpPr/>
              <p:nvPr/>
            </p:nvCxnSpPr>
            <p:spPr>
              <a:xfrm>
                <a:off x="3923928" y="5589240"/>
                <a:ext cx="1152128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/>
              <p:cNvCxnSpPr/>
              <p:nvPr/>
            </p:nvCxnSpPr>
            <p:spPr>
              <a:xfrm>
                <a:off x="5076056" y="5589240"/>
                <a:ext cx="0" cy="504056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>
                <a:off x="5076056" y="6093296"/>
                <a:ext cx="2304256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Agrupar 12"/>
            <p:cNvGrpSpPr/>
            <p:nvPr/>
          </p:nvGrpSpPr>
          <p:grpSpPr>
            <a:xfrm>
              <a:off x="1619672" y="3789040"/>
              <a:ext cx="5832648" cy="2304256"/>
              <a:chOff x="1619672" y="3789040"/>
              <a:chExt cx="5832648" cy="2304256"/>
            </a:xfrm>
          </p:grpSpPr>
          <p:cxnSp>
            <p:nvCxnSpPr>
              <p:cNvPr id="11" name="Conector recto 10"/>
              <p:cNvCxnSpPr/>
              <p:nvPr/>
            </p:nvCxnSpPr>
            <p:spPr>
              <a:xfrm>
                <a:off x="1619672" y="3789040"/>
                <a:ext cx="0" cy="432048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1619672" y="3789040"/>
                <a:ext cx="5832648" cy="0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7452320" y="3789040"/>
                <a:ext cx="0" cy="2304256"/>
              </a:xfrm>
              <a:prstGeom prst="line">
                <a:avLst/>
              </a:prstGeom>
              <a:ln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308976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14400"/>
          </a:xfrm>
        </p:spPr>
        <p:txBody>
          <a:bodyPr>
            <a:normAutofit/>
          </a:bodyPr>
          <a:lstStyle/>
          <a:p>
            <a:r>
              <a:rPr lang="es-CO" dirty="0" smtClean="0"/>
              <a:t>Agenda</a:t>
            </a:r>
            <a:endParaRPr lang="es-ES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4286248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EPOC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572264" y="1344758"/>
            <a:ext cx="2143140" cy="500066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501637" y="2179065"/>
            <a:ext cx="8213767" cy="902435"/>
            <a:chOff x="501637" y="1883623"/>
            <a:chExt cx="8213767" cy="902435"/>
          </a:xfrm>
        </p:grpSpPr>
        <p:sp>
          <p:nvSpPr>
            <p:cNvPr id="5" name="4 Rectángulo redondeado"/>
            <p:cNvSpPr/>
            <p:nvPr/>
          </p:nvSpPr>
          <p:spPr>
            <a:xfrm>
              <a:off x="1285852" y="200024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Patogénesis 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286248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Neutrofílica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Flecha derecha"/>
            <p:cNvSpPr/>
            <p:nvPr/>
          </p:nvSpPr>
          <p:spPr>
            <a:xfrm>
              <a:off x="3500430" y="214311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01637" y="1883623"/>
              <a:ext cx="4892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6572264" y="200024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Inflamación </a:t>
              </a:r>
              <a:r>
                <a:rPr lang="es-CO" sz="2000" dirty="0" err="1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Eosinofílica</a:t>
              </a:r>
              <a:endParaRPr lang="es-ES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00034" y="3436410"/>
            <a:ext cx="8215370" cy="892975"/>
            <a:chOff x="500034" y="3339703"/>
            <a:chExt cx="8215370" cy="892975"/>
          </a:xfrm>
        </p:grpSpPr>
        <p:sp>
          <p:nvSpPr>
            <p:cNvPr id="8" name="7 Rectángulo redondeado"/>
            <p:cNvSpPr/>
            <p:nvPr/>
          </p:nvSpPr>
          <p:spPr>
            <a:xfrm>
              <a:off x="4286248" y="344686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Sistémica</a:t>
              </a:r>
              <a:endParaRPr lang="es-ES" sz="2000" dirty="0">
                <a:solidFill>
                  <a:srgbClr val="505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3500430" y="3589736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1285852" y="3446860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Impacto Clínico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500034" y="333970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6572264" y="3446860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Enfermedad Respiratoria</a:t>
              </a:r>
              <a:endParaRPr lang="es-ES" sz="2000" dirty="0">
                <a:solidFill>
                  <a:srgbClr val="505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504041" y="4660546"/>
            <a:ext cx="8211363" cy="928694"/>
            <a:chOff x="504041" y="4786322"/>
            <a:chExt cx="8211363" cy="928694"/>
          </a:xfrm>
        </p:grpSpPr>
        <p:sp>
          <p:nvSpPr>
            <p:cNvPr id="10" name="9 Rectángulo redondeado"/>
            <p:cNvSpPr/>
            <p:nvPr/>
          </p:nvSpPr>
          <p:spPr>
            <a:xfrm>
              <a:off x="4286248" y="4929198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-88900">
                <a:lnSpc>
                  <a:spcPct val="80000"/>
                </a:lnSpc>
                <a:buFont typeface="Wingdings" charset="2"/>
                <a:buChar char="§"/>
              </a:pPr>
              <a:r>
                <a:rPr lang="es-CO" sz="19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Calidad de Vida</a:t>
              </a:r>
            </a:p>
            <a:p>
              <a:pPr marL="88900" indent="-88900">
                <a:lnSpc>
                  <a:spcPct val="80000"/>
                </a:lnSpc>
                <a:buFont typeface="Wingdings" charset="2"/>
                <a:buChar char="§"/>
              </a:pPr>
              <a:r>
                <a:rPr lang="es-CO" sz="19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Exacerbaciones</a:t>
              </a:r>
            </a:p>
          </p:txBody>
        </p:sp>
        <p:sp>
          <p:nvSpPr>
            <p:cNvPr id="13" name="12 Flecha derecha"/>
            <p:cNvSpPr/>
            <p:nvPr/>
          </p:nvSpPr>
          <p:spPr>
            <a:xfrm>
              <a:off x="3500430" y="5072074"/>
              <a:ext cx="571504" cy="500066"/>
            </a:xfrm>
            <a:prstGeom prst="right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Rectángulo redondeado"/>
            <p:cNvSpPr/>
            <p:nvPr/>
          </p:nvSpPr>
          <p:spPr>
            <a:xfrm>
              <a:off x="1285852" y="4929198"/>
              <a:ext cx="2000264" cy="785818"/>
            </a:xfrm>
            <a:prstGeom prst="roundRect">
              <a:avLst/>
            </a:prstGeom>
            <a:solidFill>
              <a:srgbClr val="78816C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Objetivos de Manejo</a:t>
              </a:r>
              <a:endPara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504041" y="4786322"/>
              <a:ext cx="48442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48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s-ES" sz="48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28 Rectángulo redondeado"/>
            <p:cNvSpPr/>
            <p:nvPr/>
          </p:nvSpPr>
          <p:spPr>
            <a:xfrm>
              <a:off x="6572264" y="4929198"/>
              <a:ext cx="2143140" cy="785818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s-CO" sz="2000" dirty="0" smtClean="0">
                  <a:solidFill>
                    <a:srgbClr val="50564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Ausencia de Síntomas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4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Agrupar 40"/>
          <p:cNvGrpSpPr/>
          <p:nvPr/>
        </p:nvGrpSpPr>
        <p:grpSpPr>
          <a:xfrm>
            <a:off x="5796138" y="2420888"/>
            <a:ext cx="2124236" cy="2736304"/>
            <a:chOff x="5796138" y="2420888"/>
            <a:chExt cx="2124236" cy="2736304"/>
          </a:xfrm>
        </p:grpSpPr>
        <p:sp>
          <p:nvSpPr>
            <p:cNvPr id="14" name="Rectángulo 13"/>
            <p:cNvSpPr/>
            <p:nvPr/>
          </p:nvSpPr>
          <p:spPr>
            <a:xfrm flipH="1">
              <a:off x="5796138" y="2420888"/>
              <a:ext cx="2124236" cy="2736304"/>
            </a:xfrm>
            <a:prstGeom prst="rect">
              <a:avLst/>
            </a:prstGeom>
            <a:solidFill>
              <a:srgbClr val="4A80C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46 CuadroTexto"/>
            <p:cNvSpPr txBox="1"/>
            <p:nvPr/>
          </p:nvSpPr>
          <p:spPr>
            <a:xfrm>
              <a:off x="6876256" y="2420888"/>
              <a:ext cx="1026242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s-CO" sz="16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Corticoides</a:t>
              </a:r>
            </a:p>
            <a:p>
              <a:pPr algn="r">
                <a:lnSpc>
                  <a:spcPct val="80000"/>
                </a:lnSpc>
              </a:pPr>
              <a:r>
                <a:rPr lang="es-CO" sz="16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inhalados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1763689" y="2420888"/>
            <a:ext cx="2160239" cy="2736304"/>
            <a:chOff x="1763689" y="2420888"/>
            <a:chExt cx="2160239" cy="2736304"/>
          </a:xfrm>
        </p:grpSpPr>
        <p:sp>
          <p:nvSpPr>
            <p:cNvPr id="8" name="Rectángulo 7"/>
            <p:cNvSpPr/>
            <p:nvPr/>
          </p:nvSpPr>
          <p:spPr>
            <a:xfrm flipH="1">
              <a:off x="1763689" y="2420888"/>
              <a:ext cx="2124236" cy="2736304"/>
            </a:xfrm>
            <a:prstGeom prst="rect">
              <a:avLst/>
            </a:prstGeom>
            <a:solidFill>
              <a:srgbClr val="78816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46 CuadroTexto"/>
            <p:cNvSpPr txBox="1"/>
            <p:nvPr/>
          </p:nvSpPr>
          <p:spPr>
            <a:xfrm>
              <a:off x="2749608" y="2430450"/>
              <a:ext cx="1174320" cy="494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s-CO" sz="16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B/dilatadores</a:t>
              </a:r>
            </a:p>
            <a:p>
              <a:pPr algn="r">
                <a:lnSpc>
                  <a:spcPct val="80000"/>
                </a:lnSpc>
              </a:pPr>
              <a:r>
                <a:rPr lang="es-CO" sz="16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Acc. Larga</a:t>
              </a:r>
            </a:p>
          </p:txBody>
        </p:sp>
      </p:grpSp>
      <p:grpSp>
        <p:nvGrpSpPr>
          <p:cNvPr id="36" name="Agrupar 35"/>
          <p:cNvGrpSpPr/>
          <p:nvPr/>
        </p:nvGrpSpPr>
        <p:grpSpPr>
          <a:xfrm>
            <a:off x="1763687" y="5188330"/>
            <a:ext cx="6156686" cy="472918"/>
            <a:chOff x="1763687" y="5188330"/>
            <a:chExt cx="6156686" cy="472918"/>
          </a:xfrm>
        </p:grpSpPr>
        <p:grpSp>
          <p:nvGrpSpPr>
            <p:cNvPr id="34" name="Agrupar 33"/>
            <p:cNvGrpSpPr/>
            <p:nvPr/>
          </p:nvGrpSpPr>
          <p:grpSpPr>
            <a:xfrm>
              <a:off x="1763687" y="5188330"/>
              <a:ext cx="2124237" cy="472918"/>
              <a:chOff x="1763687" y="5188330"/>
              <a:chExt cx="2124237" cy="472918"/>
            </a:xfrm>
          </p:grpSpPr>
          <p:sp>
            <p:nvSpPr>
              <p:cNvPr id="18" name="Rectángulo 17"/>
              <p:cNvSpPr/>
              <p:nvPr/>
            </p:nvSpPr>
            <p:spPr>
              <a:xfrm flipH="1">
                <a:off x="1763687" y="5188330"/>
                <a:ext cx="2124237" cy="472918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46 CuadroTexto"/>
              <p:cNvSpPr txBox="1"/>
              <p:nvPr/>
            </p:nvSpPr>
            <p:spPr>
              <a:xfrm>
                <a:off x="1871796" y="5209346"/>
                <a:ext cx="19080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es-CO" sz="2200" dirty="0" smtClean="0">
                    <a:solidFill>
                      <a:schemeClr val="bg2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B/dilatadores AC</a:t>
                </a:r>
              </a:p>
            </p:txBody>
          </p:sp>
        </p:grpSp>
        <p:grpSp>
          <p:nvGrpSpPr>
            <p:cNvPr id="33" name="Agrupar 32"/>
            <p:cNvGrpSpPr/>
            <p:nvPr/>
          </p:nvGrpSpPr>
          <p:grpSpPr>
            <a:xfrm>
              <a:off x="5796136" y="5188330"/>
              <a:ext cx="2124237" cy="472918"/>
              <a:chOff x="5796136" y="5188330"/>
              <a:chExt cx="2124237" cy="472918"/>
            </a:xfrm>
          </p:grpSpPr>
          <p:sp>
            <p:nvSpPr>
              <p:cNvPr id="19" name="Rectángulo 18"/>
              <p:cNvSpPr/>
              <p:nvPr/>
            </p:nvSpPr>
            <p:spPr>
              <a:xfrm flipH="1">
                <a:off x="5796136" y="5188330"/>
                <a:ext cx="2124237" cy="472918"/>
              </a:xfrm>
              <a:prstGeom prst="rect">
                <a:avLst/>
              </a:prstGeom>
              <a:solidFill>
                <a:srgbClr val="FF993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woPt" dir="br">
                  <a:rot lat="0" lon="0" rev="8700000"/>
                </a:lightRig>
              </a:scene3d>
              <a:sp3d prstMaterial="matte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" name="46 CuadroTexto"/>
              <p:cNvSpPr txBox="1"/>
              <p:nvPr/>
            </p:nvSpPr>
            <p:spPr>
              <a:xfrm>
                <a:off x="5904245" y="5209346"/>
                <a:ext cx="190801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2600"/>
                  </a:lnSpc>
                </a:pPr>
                <a:r>
                  <a:rPr lang="es-CO" sz="2200" dirty="0" smtClean="0">
                    <a:solidFill>
                      <a:schemeClr val="bg2">
                        <a:lumMod val="90000"/>
                        <a:lumOff val="1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B/dilatadores AC</a:t>
                </a:r>
              </a:p>
            </p:txBody>
          </p:sp>
        </p:grpSp>
      </p:grpSp>
      <p:grpSp>
        <p:nvGrpSpPr>
          <p:cNvPr id="37" name="Agrupar 36"/>
          <p:cNvGrpSpPr/>
          <p:nvPr/>
        </p:nvGrpSpPr>
        <p:grpSpPr>
          <a:xfrm>
            <a:off x="-360548" y="2420888"/>
            <a:ext cx="4248473" cy="4248472"/>
            <a:chOff x="-360548" y="2420888"/>
            <a:chExt cx="4248473" cy="4248472"/>
          </a:xfrm>
        </p:grpSpPr>
        <p:sp>
          <p:nvSpPr>
            <p:cNvPr id="4" name="Circular 3"/>
            <p:cNvSpPr/>
            <p:nvPr/>
          </p:nvSpPr>
          <p:spPr>
            <a:xfrm flipH="1">
              <a:off x="-360548" y="2420888"/>
              <a:ext cx="4248473" cy="4248472"/>
            </a:xfrm>
            <a:prstGeom prst="pie">
              <a:avLst>
                <a:gd name="adj1" fmla="val 10799910"/>
                <a:gd name="adj2" fmla="val 16200000"/>
              </a:avLst>
            </a:prstGeom>
            <a:solidFill>
              <a:srgbClr val="4A80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 flipH="1">
              <a:off x="1763688" y="4489264"/>
              <a:ext cx="2124237" cy="688942"/>
            </a:xfrm>
            <a:prstGeom prst="rect">
              <a:avLst/>
            </a:prstGeom>
            <a:solidFill>
              <a:srgbClr val="4A80C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46 CuadroTexto"/>
            <p:cNvSpPr txBox="1"/>
            <p:nvPr/>
          </p:nvSpPr>
          <p:spPr>
            <a:xfrm>
              <a:off x="2150046" y="3861048"/>
              <a:ext cx="13418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Corticoides</a:t>
              </a:r>
            </a:p>
            <a:p>
              <a:pPr algn="ctr">
                <a:lnSpc>
                  <a:spcPts val="2600"/>
                </a:lnSpc>
              </a:pPr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inhalados</a:t>
              </a:r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671901" y="2420888"/>
            <a:ext cx="4248473" cy="4248472"/>
            <a:chOff x="3671901" y="2420888"/>
            <a:chExt cx="4248473" cy="4248472"/>
          </a:xfrm>
        </p:grpSpPr>
        <p:sp>
          <p:nvSpPr>
            <p:cNvPr id="16" name="Circular 15"/>
            <p:cNvSpPr/>
            <p:nvPr/>
          </p:nvSpPr>
          <p:spPr>
            <a:xfrm flipH="1">
              <a:off x="3671901" y="2420888"/>
              <a:ext cx="4248473" cy="4248472"/>
            </a:xfrm>
            <a:prstGeom prst="pie">
              <a:avLst>
                <a:gd name="adj1" fmla="val 10799910"/>
                <a:gd name="adj2" fmla="val 16200000"/>
              </a:avLst>
            </a:prstGeom>
            <a:solidFill>
              <a:srgbClr val="78816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7" name="Rectángulo 16"/>
            <p:cNvSpPr/>
            <p:nvPr/>
          </p:nvSpPr>
          <p:spPr>
            <a:xfrm flipH="1">
              <a:off x="5796137" y="4489264"/>
              <a:ext cx="2124237" cy="688942"/>
            </a:xfrm>
            <a:prstGeom prst="rect">
              <a:avLst/>
            </a:prstGeom>
            <a:solidFill>
              <a:srgbClr val="78816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br">
                <a:rot lat="0" lon="0" rev="8700000"/>
              </a:lightRig>
            </a:scene3d>
            <a:sp3d prstMaterial="matt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46 CuadroTexto"/>
            <p:cNvSpPr txBox="1"/>
            <p:nvPr/>
          </p:nvSpPr>
          <p:spPr>
            <a:xfrm>
              <a:off x="6131549" y="3861048"/>
              <a:ext cx="153510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B/dilatadores</a:t>
              </a:r>
            </a:p>
            <a:p>
              <a:pPr algn="ctr">
                <a:lnSpc>
                  <a:spcPts val="2600"/>
                </a:lnSpc>
              </a:pPr>
              <a:r>
                <a:rPr lang="es-CO" sz="2200" dirty="0" smtClean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Acción Larga</a:t>
              </a:r>
            </a:p>
          </p:txBody>
        </p:sp>
      </p:grpSp>
      <p:grpSp>
        <p:nvGrpSpPr>
          <p:cNvPr id="42" name="Agrupar 41"/>
          <p:cNvGrpSpPr/>
          <p:nvPr/>
        </p:nvGrpSpPr>
        <p:grpSpPr>
          <a:xfrm>
            <a:off x="1763688" y="1707078"/>
            <a:ext cx="6157747" cy="3954170"/>
            <a:chOff x="1763688" y="1707078"/>
            <a:chExt cx="6157747" cy="3954170"/>
          </a:xfrm>
        </p:grpSpPr>
        <p:sp>
          <p:nvSpPr>
            <p:cNvPr id="26" name="54 Rectángulo redondeado"/>
            <p:cNvSpPr/>
            <p:nvPr/>
          </p:nvSpPr>
          <p:spPr>
            <a:xfrm>
              <a:off x="5796136" y="1707078"/>
              <a:ext cx="2125299" cy="569794"/>
            </a:xfrm>
            <a:prstGeom prst="roundRect">
              <a:avLst/>
            </a:prstGeom>
            <a:solidFill>
              <a:srgbClr val="FF6666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-88900">
                <a:lnSpc>
                  <a:spcPts val="2000"/>
                </a:lnSpc>
                <a:buFont typeface="Wingdings" pitchFamily="2" charset="2"/>
                <a:buChar char="§"/>
              </a:pPr>
              <a:r>
                <a:rPr lang="es-CO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 3"/>
                </a:rPr>
                <a:t></a:t>
              </a:r>
              <a:r>
                <a:rPr lang="es-CO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Calidad de Vida</a:t>
              </a:r>
            </a:p>
            <a:p>
              <a:pPr marL="88900" indent="-88900">
                <a:lnSpc>
                  <a:spcPts val="2000"/>
                </a:lnSpc>
                <a:buFont typeface="Wingdings" pitchFamily="2" charset="2"/>
                <a:buChar char="§"/>
              </a:pPr>
              <a:r>
                <a:rPr lang="es-CO" sz="1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 3"/>
                </a:rPr>
                <a:t>Exacerbaciones</a:t>
              </a:r>
              <a:endParaRPr lang="es-CO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55 Rectángulo redondeado"/>
            <p:cNvSpPr/>
            <p:nvPr/>
          </p:nvSpPr>
          <p:spPr>
            <a:xfrm>
              <a:off x="1763688" y="1707078"/>
              <a:ext cx="2125299" cy="569794"/>
            </a:xfrm>
            <a:prstGeom prst="roundRect">
              <a:avLst/>
            </a:prstGeom>
            <a:solidFill>
              <a:srgbClr val="FF6666"/>
            </a:solidFill>
            <a:ln>
              <a:noFill/>
            </a:ln>
            <a:effec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  <a:tabLst>
                  <a:tab pos="631825" algn="l"/>
                </a:tabLst>
              </a:pPr>
              <a:r>
                <a:rPr lang="es-CO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  Síntomas</a:t>
              </a:r>
            </a:p>
          </p:txBody>
        </p:sp>
        <p:sp>
          <p:nvSpPr>
            <p:cNvPr id="28" name="53 Flecha arriba"/>
            <p:cNvSpPr/>
            <p:nvPr/>
          </p:nvSpPr>
          <p:spPr>
            <a:xfrm>
              <a:off x="4211960" y="2564904"/>
              <a:ext cx="1224136" cy="3096344"/>
            </a:xfrm>
            <a:prstGeom prst="upArrow">
              <a:avLst>
                <a:gd name="adj1" fmla="val 100000"/>
                <a:gd name="adj2" fmla="val 64006"/>
              </a:avLst>
            </a:prstGeom>
            <a:solidFill>
              <a:srgbClr val="FFFFFF">
                <a:alpha val="14902"/>
              </a:srgbClr>
            </a:solidFill>
            <a:ln>
              <a:solidFill>
                <a:srgbClr val="000000">
                  <a:alpha val="30196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Agrupar 34"/>
          <p:cNvGrpSpPr/>
          <p:nvPr/>
        </p:nvGrpSpPr>
        <p:grpSpPr>
          <a:xfrm>
            <a:off x="2125674" y="5877272"/>
            <a:ext cx="5470662" cy="646331"/>
            <a:chOff x="2125674" y="5877272"/>
            <a:chExt cx="5470662" cy="646331"/>
          </a:xfrm>
        </p:grpSpPr>
        <p:sp>
          <p:nvSpPr>
            <p:cNvPr id="29" name="15 CuadroTexto"/>
            <p:cNvSpPr txBox="1"/>
            <p:nvPr/>
          </p:nvSpPr>
          <p:spPr>
            <a:xfrm>
              <a:off x="2125674" y="5877272"/>
              <a:ext cx="1438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ASMA</a:t>
              </a:r>
              <a:endParaRPr lang="es-CO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21 CuadroTexto"/>
            <p:cNvSpPr txBox="1"/>
            <p:nvPr/>
          </p:nvSpPr>
          <p:spPr>
            <a:xfrm>
              <a:off x="6262316" y="5877272"/>
              <a:ext cx="13340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36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EPOC</a:t>
              </a:r>
              <a:endParaRPr lang="es-CO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26 Título"/>
          <p:cNvSpPr txBox="1">
            <a:spLocks/>
          </p:cNvSpPr>
          <p:nvPr/>
        </p:nvSpPr>
        <p:spPr>
          <a:xfrm>
            <a:off x="457200" y="28572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dirty="0" smtClean="0"/>
              <a:t>Principios de Manejo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60625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1475656" y="2124144"/>
            <a:ext cx="2376264" cy="3105056"/>
            <a:chOff x="1475656" y="2124144"/>
            <a:chExt cx="2376264" cy="3105056"/>
          </a:xfrm>
        </p:grpSpPr>
        <p:sp>
          <p:nvSpPr>
            <p:cNvPr id="3" name="Cubo 2"/>
            <p:cNvSpPr/>
            <p:nvPr/>
          </p:nvSpPr>
          <p:spPr>
            <a:xfrm>
              <a:off x="1475656" y="2132856"/>
              <a:ext cx="2376264" cy="3096344"/>
            </a:xfrm>
            <a:prstGeom prst="cube">
              <a:avLst>
                <a:gd name="adj" fmla="val 21228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0" dist="3810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woPt" dir="br">
                <a:rot lat="0" lon="0" rev="8700000"/>
              </a:lightRig>
            </a:scene3d>
            <a:sp3d prstMaterial="matte">
              <a:bevelT w="25400" h="53975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Corticoide </a:t>
              </a:r>
            </a:p>
            <a:p>
              <a:r>
                <a:rPr lang="es-ES" sz="20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inhalado</a:t>
              </a:r>
              <a:endParaRPr lang="es-ES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s-ES" sz="2400" b="1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+</a:t>
              </a:r>
              <a:endParaRPr lang="es-E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r"/>
              <a:r>
                <a:rPr lang="es-ES" sz="20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β2 </a:t>
              </a:r>
            </a:p>
            <a:p>
              <a:pPr algn="r"/>
              <a:r>
                <a:rPr lang="es-ES" sz="20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Agonista </a:t>
              </a:r>
            </a:p>
            <a:p>
              <a:pPr algn="r"/>
              <a:r>
                <a:rPr lang="es-ES" sz="20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Larga acción</a:t>
              </a:r>
              <a:endParaRPr lang="es-ES" sz="2000" b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910730" y="2124144"/>
              <a:ext cx="1508346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>
                <a:rot lat="2123776" lon="18883143" rev="19190248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dist"/>
              <a:r>
                <a:rPr lang="es-ES" sz="3200" b="1" spc="300" dirty="0" smtClean="0">
                  <a:solidFill>
                    <a:schemeClr val="accent2">
                      <a:lumMod val="75000"/>
                    </a:schemeClr>
                  </a:solidFill>
                </a:rPr>
                <a:t>ASMA</a:t>
              </a:r>
              <a:endParaRPr lang="es-ES" sz="3200" b="1" spc="3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5436096" y="2132856"/>
            <a:ext cx="2376264" cy="3096344"/>
            <a:chOff x="5436096" y="2132856"/>
            <a:chExt cx="2376264" cy="3096344"/>
          </a:xfrm>
        </p:grpSpPr>
        <p:sp>
          <p:nvSpPr>
            <p:cNvPr id="2" name="Cubo 1"/>
            <p:cNvSpPr/>
            <p:nvPr/>
          </p:nvSpPr>
          <p:spPr>
            <a:xfrm>
              <a:off x="5436096" y="2132856"/>
              <a:ext cx="2376264" cy="3096344"/>
            </a:xfrm>
            <a:prstGeom prst="cube">
              <a:avLst>
                <a:gd name="adj" fmla="val 21228"/>
              </a:avLst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>
              <a:outerShdw blurRad="508000" dist="3810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/>
              <a:lightRig rig="twoPt" dir="br">
                <a:rot lat="0" lon="0" rev="8700000"/>
              </a:lightRig>
            </a:scene3d>
            <a:sp3d prstMaterial="matte">
              <a:bevelT w="25400" h="53975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2000" b="1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β2 </a:t>
              </a:r>
            </a:p>
            <a:p>
              <a:r>
                <a:rPr lang="es-ES" sz="2000" b="1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Agonista </a:t>
              </a:r>
            </a:p>
            <a:p>
              <a:r>
                <a:rPr lang="es-ES" sz="2000" b="1" dirty="0" smtClean="0">
                  <a:solidFill>
                    <a:schemeClr val="tx1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Larga acción</a:t>
              </a:r>
              <a:endParaRPr lang="es-ES" sz="20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es-ES" sz="2400" b="1" dirty="0" smtClean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+</a:t>
              </a:r>
              <a:endParaRPr lang="es-ES" sz="2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r"/>
              <a:r>
                <a:rPr lang="es-ES" sz="2000" b="1" dirty="0" smtClean="0">
                  <a:solidFill>
                    <a:srgbClr val="F5B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Corticoide </a:t>
              </a:r>
            </a:p>
            <a:p>
              <a:pPr algn="r"/>
              <a:r>
                <a:rPr lang="es-ES" sz="2000" b="1" dirty="0" smtClean="0">
                  <a:solidFill>
                    <a:srgbClr val="F5B0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inhalado</a:t>
              </a:r>
              <a:endParaRPr lang="es-ES" sz="2000" b="1" dirty="0">
                <a:solidFill>
                  <a:srgbClr val="F5B0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894609" y="2132856"/>
              <a:ext cx="1463061" cy="58477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>
                <a:rot lat="2123776" lon="18883143" rev="19190248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dist"/>
              <a:r>
                <a:rPr lang="es-ES" sz="3200" b="1" spc="300" dirty="0" smtClean="0">
                  <a:solidFill>
                    <a:srgbClr val="BFDA0B"/>
                  </a:solidFill>
                </a:rPr>
                <a:t>EPOC</a:t>
              </a:r>
              <a:endParaRPr lang="es-ES" sz="3200" b="1" spc="300" dirty="0">
                <a:solidFill>
                  <a:srgbClr val="BFDA0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1957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9997474">
            <a:off x="2350881" y="3166619"/>
            <a:ext cx="44422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7200" b="1" cap="all" spc="0" dirty="0" smtClean="0">
                <a:ln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S" sz="7200" b="1" cap="all" spc="0" dirty="0">
              <a:ln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90078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ángulo 37"/>
          <p:cNvSpPr/>
          <p:nvPr/>
        </p:nvSpPr>
        <p:spPr>
          <a:xfrm>
            <a:off x="0" y="1276360"/>
            <a:ext cx="9144000" cy="489654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6 Rectángulo"/>
          <p:cNvSpPr/>
          <p:nvPr/>
        </p:nvSpPr>
        <p:spPr bwMode="auto">
          <a:xfrm>
            <a:off x="2600325" y="3483902"/>
            <a:ext cx="3797300" cy="527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white"/>
              </a:solidFill>
              <a:latin typeface="Corbel"/>
            </a:endParaRPr>
          </a:p>
        </p:txBody>
      </p:sp>
      <p:grpSp>
        <p:nvGrpSpPr>
          <p:cNvPr id="3" name="36 Grupo"/>
          <p:cNvGrpSpPr>
            <a:grpSpLocks/>
          </p:cNvGrpSpPr>
          <p:nvPr/>
        </p:nvGrpSpPr>
        <p:grpSpPr bwMode="auto">
          <a:xfrm>
            <a:off x="0" y="3645828"/>
            <a:ext cx="9144000" cy="3023532"/>
            <a:chOff x="0" y="3100383"/>
            <a:chExt cx="9144000" cy="3024074"/>
          </a:xfrm>
        </p:grpSpPr>
        <p:sp>
          <p:nvSpPr>
            <p:cNvPr id="4" name="19 Flecha abajo"/>
            <p:cNvSpPr/>
            <p:nvPr/>
          </p:nvSpPr>
          <p:spPr>
            <a:xfrm>
              <a:off x="4133850" y="3100383"/>
              <a:ext cx="949325" cy="474747"/>
            </a:xfrm>
            <a:prstGeom prst="down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orbel"/>
              </a:endParaRPr>
            </a:p>
          </p:txBody>
        </p:sp>
        <p:grpSp>
          <p:nvGrpSpPr>
            <p:cNvPr id="5" name="35 Grupo"/>
            <p:cNvGrpSpPr>
              <a:grpSpLocks/>
            </p:cNvGrpSpPr>
            <p:nvPr/>
          </p:nvGrpSpPr>
          <p:grpSpPr bwMode="auto">
            <a:xfrm>
              <a:off x="0" y="3684688"/>
              <a:ext cx="9144000" cy="2439769"/>
              <a:chOff x="0" y="3684688"/>
              <a:chExt cx="9144000" cy="2439769"/>
            </a:xfrm>
          </p:grpSpPr>
          <p:sp>
            <p:nvSpPr>
              <p:cNvPr id="6" name="22 Rectángulo"/>
              <p:cNvSpPr/>
              <p:nvPr/>
            </p:nvSpPr>
            <p:spPr>
              <a:xfrm>
                <a:off x="0" y="3721207"/>
                <a:ext cx="9144000" cy="18989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orbel"/>
                </a:endParaRPr>
              </a:p>
            </p:txBody>
          </p:sp>
          <p:cxnSp>
            <p:nvCxnSpPr>
              <p:cNvPr id="7" name="21 Conector recto"/>
              <p:cNvCxnSpPr/>
              <p:nvPr/>
            </p:nvCxnSpPr>
            <p:spPr>
              <a:xfrm>
                <a:off x="263525" y="3684688"/>
                <a:ext cx="8689975" cy="1587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33 Grupo"/>
              <p:cNvGrpSpPr>
                <a:grpSpLocks/>
              </p:cNvGrpSpPr>
              <p:nvPr/>
            </p:nvGrpSpPr>
            <p:grpSpPr bwMode="auto">
              <a:xfrm>
                <a:off x="0" y="3830643"/>
                <a:ext cx="9096390" cy="1493811"/>
                <a:chOff x="0" y="3830643"/>
                <a:chExt cx="9096390" cy="1493811"/>
              </a:xfrm>
            </p:grpSpPr>
            <p:pic>
              <p:nvPicPr>
                <p:cNvPr id="16" name="Picture 4" descr="Photo: Angiogram of healthy heart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667" b="100000" l="0" r="99048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830764"/>
                  <a:ext cx="1314450" cy="141948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pic>
            <p:grpSp>
              <p:nvGrpSpPr>
                <p:cNvPr id="17" name="11 Grupo"/>
                <p:cNvGrpSpPr>
                  <a:grpSpLocks/>
                </p:cNvGrpSpPr>
                <p:nvPr/>
              </p:nvGrpSpPr>
              <p:grpSpPr bwMode="auto">
                <a:xfrm>
                  <a:off x="2673324" y="3830643"/>
                  <a:ext cx="1707970" cy="1315763"/>
                  <a:chOff x="3038454" y="3940182"/>
                  <a:chExt cx="3810000" cy="2600325"/>
                </a:xfrm>
              </p:grpSpPr>
              <p:pic>
                <p:nvPicPr>
                  <p:cNvPr id="22" name="Picture 2" descr="Stomach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0" b="98535" l="250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38512" y="3940421"/>
                    <a:ext cx="3810402" cy="260133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</p:pic>
              <p:sp>
                <p:nvSpPr>
                  <p:cNvPr id="23" name="10 Rectángulo"/>
                  <p:cNvSpPr/>
                  <p:nvPr/>
                </p:nvSpPr>
                <p:spPr>
                  <a:xfrm>
                    <a:off x="3877793" y="4781383"/>
                    <a:ext cx="1058837" cy="29182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s-ES">
                      <a:solidFill>
                        <a:prstClr val="black"/>
                      </a:solidFill>
                      <a:latin typeface="Corbel"/>
                    </a:endParaRPr>
                  </a:p>
                </p:txBody>
              </p:sp>
            </p:grpSp>
            <p:pic>
              <p:nvPicPr>
                <p:cNvPr id="18" name="Picture 12" descr="Human Spine 1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32513" y="3830764"/>
                  <a:ext cx="1360487" cy="1360731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19" name="Picture 2" descr="Photo: Lateral view of human brain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9606" l="0" r="9972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5250" y="3830764"/>
                  <a:ext cx="1501775" cy="1054289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0" name="Picture 12" descr="http://uhaweb.hartford.edu/bugl/RBCs.jpg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3830764"/>
                  <a:ext cx="1466850" cy="1155907"/>
                </a:xfrm>
                <a:prstGeom prst="rect">
                  <a:avLst/>
                </a:prstGeom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pic>
            <p:pic>
              <p:nvPicPr>
                <p:cNvPr id="21" name="Picture 6" descr="http://www.3dscience.com/img/Products/3D_Models/Human_Anatomy/Urinary/Kidney_Cross_Section/support_images/3D_model_anat_kidney_cross_section_web1.jpg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2579" y="3830643"/>
                  <a:ext cx="1493811" cy="14938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softEdge rad="101600"/>
                </a:effectLst>
              </p:spPr>
            </p:pic>
          </p:grpSp>
          <p:grpSp>
            <p:nvGrpSpPr>
              <p:cNvPr id="9" name="34 Grupo"/>
              <p:cNvGrpSpPr>
                <a:grpSpLocks/>
              </p:cNvGrpSpPr>
              <p:nvPr/>
            </p:nvGrpSpPr>
            <p:grpSpPr bwMode="auto">
              <a:xfrm>
                <a:off x="449263" y="5601143"/>
                <a:ext cx="8306152" cy="523314"/>
                <a:chOff x="449263" y="5601143"/>
                <a:chExt cx="8306152" cy="523314"/>
              </a:xfrm>
            </p:grpSpPr>
            <p:sp>
              <p:nvSpPr>
                <p:cNvPr id="10" name="27 CuadroTexto"/>
                <p:cNvSpPr txBox="1"/>
                <p:nvPr/>
              </p:nvSpPr>
              <p:spPr>
                <a:xfrm>
                  <a:off x="449263" y="5601143"/>
                  <a:ext cx="792205" cy="5233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CO" sz="2800" dirty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SCV</a:t>
                  </a:r>
                  <a:endParaRPr lang="es-ES" sz="28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11" name="28 CuadroTexto"/>
                <p:cNvSpPr txBox="1"/>
                <p:nvPr/>
              </p:nvSpPr>
              <p:spPr>
                <a:xfrm>
                  <a:off x="1903413" y="5601143"/>
                  <a:ext cx="808235" cy="5233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CO" sz="2800" dirty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SNC</a:t>
                  </a:r>
                  <a:endParaRPr lang="es-ES" sz="28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12" name="29 CuadroTexto"/>
                <p:cNvSpPr txBox="1"/>
                <p:nvPr/>
              </p:nvSpPr>
              <p:spPr>
                <a:xfrm>
                  <a:off x="3473450" y="5601143"/>
                  <a:ext cx="692818" cy="5233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CO" sz="2800" dirty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SGI</a:t>
                  </a:r>
                  <a:endParaRPr lang="es-ES" sz="28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13" name="30 CuadroTexto"/>
                <p:cNvSpPr txBox="1"/>
                <p:nvPr/>
              </p:nvSpPr>
              <p:spPr>
                <a:xfrm>
                  <a:off x="5046663" y="5601143"/>
                  <a:ext cx="774571" cy="5233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CO" sz="2800" dirty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SHT</a:t>
                  </a:r>
                  <a:endParaRPr lang="es-ES" sz="28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14" name="31 CuadroTexto"/>
                <p:cNvSpPr txBox="1"/>
                <p:nvPr/>
              </p:nvSpPr>
              <p:spPr>
                <a:xfrm>
                  <a:off x="6470650" y="5601143"/>
                  <a:ext cx="856325" cy="5233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CO" sz="2800" dirty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SOM</a:t>
                  </a:r>
                  <a:endParaRPr lang="es-ES" sz="28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  <p:sp>
              <p:nvSpPr>
                <p:cNvPr id="15" name="32 CuadroTexto"/>
                <p:cNvSpPr txBox="1"/>
                <p:nvPr/>
              </p:nvSpPr>
              <p:spPr>
                <a:xfrm>
                  <a:off x="7931150" y="5601143"/>
                  <a:ext cx="824265" cy="523314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CO" sz="2800" dirty="0">
                      <a:solidFill>
                        <a:prstClr val="white">
                          <a:lumMod val="95000"/>
                        </a:prst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itchFamily="34" charset="0"/>
                    </a:rPr>
                    <a:t>SGU</a:t>
                  </a:r>
                  <a:endParaRPr lang="es-ES" sz="2800" dirty="0">
                    <a:solidFill>
                      <a:prstClr val="white">
                        <a:lumMod val="95000"/>
                      </a:prst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endParaRPr>
                </a:p>
              </p:txBody>
            </p:sp>
          </p:grpSp>
        </p:grpSp>
      </p:grpSp>
      <p:sp>
        <p:nvSpPr>
          <p:cNvPr id="24" name="37 CuadroTexto"/>
          <p:cNvSpPr txBox="1"/>
          <p:nvPr/>
        </p:nvSpPr>
        <p:spPr>
          <a:xfrm>
            <a:off x="409575" y="252413"/>
            <a:ext cx="598112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200" dirty="0" smtClean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Humo </a:t>
            </a:r>
            <a:r>
              <a:rPr lang="es-CO" sz="32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sym typeface="Wingdings" pitchFamily="2" charset="2"/>
              </a:rPr>
              <a:t> Enfermedad Sistémica</a:t>
            </a:r>
            <a:endParaRPr lang="es-ES" sz="3200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25" name="34 Grupo"/>
          <p:cNvGrpSpPr/>
          <p:nvPr/>
        </p:nvGrpSpPr>
        <p:grpSpPr>
          <a:xfrm>
            <a:off x="994663" y="1386933"/>
            <a:ext cx="4742709" cy="2396011"/>
            <a:chOff x="1030288" y="1019293"/>
            <a:chExt cx="4742709" cy="2396011"/>
          </a:xfrm>
        </p:grpSpPr>
        <p:grpSp>
          <p:nvGrpSpPr>
            <p:cNvPr id="26" name="25 Grupo"/>
            <p:cNvGrpSpPr>
              <a:grpSpLocks/>
            </p:cNvGrpSpPr>
            <p:nvPr/>
          </p:nvGrpSpPr>
          <p:grpSpPr bwMode="auto">
            <a:xfrm>
              <a:off x="1030288" y="1416050"/>
              <a:ext cx="2172493" cy="1275017"/>
              <a:chOff x="1030239" y="1238220"/>
              <a:chExt cx="2172523" cy="1275034"/>
            </a:xfrm>
          </p:grpSpPr>
          <p:pic>
            <p:nvPicPr>
              <p:cNvPr id="28" name="Picture 2" descr="http://thesituationist.files.wordpress.com/2007/04/cigarette-smoke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239" y="1238220"/>
                <a:ext cx="1634659" cy="12750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23 Flecha abajo"/>
              <p:cNvSpPr/>
              <p:nvPr/>
            </p:nvSpPr>
            <p:spPr>
              <a:xfrm rot="16200000">
                <a:off x="2489965" y="1748608"/>
                <a:ext cx="949338" cy="474670"/>
              </a:xfrm>
              <a:prstGeom prst="downArrow">
                <a:avLst/>
              </a:prstGeom>
              <a:gradFill flip="none" rotWithShape="1">
                <a:gsLst>
                  <a:gs pos="0">
                    <a:schemeClr val="bg2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bg2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>
                  <a:solidFill>
                    <a:prstClr val="white"/>
                  </a:solidFill>
                  <a:latin typeface="Corbel"/>
                </a:endParaRPr>
              </a:p>
            </p:txBody>
          </p:sp>
        </p:grpSp>
        <p:pic>
          <p:nvPicPr>
            <p:cNvPr id="27" name="Picture 2" descr="Female Respiratory System 1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986" y="1019293"/>
              <a:ext cx="2396011" cy="2396011"/>
            </a:xfrm>
            <a:prstGeom prst="roundRect">
              <a:avLst>
                <a:gd name="adj" fmla="val 8594"/>
              </a:avLst>
            </a:prstGeom>
            <a:solidFill>
              <a:schemeClr val="bg1"/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40" name="Agrupar 39"/>
          <p:cNvGrpSpPr/>
          <p:nvPr/>
        </p:nvGrpSpPr>
        <p:grpSpPr>
          <a:xfrm>
            <a:off x="6512614" y="1476994"/>
            <a:ext cx="2508019" cy="2018805"/>
            <a:chOff x="6512614" y="1476994"/>
            <a:chExt cx="2508019" cy="2018805"/>
          </a:xfrm>
        </p:grpSpPr>
        <p:sp>
          <p:nvSpPr>
            <p:cNvPr id="37" name="41 Circular"/>
            <p:cNvSpPr/>
            <p:nvPr/>
          </p:nvSpPr>
          <p:spPr>
            <a:xfrm rot="18660649">
              <a:off x="6512614" y="1476994"/>
              <a:ext cx="2018805" cy="2018805"/>
            </a:xfrm>
            <a:prstGeom prst="pie">
              <a:avLst>
                <a:gd name="adj1" fmla="val 0"/>
                <a:gd name="adj2" fmla="val 269653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4" name="35 CuadroTexto"/>
            <p:cNvSpPr txBox="1"/>
            <p:nvPr/>
          </p:nvSpPr>
          <p:spPr>
            <a:xfrm>
              <a:off x="7712262" y="1970807"/>
              <a:ext cx="1308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Obstrucción</a:t>
              </a:r>
              <a:endPara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39" name="Agrupar 38"/>
          <p:cNvGrpSpPr/>
          <p:nvPr/>
        </p:nvGrpSpPr>
        <p:grpSpPr>
          <a:xfrm>
            <a:off x="5812931" y="1548244"/>
            <a:ext cx="2587863" cy="2018805"/>
            <a:chOff x="5812931" y="1548244"/>
            <a:chExt cx="2587863" cy="2018805"/>
          </a:xfrm>
        </p:grpSpPr>
        <p:sp>
          <p:nvSpPr>
            <p:cNvPr id="36" name="40 Circular"/>
            <p:cNvSpPr/>
            <p:nvPr/>
          </p:nvSpPr>
          <p:spPr>
            <a:xfrm>
              <a:off x="6381989" y="1548244"/>
              <a:ext cx="2018805" cy="2018805"/>
            </a:xfrm>
            <a:prstGeom prst="pie">
              <a:avLst>
                <a:gd name="adj1" fmla="val 0"/>
                <a:gd name="adj2" fmla="val 18327337"/>
              </a:avLst>
            </a:prstGeom>
            <a:gradFill flip="none" rotWithShape="1">
              <a:gsLst>
                <a:gs pos="0">
                  <a:srgbClr val="6B6CA5">
                    <a:shade val="30000"/>
                    <a:satMod val="115000"/>
                  </a:srgbClr>
                </a:gs>
                <a:gs pos="50000">
                  <a:srgbClr val="6B6CA5">
                    <a:shade val="67500"/>
                    <a:satMod val="115000"/>
                  </a:srgbClr>
                </a:gs>
                <a:gs pos="100000">
                  <a:srgbClr val="6B6CA5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prstClr val="white"/>
                </a:solidFill>
                <a:latin typeface="Corbel"/>
              </a:endParaRPr>
            </a:p>
          </p:txBody>
        </p:sp>
        <p:sp>
          <p:nvSpPr>
            <p:cNvPr id="35" name="36 CuadroTexto"/>
            <p:cNvSpPr txBox="1"/>
            <p:nvPr/>
          </p:nvSpPr>
          <p:spPr>
            <a:xfrm>
              <a:off x="6529468" y="2681332"/>
              <a:ext cx="1635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CO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No Obstrucción</a:t>
              </a:r>
              <a:endParaRPr lang="es-E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32" name="44 Flecha abajo"/>
            <p:cNvSpPr/>
            <p:nvPr/>
          </p:nvSpPr>
          <p:spPr bwMode="auto">
            <a:xfrm rot="16200000">
              <a:off x="5575600" y="2292094"/>
              <a:ext cx="949325" cy="474663"/>
            </a:xfrm>
            <a:prstGeom prst="downArrow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>
                <a:solidFill>
                  <a:prstClr val="white"/>
                </a:solidFill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9699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4664"/>
            <a:ext cx="7315200" cy="1154097"/>
          </a:xfrm>
        </p:spPr>
        <p:txBody>
          <a:bodyPr/>
          <a:lstStyle/>
          <a:p>
            <a:r>
              <a:rPr lang="es-CO" dirty="0" smtClean="0"/>
              <a:t>ASMA: Definición</a:t>
            </a:r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259632" y="1916832"/>
            <a:ext cx="6768752" cy="4464496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1916832"/>
            <a:ext cx="6768752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CO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</a:t>
            </a:r>
            <a:r>
              <a:rPr lang="es-CO" sz="2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inflamatoria crónica</a:t>
            </a:r>
            <a:r>
              <a:rPr lang="es-CO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vías aéreas en la que muchas células y elementos celulares participan.</a:t>
            </a:r>
          </a:p>
          <a:p>
            <a:pPr marL="342900" indent="-342900">
              <a:buFont typeface="Arial"/>
              <a:buChar char="•"/>
            </a:pPr>
            <a:endParaRPr lang="es-CO" sz="2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s-CO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inflamación se asocia a</a:t>
            </a:r>
            <a:r>
              <a:rPr lang="es-CO" sz="22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hiperreactividad</a:t>
            </a:r>
            <a:r>
              <a:rPr lang="es-CO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lleva episodios recurrentes de sibilancias, disnea, opresión torácica y tos, particularmente en la noche o la madrugada.</a:t>
            </a:r>
          </a:p>
          <a:p>
            <a:pPr marL="342900" indent="-342900">
              <a:buFont typeface="Arial"/>
              <a:buChar char="•"/>
            </a:pPr>
            <a:endParaRPr lang="es-CO" sz="2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s-CO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Estos episodios se asocian usualmente a</a:t>
            </a:r>
            <a:r>
              <a:rPr lang="es-CO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obstrucción difusa</a:t>
            </a:r>
            <a:r>
              <a:rPr lang="es-CO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pero variable, del flujo de aire que es</a:t>
            </a:r>
            <a:r>
              <a:rPr lang="es-CO" sz="2200" dirty="0" smtClean="0">
                <a:solidFill>
                  <a:srgbClr val="BFDA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reversible</a:t>
            </a:r>
            <a:r>
              <a:rPr lang="es-CO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espontáneamente o con tratamiento.  </a:t>
            </a:r>
            <a:endParaRPr lang="es-CO" sz="2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84"/>
          <p:cNvSpPr>
            <a:spLocks noChangeArrowheads="1"/>
          </p:cNvSpPr>
          <p:nvPr/>
        </p:nvSpPr>
        <p:spPr bwMode="auto">
          <a:xfrm>
            <a:off x="5690046" y="6597352"/>
            <a:ext cx="33464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8610600"/>
            <a:r>
              <a:rPr lang="es-ES_tradnl" sz="1200" dirty="0" err="1" smtClean="0">
                <a:solidFill>
                  <a:prstClr val="white"/>
                </a:solidFill>
              </a:rPr>
              <a:t>GINA.Revisión</a:t>
            </a:r>
            <a:r>
              <a:rPr lang="es-ES_tradnl" sz="1200" dirty="0" smtClean="0">
                <a:solidFill>
                  <a:prstClr val="white"/>
                </a:solidFill>
              </a:rPr>
              <a:t> 2011</a:t>
            </a:r>
            <a:endParaRPr lang="es-E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800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Freeform 4"/>
          <p:cNvSpPr>
            <a:spLocks/>
          </p:cNvSpPr>
          <p:nvPr/>
        </p:nvSpPr>
        <p:spPr bwMode="auto">
          <a:xfrm>
            <a:off x="2481263" y="1357298"/>
            <a:ext cx="3781425" cy="1633537"/>
          </a:xfrm>
          <a:custGeom>
            <a:avLst/>
            <a:gdLst/>
            <a:ahLst/>
            <a:cxnLst>
              <a:cxn ang="0">
                <a:pos x="1190" y="276"/>
              </a:cxn>
              <a:cxn ang="0">
                <a:pos x="921" y="109"/>
              </a:cxn>
              <a:cxn ang="0">
                <a:pos x="806" y="301"/>
              </a:cxn>
              <a:cxn ang="0">
                <a:pos x="41" y="109"/>
              </a:cxn>
              <a:cxn ang="0">
                <a:pos x="510" y="363"/>
              </a:cxn>
              <a:cxn ang="0">
                <a:pos x="0" y="410"/>
              </a:cxn>
              <a:cxn ang="0">
                <a:pos x="410" y="560"/>
              </a:cxn>
              <a:cxn ang="0">
                <a:pos x="15" y="694"/>
              </a:cxn>
              <a:cxn ang="0">
                <a:pos x="625" y="663"/>
              </a:cxn>
              <a:cxn ang="0">
                <a:pos x="525" y="838"/>
              </a:cxn>
              <a:cxn ang="0">
                <a:pos x="850" y="744"/>
              </a:cxn>
              <a:cxn ang="0">
                <a:pos x="935" y="1028"/>
              </a:cxn>
              <a:cxn ang="0">
                <a:pos x="1161" y="711"/>
              </a:cxn>
              <a:cxn ang="0">
                <a:pos x="1460" y="939"/>
              </a:cxn>
              <a:cxn ang="0">
                <a:pos x="1545" y="688"/>
              </a:cxn>
              <a:cxn ang="0">
                <a:pos x="2000" y="861"/>
              </a:cxn>
              <a:cxn ang="0">
                <a:pos x="1856" y="616"/>
              </a:cxn>
              <a:cxn ang="0">
                <a:pos x="2381" y="633"/>
              </a:cxn>
              <a:cxn ang="0">
                <a:pos x="1941" y="499"/>
              </a:cxn>
              <a:cxn ang="0">
                <a:pos x="2326" y="387"/>
              </a:cxn>
              <a:cxn ang="0">
                <a:pos x="1841" y="348"/>
              </a:cxn>
              <a:cxn ang="0">
                <a:pos x="2026" y="212"/>
              </a:cxn>
              <a:cxn ang="0">
                <a:pos x="1560" y="253"/>
              </a:cxn>
              <a:cxn ang="0">
                <a:pos x="1601" y="0"/>
              </a:cxn>
              <a:cxn ang="0">
                <a:pos x="1190" y="276"/>
              </a:cxn>
            </a:cxnLst>
            <a:rect l="0" t="0" r="r" b="b"/>
            <a:pathLst>
              <a:path w="2382" h="1029">
                <a:moveTo>
                  <a:pt x="1190" y="276"/>
                </a:moveTo>
                <a:lnTo>
                  <a:pt x="921" y="109"/>
                </a:lnTo>
                <a:lnTo>
                  <a:pt x="806" y="301"/>
                </a:lnTo>
                <a:lnTo>
                  <a:pt x="41" y="109"/>
                </a:lnTo>
                <a:lnTo>
                  <a:pt x="510" y="363"/>
                </a:lnTo>
                <a:lnTo>
                  <a:pt x="0" y="410"/>
                </a:lnTo>
                <a:lnTo>
                  <a:pt x="410" y="560"/>
                </a:lnTo>
                <a:lnTo>
                  <a:pt x="15" y="694"/>
                </a:lnTo>
                <a:lnTo>
                  <a:pt x="625" y="663"/>
                </a:lnTo>
                <a:lnTo>
                  <a:pt x="525" y="838"/>
                </a:lnTo>
                <a:lnTo>
                  <a:pt x="850" y="744"/>
                </a:lnTo>
                <a:lnTo>
                  <a:pt x="935" y="1028"/>
                </a:lnTo>
                <a:lnTo>
                  <a:pt x="1161" y="711"/>
                </a:lnTo>
                <a:lnTo>
                  <a:pt x="1460" y="939"/>
                </a:lnTo>
                <a:lnTo>
                  <a:pt x="1545" y="688"/>
                </a:lnTo>
                <a:lnTo>
                  <a:pt x="2000" y="861"/>
                </a:lnTo>
                <a:lnTo>
                  <a:pt x="1856" y="616"/>
                </a:lnTo>
                <a:lnTo>
                  <a:pt x="2381" y="633"/>
                </a:lnTo>
                <a:lnTo>
                  <a:pt x="1941" y="499"/>
                </a:lnTo>
                <a:lnTo>
                  <a:pt x="2326" y="387"/>
                </a:lnTo>
                <a:lnTo>
                  <a:pt x="1841" y="348"/>
                </a:lnTo>
                <a:lnTo>
                  <a:pt x="2026" y="212"/>
                </a:lnTo>
                <a:lnTo>
                  <a:pt x="1560" y="253"/>
                </a:lnTo>
                <a:lnTo>
                  <a:pt x="1601" y="0"/>
                </a:lnTo>
                <a:lnTo>
                  <a:pt x="1190" y="276"/>
                </a:lnTo>
              </a:path>
            </a:pathLst>
          </a:custGeom>
          <a:solidFill>
            <a:srgbClr val="FF9933">
              <a:alpha val="60000"/>
            </a:srgbClr>
          </a:solidFill>
          <a:ln w="12700" cap="rnd" cmpd="sng">
            <a:noFill/>
            <a:prstDash val="solid"/>
            <a:round/>
            <a:headEnd/>
            <a:tailEnd/>
          </a:ln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3370263" y="1857360"/>
            <a:ext cx="2003425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2075" tIns="46038" rIns="92075" bIns="46038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es-CO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nflamación</a:t>
            </a:r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Crónica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MX" sz="4000" dirty="0" smtClean="0">
                <a:solidFill>
                  <a:schemeClr val="tx2"/>
                </a:solidFill>
                <a:latin typeface="+mj-lt"/>
              </a:rPr>
              <a:t>Asma: Enfermedad Inflamatoria</a:t>
            </a:r>
            <a:endParaRPr lang="es-ES" sz="40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5431052" y="5157990"/>
            <a:ext cx="1692639" cy="1516624"/>
            <a:chOff x="5431052" y="5157990"/>
            <a:chExt cx="1692639" cy="1516624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5431052" y="5157990"/>
              <a:ext cx="1692639" cy="431250"/>
            </a:xfrm>
            <a:prstGeom prst="rect">
              <a:avLst/>
            </a:prstGeom>
            <a:solidFill>
              <a:srgbClr val="96AEEB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200" dirty="0">
                  <a:solidFill>
                    <a:srgbClr val="2D50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Obstrucción</a:t>
              </a:r>
              <a:endParaRPr lang="es-ES" sz="2200" dirty="0">
                <a:solidFill>
                  <a:srgbClr val="2D5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007" name="Oval 7"/>
            <p:cNvSpPr>
              <a:spLocks noChangeArrowheads="1"/>
            </p:cNvSpPr>
            <p:nvPr/>
          </p:nvSpPr>
          <p:spPr bwMode="auto">
            <a:xfrm>
              <a:off x="5455840" y="6115793"/>
              <a:ext cx="1643063" cy="558821"/>
            </a:xfrm>
            <a:prstGeom prst="ellipse">
              <a:avLst/>
            </a:prstGeom>
            <a:solidFill>
              <a:schemeClr val="bg2">
                <a:lumMod val="50000"/>
                <a:lumOff val="50000"/>
              </a:schemeClr>
            </a:solidFill>
            <a:ln w="12700">
              <a:solidFill>
                <a:srgbClr val="4A4C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5587603" y="6179314"/>
              <a:ext cx="1379537" cy="431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2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Síntomas</a:t>
              </a:r>
              <a:endParaRPr lang="es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7 Flecha abajo"/>
            <p:cNvSpPr/>
            <p:nvPr/>
          </p:nvSpPr>
          <p:spPr>
            <a:xfrm>
              <a:off x="6049937" y="5589240"/>
              <a:ext cx="454869" cy="526553"/>
            </a:xfrm>
            <a:prstGeom prst="downArrow">
              <a:avLst/>
            </a:prstGeom>
            <a:solidFill>
              <a:srgbClr val="96AE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155697" y="2636912"/>
            <a:ext cx="2280399" cy="954109"/>
            <a:chOff x="3155697" y="2636912"/>
            <a:chExt cx="2280399" cy="954109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155697" y="3187704"/>
              <a:ext cx="2280399" cy="403317"/>
            </a:xfrm>
            <a:prstGeom prst="rect">
              <a:avLst/>
            </a:prstGeom>
            <a:solidFill>
              <a:srgbClr val="96AEEB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200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Hiperreactividad</a:t>
              </a:r>
              <a:endParaRPr lang="es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28 Flecha abajo"/>
            <p:cNvSpPr/>
            <p:nvPr/>
          </p:nvSpPr>
          <p:spPr>
            <a:xfrm>
              <a:off x="4144541" y="2636912"/>
              <a:ext cx="454869" cy="526553"/>
            </a:xfrm>
            <a:prstGeom prst="downArrow">
              <a:avLst/>
            </a:prstGeom>
            <a:solidFill>
              <a:srgbClr val="96AEE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958355" y="3585121"/>
            <a:ext cx="7070029" cy="1428055"/>
            <a:chOff x="958355" y="3585121"/>
            <a:chExt cx="7070029" cy="1428055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7" name="6 Flecha curvada hacia abajo"/>
            <p:cNvSpPr/>
            <p:nvPr/>
          </p:nvSpPr>
          <p:spPr>
            <a:xfrm>
              <a:off x="2642531" y="3585121"/>
              <a:ext cx="3458888" cy="572533"/>
            </a:xfrm>
            <a:prstGeom prst="curvedDownArrow">
              <a:avLst>
                <a:gd name="adj1" fmla="val 45899"/>
                <a:gd name="adj2" fmla="val 104272"/>
                <a:gd name="adj3" fmla="val 3830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958355" y="4049352"/>
              <a:ext cx="2362200" cy="927530"/>
            </a:xfrm>
            <a:prstGeom prst="rect">
              <a:avLst/>
            </a:prstGeom>
            <a:solidFill>
              <a:srgbClr val="96AEEB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2075" tIns="46038" rIns="92075" bIns="4603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2200" b="1" dirty="0">
                  <a:solidFill>
                    <a:srgbClr val="2D50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Desencadenantes</a:t>
              </a:r>
              <a:endParaRPr lang="es-ES" sz="2200" b="1" dirty="0">
                <a:solidFill>
                  <a:srgbClr val="2D5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solidFill>
                    <a:srgbClr val="2D50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Infecciones  -  </a:t>
              </a:r>
              <a:r>
                <a:rPr lang="es-MX" sz="1600" dirty="0" err="1">
                  <a:solidFill>
                    <a:srgbClr val="2D50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Alergenos</a:t>
              </a:r>
              <a:endParaRPr lang="es-ES" sz="1600" dirty="0">
                <a:solidFill>
                  <a:srgbClr val="2D50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solidFill>
                    <a:srgbClr val="2D50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Ejercicio -  Aire frío, etc.</a:t>
              </a:r>
              <a:r>
                <a:rPr lang="es-ES" sz="1600" b="1" dirty="0">
                  <a:solidFill>
                    <a:srgbClr val="2D506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</a:p>
          </p:txBody>
        </p:sp>
        <p:sp>
          <p:nvSpPr>
            <p:cNvPr id="20" name="19 Explosión 1"/>
            <p:cNvSpPr/>
            <p:nvPr/>
          </p:nvSpPr>
          <p:spPr bwMode="auto">
            <a:xfrm>
              <a:off x="4526359" y="4013059"/>
              <a:ext cx="3502025" cy="1000117"/>
            </a:xfrm>
            <a:prstGeom prst="irregularSeal1">
              <a:avLst/>
            </a:prstGeom>
            <a:solidFill>
              <a:srgbClr val="FF0000"/>
            </a:solidFill>
            <a:ln w="28575">
              <a:noFill/>
            </a:ln>
            <a:effectLst>
              <a:outerShdw blurRad="50800" dist="38100" dir="2700000" algn="tl" rotWithShape="0">
                <a:prstClr val="black">
                  <a:alpha val="43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Inflamación Aguda</a:t>
              </a:r>
              <a:endParaRPr lang="es-E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323527" y="1988840"/>
            <a:ext cx="1656185" cy="403317"/>
          </a:xfrm>
          <a:prstGeom prst="homePlate">
            <a:avLst/>
          </a:prstGeom>
          <a:solidFill>
            <a:schemeClr val="bg2">
              <a:lumMod val="50000"/>
              <a:lumOff val="50000"/>
            </a:schemeClr>
          </a:solidFill>
          <a:ln w="12700">
            <a:noFill/>
            <a:miter lim="800000"/>
            <a:headEnd/>
            <a:tailEnd/>
          </a:ln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92075" tIns="46038" rIns="92075" bIns="46038">
            <a:spAutoFit/>
          </a:bodyPr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</a:t>
            </a:r>
            <a:endParaRPr lang="es-ES" sz="2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1259632" y="5157192"/>
            <a:ext cx="1656185" cy="582742"/>
            <a:chOff x="1259632" y="5157192"/>
            <a:chExt cx="1656185" cy="582742"/>
          </a:xfrm>
          <a:effectLst>
            <a:outerShdw blurRad="508000" dist="381000" dir="2700000" algn="tl" rotWithShape="0">
              <a:srgbClr val="000000">
                <a:alpha val="43000"/>
              </a:srgbClr>
            </a:outerShdw>
          </a:effectLst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259632" y="5157192"/>
              <a:ext cx="1656185" cy="582742"/>
            </a:xfrm>
            <a:prstGeom prst="upArrow">
              <a:avLst>
                <a:gd name="adj1" fmla="val 100000"/>
                <a:gd name="adj2" fmla="val 31254"/>
              </a:avLst>
            </a:prstGeom>
            <a:solidFill>
              <a:schemeClr val="bg2">
                <a:lumMod val="50000"/>
                <a:lumOff val="5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CuadroTexto 1"/>
            <p:cNvSpPr txBox="1"/>
            <p:nvPr/>
          </p:nvSpPr>
          <p:spPr>
            <a:xfrm>
              <a:off x="1501324" y="5229200"/>
              <a:ext cx="11728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200" dirty="0" smtClean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Entorno</a:t>
              </a:r>
              <a:endParaRPr lang="es-ES" sz="2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7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D TopPanel">
  <a:themeElements>
    <a:clrScheme name="COPD TopPanel 1">
      <a:dk1>
        <a:srgbClr val="000000"/>
      </a:dk1>
      <a:lt1>
        <a:srgbClr val="FFFFFF"/>
      </a:lt1>
      <a:dk2>
        <a:srgbClr val="001D5B"/>
      </a:dk2>
      <a:lt2>
        <a:srgbClr val="808080"/>
      </a:lt2>
      <a:accent1>
        <a:srgbClr val="79BADD"/>
      </a:accent1>
      <a:accent2>
        <a:srgbClr val="0974CB"/>
      </a:accent2>
      <a:accent3>
        <a:srgbClr val="FFFFFF"/>
      </a:accent3>
      <a:accent4>
        <a:srgbClr val="000000"/>
      </a:accent4>
      <a:accent5>
        <a:srgbClr val="BED9EB"/>
      </a:accent5>
      <a:accent6>
        <a:srgbClr val="0768B8"/>
      </a:accent6>
      <a:hlink>
        <a:srgbClr val="FE0809"/>
      </a:hlink>
      <a:folHlink>
        <a:srgbClr val="001D5B"/>
      </a:folHlink>
    </a:clrScheme>
    <a:fontScheme name="COPD TopPan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PD TopPanel 1">
        <a:dk1>
          <a:srgbClr val="000000"/>
        </a:dk1>
        <a:lt1>
          <a:srgbClr val="FFFFFF"/>
        </a:lt1>
        <a:dk2>
          <a:srgbClr val="001D5B"/>
        </a:dk2>
        <a:lt2>
          <a:srgbClr val="808080"/>
        </a:lt2>
        <a:accent1>
          <a:srgbClr val="79BADD"/>
        </a:accent1>
        <a:accent2>
          <a:srgbClr val="0974CB"/>
        </a:accent2>
        <a:accent3>
          <a:srgbClr val="FFFFFF"/>
        </a:accent3>
        <a:accent4>
          <a:srgbClr val="000000"/>
        </a:accent4>
        <a:accent5>
          <a:srgbClr val="BED9EB"/>
        </a:accent5>
        <a:accent6>
          <a:srgbClr val="0768B8"/>
        </a:accent6>
        <a:hlink>
          <a:srgbClr val="FE0809"/>
        </a:hlink>
        <a:folHlink>
          <a:srgbClr val="001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PD TopPanel">
  <a:themeElements>
    <a:clrScheme name="COPD TopPanel 1">
      <a:dk1>
        <a:srgbClr val="000000"/>
      </a:dk1>
      <a:lt1>
        <a:srgbClr val="FFFFFF"/>
      </a:lt1>
      <a:dk2>
        <a:srgbClr val="001D5B"/>
      </a:dk2>
      <a:lt2>
        <a:srgbClr val="808080"/>
      </a:lt2>
      <a:accent1>
        <a:srgbClr val="79BADD"/>
      </a:accent1>
      <a:accent2>
        <a:srgbClr val="0974CB"/>
      </a:accent2>
      <a:accent3>
        <a:srgbClr val="FFFFFF"/>
      </a:accent3>
      <a:accent4>
        <a:srgbClr val="000000"/>
      </a:accent4>
      <a:accent5>
        <a:srgbClr val="BED9EB"/>
      </a:accent5>
      <a:accent6>
        <a:srgbClr val="0768B8"/>
      </a:accent6>
      <a:hlink>
        <a:srgbClr val="FE0809"/>
      </a:hlink>
      <a:folHlink>
        <a:srgbClr val="001D5B"/>
      </a:folHlink>
    </a:clrScheme>
    <a:fontScheme name="COPD TopPan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PD TopPanel 1">
        <a:dk1>
          <a:srgbClr val="000000"/>
        </a:dk1>
        <a:lt1>
          <a:srgbClr val="FFFFFF"/>
        </a:lt1>
        <a:dk2>
          <a:srgbClr val="001D5B"/>
        </a:dk2>
        <a:lt2>
          <a:srgbClr val="808080"/>
        </a:lt2>
        <a:accent1>
          <a:srgbClr val="79BADD"/>
        </a:accent1>
        <a:accent2>
          <a:srgbClr val="0974CB"/>
        </a:accent2>
        <a:accent3>
          <a:srgbClr val="FFFFFF"/>
        </a:accent3>
        <a:accent4>
          <a:srgbClr val="000000"/>
        </a:accent4>
        <a:accent5>
          <a:srgbClr val="BED9EB"/>
        </a:accent5>
        <a:accent6>
          <a:srgbClr val="0768B8"/>
        </a:accent6>
        <a:hlink>
          <a:srgbClr val="FE0809"/>
        </a:hlink>
        <a:folHlink>
          <a:srgbClr val="001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PD TopPanel">
  <a:themeElements>
    <a:clrScheme name="COPD TopPanel 1">
      <a:dk1>
        <a:srgbClr val="000000"/>
      </a:dk1>
      <a:lt1>
        <a:srgbClr val="FFFFFF"/>
      </a:lt1>
      <a:dk2>
        <a:srgbClr val="001D5B"/>
      </a:dk2>
      <a:lt2>
        <a:srgbClr val="808080"/>
      </a:lt2>
      <a:accent1>
        <a:srgbClr val="79BADD"/>
      </a:accent1>
      <a:accent2>
        <a:srgbClr val="0974CB"/>
      </a:accent2>
      <a:accent3>
        <a:srgbClr val="FFFFFF"/>
      </a:accent3>
      <a:accent4>
        <a:srgbClr val="000000"/>
      </a:accent4>
      <a:accent5>
        <a:srgbClr val="BED9EB"/>
      </a:accent5>
      <a:accent6>
        <a:srgbClr val="0768B8"/>
      </a:accent6>
      <a:hlink>
        <a:srgbClr val="FE0809"/>
      </a:hlink>
      <a:folHlink>
        <a:srgbClr val="001D5B"/>
      </a:folHlink>
    </a:clrScheme>
    <a:fontScheme name="COPD TopPan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D TopPanel 1">
        <a:dk1>
          <a:srgbClr val="000000"/>
        </a:dk1>
        <a:lt1>
          <a:srgbClr val="FFFFFF"/>
        </a:lt1>
        <a:dk2>
          <a:srgbClr val="001D5B"/>
        </a:dk2>
        <a:lt2>
          <a:srgbClr val="808080"/>
        </a:lt2>
        <a:accent1>
          <a:srgbClr val="79BADD"/>
        </a:accent1>
        <a:accent2>
          <a:srgbClr val="0974CB"/>
        </a:accent2>
        <a:accent3>
          <a:srgbClr val="FFFFFF"/>
        </a:accent3>
        <a:accent4>
          <a:srgbClr val="000000"/>
        </a:accent4>
        <a:accent5>
          <a:srgbClr val="BED9EB"/>
        </a:accent5>
        <a:accent6>
          <a:srgbClr val="0768B8"/>
        </a:accent6>
        <a:hlink>
          <a:srgbClr val="FE0809"/>
        </a:hlink>
        <a:folHlink>
          <a:srgbClr val="001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PD TopPanel">
  <a:themeElements>
    <a:clrScheme name="COPD TopPanel 1">
      <a:dk1>
        <a:srgbClr val="000000"/>
      </a:dk1>
      <a:lt1>
        <a:srgbClr val="FFFFFF"/>
      </a:lt1>
      <a:dk2>
        <a:srgbClr val="001D5B"/>
      </a:dk2>
      <a:lt2>
        <a:srgbClr val="808080"/>
      </a:lt2>
      <a:accent1>
        <a:srgbClr val="79BADD"/>
      </a:accent1>
      <a:accent2>
        <a:srgbClr val="0974CB"/>
      </a:accent2>
      <a:accent3>
        <a:srgbClr val="FFFFFF"/>
      </a:accent3>
      <a:accent4>
        <a:srgbClr val="000000"/>
      </a:accent4>
      <a:accent5>
        <a:srgbClr val="BED9EB"/>
      </a:accent5>
      <a:accent6>
        <a:srgbClr val="0768B8"/>
      </a:accent6>
      <a:hlink>
        <a:srgbClr val="FE0809"/>
      </a:hlink>
      <a:folHlink>
        <a:srgbClr val="001D5B"/>
      </a:folHlink>
    </a:clrScheme>
    <a:fontScheme name="COPD TopPan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PD TopPanel 1">
        <a:dk1>
          <a:srgbClr val="000000"/>
        </a:dk1>
        <a:lt1>
          <a:srgbClr val="FFFFFF"/>
        </a:lt1>
        <a:dk2>
          <a:srgbClr val="001D5B"/>
        </a:dk2>
        <a:lt2>
          <a:srgbClr val="808080"/>
        </a:lt2>
        <a:accent1>
          <a:srgbClr val="79BADD"/>
        </a:accent1>
        <a:accent2>
          <a:srgbClr val="0974CB"/>
        </a:accent2>
        <a:accent3>
          <a:srgbClr val="FFFFFF"/>
        </a:accent3>
        <a:accent4>
          <a:srgbClr val="000000"/>
        </a:accent4>
        <a:accent5>
          <a:srgbClr val="BED9EB"/>
        </a:accent5>
        <a:accent6>
          <a:srgbClr val="0768B8"/>
        </a:accent6>
        <a:hlink>
          <a:srgbClr val="FE0809"/>
        </a:hlink>
        <a:folHlink>
          <a:srgbClr val="001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erspectiva">
  <a:themeElements>
    <a:clrScheme name="Revolució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13018</TotalTime>
  <Words>2547</Words>
  <Application>Microsoft Macintosh PowerPoint</Application>
  <PresentationFormat>Presentación en pantalla (4:3)</PresentationFormat>
  <Paragraphs>938</Paragraphs>
  <Slides>64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64</vt:i4>
      </vt:variant>
    </vt:vector>
  </HeadingPairs>
  <TitlesOfParts>
    <vt:vector size="69" baseType="lpstr">
      <vt:lpstr>COPD TopPanel</vt:lpstr>
      <vt:lpstr>1_COPD TopPanel</vt:lpstr>
      <vt:lpstr>2_COPD TopPanel</vt:lpstr>
      <vt:lpstr>3_COPD TopPanel</vt:lpstr>
      <vt:lpstr>Perspectiva</vt:lpstr>
      <vt:lpstr>Asma y EPOC:  Metas terapéuticas</vt:lpstr>
      <vt:lpstr>Asma y EPOC</vt:lpstr>
      <vt:lpstr>Asma y EPOC</vt:lpstr>
      <vt:lpstr>Presentación de PowerPoint</vt:lpstr>
      <vt:lpstr>EPOC: Definición</vt:lpstr>
      <vt:lpstr>EPOC: Definición</vt:lpstr>
      <vt:lpstr>Presentación de PowerPoint</vt:lpstr>
      <vt:lpstr>ASMA: Definición</vt:lpstr>
      <vt:lpstr>Presentación de PowerPoint</vt:lpstr>
      <vt:lpstr>Presentación de PowerPoint</vt:lpstr>
      <vt:lpstr>Presentación de PowerPoint</vt:lpstr>
      <vt:lpstr>Patogénesis</vt:lpstr>
      <vt:lpstr>Agenda</vt:lpstr>
      <vt:lpstr>Patogénesis: EPOC</vt:lpstr>
      <vt:lpstr>Patogénesis: ASMA</vt:lpstr>
      <vt:lpstr>Presentación de PowerPoint</vt:lpstr>
      <vt:lpstr>Agenda</vt:lpstr>
      <vt:lpstr>EPOC: Impacto Clínico</vt:lpstr>
      <vt:lpstr>Frequency of Exacerbations Increases with Decreasing Lung Function</vt:lpstr>
      <vt:lpstr>Frequent Exacerbations  Accelerate FEV1 Decline</vt:lpstr>
      <vt:lpstr>COPD Exacerbations Increase Mortality:  By Frequency of Exacerbations</vt:lpstr>
      <vt:lpstr>Presentación de PowerPoint</vt:lpstr>
      <vt:lpstr>EPOC: Impacto Clínico</vt:lpstr>
      <vt:lpstr>Presentación de PowerPoint</vt:lpstr>
      <vt:lpstr>EPOC: Impacto Clínico</vt:lpstr>
      <vt:lpstr>ASMA: Impacto Clínico</vt:lpstr>
      <vt:lpstr>Agenda</vt:lpstr>
      <vt:lpstr>Presentación de PowerPoint</vt:lpstr>
      <vt:lpstr>Manejo de EPOC Estable</vt:lpstr>
      <vt:lpstr>EPOC: Estrategias de manejo</vt:lpstr>
      <vt:lpstr>  EPOC: Calificación de Obstrucción</vt:lpstr>
      <vt:lpstr>  EPOC: Calificación de Disnea</vt:lpstr>
      <vt:lpstr>Presentación de PowerPoint</vt:lpstr>
      <vt:lpstr>Presentación de PowerPoint</vt:lpstr>
      <vt:lpstr>  EPOC: Calificación de Riesgo de Exacerbaciones</vt:lpstr>
      <vt:lpstr>  EPOC: Calificación</vt:lpstr>
      <vt:lpstr>Presentación de PowerPoint</vt:lpstr>
      <vt:lpstr>EPOC: Estrategias de manejo</vt:lpstr>
      <vt:lpstr>Presentación de PowerPoint</vt:lpstr>
      <vt:lpstr>Presentación de PowerPoint</vt:lpstr>
      <vt:lpstr>Corticoides inhalados en  ASMA y EPOC</vt:lpstr>
      <vt:lpstr>β2 agonistas de larga acción en  ASMA y EPOC</vt:lpstr>
      <vt:lpstr>Presentación de PowerPoint</vt:lpstr>
      <vt:lpstr>EPOC: Escenario General</vt:lpstr>
      <vt:lpstr>Manejo No-Farmacológico</vt:lpstr>
      <vt:lpstr>Manejo Farmacológico:  Primera Opción</vt:lpstr>
      <vt:lpstr>Manejo Farmacológico:  Opción Alternativa</vt:lpstr>
      <vt:lpstr>Presentación de PowerPoint</vt:lpstr>
      <vt:lpstr>Calificación GOLD</vt:lpstr>
      <vt:lpstr>Calificación ALAT</vt:lpstr>
      <vt:lpstr>Manejo Farmacológico</vt:lpstr>
      <vt:lpstr>Manejo GOLD: Evolución</vt:lpstr>
      <vt:lpstr>Manejo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EPOC y Calidad de Vida</dc:title>
  <dc:creator>Preferred Customer</dc:creator>
  <cp:lastModifiedBy>Carlos Salgado</cp:lastModifiedBy>
  <cp:revision>397</cp:revision>
  <dcterms:created xsi:type="dcterms:W3CDTF">2010-03-01T16:55:51Z</dcterms:created>
  <dcterms:modified xsi:type="dcterms:W3CDTF">2013-11-10T02:23:16Z</dcterms:modified>
</cp:coreProperties>
</file>